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4" r:id="rId2"/>
    <p:sldId id="378" r:id="rId3"/>
    <p:sldId id="386" r:id="rId4"/>
    <p:sldId id="390" r:id="rId5"/>
    <p:sldId id="391" r:id="rId6"/>
    <p:sldId id="377" r:id="rId7"/>
    <p:sldId id="392" r:id="rId8"/>
    <p:sldId id="375" r:id="rId9"/>
    <p:sldId id="376" r:id="rId10"/>
    <p:sldId id="381" r:id="rId11"/>
    <p:sldId id="380" r:id="rId12"/>
    <p:sldId id="389" r:id="rId13"/>
    <p:sldId id="387" r:id="rId1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Rye-Danjelsen" initials="ER" lastIdx="10" clrIdx="0">
    <p:extLst>
      <p:ext uri="{19B8F6BF-5375-455C-9EA6-DF929625EA0E}">
        <p15:presenceInfo xmlns:p15="http://schemas.microsoft.com/office/powerpoint/2012/main" userId="S-1-5-21-1708537768-362288127-1417001333-1624" providerId="AD"/>
      </p:ext>
    </p:extLst>
  </p:cmAuthor>
  <p:cmAuthor id="2" name="Elin Rye-Danjelsen" initials="ER [2]" lastIdx="20" clrIdx="1">
    <p:extLst>
      <p:ext uri="{19B8F6BF-5375-455C-9EA6-DF929625EA0E}">
        <p15:presenceInfo xmlns:p15="http://schemas.microsoft.com/office/powerpoint/2012/main" userId="S::Elin.Rye-Danjelsen@sbu.se::0a3902d3-acb3-499e-9d79-1265695ad5a8" providerId="AD"/>
      </p:ext>
    </p:extLst>
  </p:cmAuthor>
  <p:cmAuthor id="3" name="Åsa Fagerström" initials="ÅF" lastIdx="12" clrIdx="2">
    <p:extLst>
      <p:ext uri="{19B8F6BF-5375-455C-9EA6-DF929625EA0E}">
        <p15:presenceInfo xmlns:p15="http://schemas.microsoft.com/office/powerpoint/2012/main" userId="S::Asa.Fagerstrom@sbu.se::6325a6cc-5cb7-40d8-a359-0b666d1b00d7" providerId="AD"/>
      </p:ext>
    </p:extLst>
  </p:cmAuthor>
  <p:cmAuthor id="4" name="Jessica Tell" initials="JT" lastIdx="11" clrIdx="3">
    <p:extLst>
      <p:ext uri="{19B8F6BF-5375-455C-9EA6-DF929625EA0E}">
        <p15:presenceInfo xmlns:p15="http://schemas.microsoft.com/office/powerpoint/2012/main" userId="S::Jessica.Tell@sbu.se::e3b660c2-d4a2-41f9-9ca4-7849404d15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D1E1F5"/>
    <a:srgbClr val="FFDD00"/>
    <a:srgbClr val="005CA9"/>
    <a:srgbClr val="69A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07639-F69C-5C59-A808-D9B6E0D4695A}" v="127" dt="2026-02-09T09:10:02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72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526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6E17724-0C6D-40DA-9B2A-D6095BFB8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68877B-92CE-40F8-B5D2-9774AB52A4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37D22-7283-4E6A-8265-07051F48257E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6E20AE-A1A4-4F69-A41F-47E154784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8E607-F30B-4204-B1FC-8631F7D769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AB05-5796-4C78-8045-B3CB9465C4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65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518DF-70A7-4CE6-83CB-C0A984F09F6A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5F26-61DC-498F-8144-6584B45120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54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EEBDF-F969-5CF5-29F0-A4F7245B0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343E73B-C6DD-CA3B-1A60-EA9296BA7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1865F7E-2CFB-435B-170A-0ACA052E4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13D226-C0AC-B3BE-F17F-870A8FE96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79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9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9AECF-F087-F622-54CC-3AC493743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5F858D6-3063-F4EA-1EAF-374D11B5A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3A3E733-E44D-37F2-3166-9F54F1EC8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Total 23 namngivna interventioner (effektstudier + upplevelsestudier) , illustreras på s 53 i figur 5.1</a:t>
            </a:r>
          </a:p>
          <a:p>
            <a:r>
              <a:rPr lang="sv-SE" dirty="0"/>
              <a:t>Grupperades som 2 typer av interventioner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6F7D7C-7BA5-9CCA-1AEC-62C80C1A1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4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49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Total 23 namngivna interventioner (effektstudier + upplevelsestudier) , illustreras på s 53 i figur 5.1</a:t>
            </a:r>
          </a:p>
          <a:p>
            <a:r>
              <a:rPr lang="sv-SE" dirty="0"/>
              <a:t>Grupperades som 2 typer av interventioner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13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86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5FDC-0B78-569C-6A58-D5A1AE046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71E937F-1511-D945-E9C9-7F94736F0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650C258-9371-3661-9DF1-8B06E6727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11F44EB-5E3C-1CEA-2D16-D832696C2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41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Figur 6. I delstaten lagreglerades år 2015 att tvångsåtgärder skulle dokumenteras och år 2018 reglerades att fastspänning över 30 minuter bara fick utföras efter ett juridiskt beslut.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74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4E9F8-3BD6-C675-FB68-620BB8C63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C6F4E29-DF5C-7993-550F-F0F0081D7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C31E561-D7FD-4B93-D085-FF95522B1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Figur 6. I delstaten lagreglerades år 2015 att tvångsåtgärder skulle dokumenteras och år 2018 reglerades att fastspänning över 30 minuter bara fick utföras efter ett juridiskt beslut.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05E6E8-7AF8-CFDC-783F-761A6F4EB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45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 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49" y="1131253"/>
            <a:ext cx="8567923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9" y="3610928"/>
            <a:ext cx="8567923" cy="16557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E345E2A-C69B-45AA-A001-77CC94CF1D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290564" y="-147081"/>
            <a:ext cx="2290195" cy="2941707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2157E7-75DA-48AF-B4D4-9CB02A0AF3B4}"/>
              </a:ext>
            </a:extLst>
          </p:cNvPr>
          <p:cNvSpPr txBox="1"/>
          <p:nvPr userDrawn="1"/>
        </p:nvSpPr>
        <p:spPr>
          <a:xfrm>
            <a:off x="3522433" y="6356350"/>
            <a:ext cx="4380554" cy="23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sv-SE" sz="1100" b="1" spc="20" baseline="0" dirty="0">
                <a:latin typeface="+mj-lt"/>
              </a:rPr>
              <a:t>STATENS BEREDNING FÖR MEDICINSK OCH SOCIAL UTVÄRDERING</a:t>
            </a:r>
          </a:p>
        </p:txBody>
      </p:sp>
      <p:sp>
        <p:nvSpPr>
          <p:cNvPr id="13" name="Likbent triangel 12">
            <a:extLst>
              <a:ext uri="{FF2B5EF4-FFF2-40B4-BE49-F238E27FC236}">
                <a16:creationId xmlns:a16="http://schemas.microsoft.com/office/drawing/2014/main" id="{2623722F-5E25-4AD7-BA1A-1ADBA03643FA}"/>
              </a:ext>
            </a:extLst>
          </p:cNvPr>
          <p:cNvSpPr/>
          <p:nvPr userDrawn="1"/>
        </p:nvSpPr>
        <p:spPr>
          <a:xfrm>
            <a:off x="10878266" y="1890933"/>
            <a:ext cx="1313734" cy="3375757"/>
          </a:xfrm>
          <a:custGeom>
            <a:avLst/>
            <a:gdLst>
              <a:gd name="connsiteX0" fmla="*/ 0 w 2627467"/>
              <a:gd name="connsiteY0" fmla="*/ 1696817 h 1696817"/>
              <a:gd name="connsiteX1" fmla="*/ 1313734 w 2627467"/>
              <a:gd name="connsiteY1" fmla="*/ 0 h 1696817"/>
              <a:gd name="connsiteX2" fmla="*/ 2627467 w 2627467"/>
              <a:gd name="connsiteY2" fmla="*/ 1696817 h 1696817"/>
              <a:gd name="connsiteX3" fmla="*/ 0 w 2627467"/>
              <a:gd name="connsiteY3" fmla="*/ 1696817 h 169681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1313734"/>
              <a:gd name="connsiteY0" fmla="*/ 1696817 h 3375757"/>
              <a:gd name="connsiteX1" fmla="*/ 1313734 w 1313734"/>
              <a:gd name="connsiteY1" fmla="*/ 0 h 3375757"/>
              <a:gd name="connsiteX2" fmla="*/ 1306114 w 1313734"/>
              <a:gd name="connsiteY2" fmla="*/ 3375757 h 3375757"/>
              <a:gd name="connsiteX3" fmla="*/ 0 w 1313734"/>
              <a:gd name="connsiteY3" fmla="*/ 1696817 h 33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734" h="3375757">
                <a:moveTo>
                  <a:pt x="0" y="1696817"/>
                </a:moveTo>
                <a:lnTo>
                  <a:pt x="1313734" y="0"/>
                </a:lnTo>
                <a:lnTo>
                  <a:pt x="1306114" y="3375757"/>
                </a:lnTo>
                <a:lnTo>
                  <a:pt x="0" y="1696817"/>
                </a:lnTo>
                <a:close/>
              </a:path>
            </a:pathLst>
          </a:cu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latshållare för bild 9">
            <a:extLst>
              <a:ext uri="{FF2B5EF4-FFF2-40B4-BE49-F238E27FC236}">
                <a16:creationId xmlns:a16="http://schemas.microsoft.com/office/drawing/2014/main" id="{C0923E42-79F8-430E-9C70-1C12859967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996673" y="3987800"/>
            <a:ext cx="2290195" cy="2941706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4" name="Platshållare för bild 9">
            <a:extLst>
              <a:ext uri="{FF2B5EF4-FFF2-40B4-BE49-F238E27FC236}">
                <a16:creationId xmlns:a16="http://schemas.microsoft.com/office/drawing/2014/main" id="{85385CE7-9179-44E6-8B53-9821E33EFF8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7810" y="5097786"/>
            <a:ext cx="1497417" cy="1923400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5" name="Likbent triangel 12">
            <a:extLst>
              <a:ext uri="{FF2B5EF4-FFF2-40B4-BE49-F238E27FC236}">
                <a16:creationId xmlns:a16="http://schemas.microsoft.com/office/drawing/2014/main" id="{D3635EA1-CA0A-4D95-B039-07BC884D79F8}"/>
              </a:ext>
            </a:extLst>
          </p:cNvPr>
          <p:cNvSpPr/>
          <p:nvPr userDrawn="1"/>
        </p:nvSpPr>
        <p:spPr>
          <a:xfrm>
            <a:off x="-5747" y="4311649"/>
            <a:ext cx="996703" cy="2546351"/>
          </a:xfrm>
          <a:custGeom>
            <a:avLst/>
            <a:gdLst>
              <a:gd name="connsiteX0" fmla="*/ 0 w 2627467"/>
              <a:gd name="connsiteY0" fmla="*/ 1696817 h 1696817"/>
              <a:gd name="connsiteX1" fmla="*/ 1313734 w 2627467"/>
              <a:gd name="connsiteY1" fmla="*/ 0 h 1696817"/>
              <a:gd name="connsiteX2" fmla="*/ 2627467 w 2627467"/>
              <a:gd name="connsiteY2" fmla="*/ 1696817 h 1696817"/>
              <a:gd name="connsiteX3" fmla="*/ 0 w 2627467"/>
              <a:gd name="connsiteY3" fmla="*/ 1696817 h 169681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-1 w 1321352"/>
              <a:gd name="connsiteY0" fmla="*/ 3375757 h 3375757"/>
              <a:gd name="connsiteX1" fmla="*/ 7619 w 1321352"/>
              <a:gd name="connsiteY1" fmla="*/ 0 h 3375757"/>
              <a:gd name="connsiteX2" fmla="*/ 1321352 w 1321352"/>
              <a:gd name="connsiteY2" fmla="*/ 1696817 h 3375757"/>
              <a:gd name="connsiteX3" fmla="*/ -1 w 1321352"/>
              <a:gd name="connsiteY3" fmla="*/ 3375757 h 33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352" h="3375757">
                <a:moveTo>
                  <a:pt x="-1" y="3375757"/>
                </a:moveTo>
                <a:lnTo>
                  <a:pt x="7619" y="0"/>
                </a:lnTo>
                <a:lnTo>
                  <a:pt x="1321352" y="1696817"/>
                </a:lnTo>
                <a:cubicBezTo>
                  <a:pt x="1248354" y="1800110"/>
                  <a:pt x="481937" y="2760019"/>
                  <a:pt x="-1" y="3375757"/>
                </a:cubicBezTo>
                <a:close/>
              </a:path>
            </a:pathLst>
          </a:cu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B622069-9F7F-43CB-B20D-516C4D33C7B0}"/>
              </a:ext>
            </a:extLst>
          </p:cNvPr>
          <p:cNvSpPr/>
          <p:nvPr userDrawn="1"/>
        </p:nvSpPr>
        <p:spPr>
          <a:xfrm>
            <a:off x="0" y="0"/>
            <a:ext cx="12192000" cy="6102000"/>
          </a:xfrm>
          <a:prstGeom prst="rect">
            <a:avLst/>
          </a:prstGeom>
          <a:solidFill>
            <a:srgbClr val="D1E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647612-880E-43C7-A155-43DB0D16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9B94B3-DBE9-4629-8EC4-FB7400821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2" y="1589125"/>
            <a:ext cx="10836088" cy="4359391"/>
          </a:xfrm>
        </p:spPr>
        <p:txBody>
          <a:bodyPr/>
          <a:lstStyle>
            <a:lvl1pPr marL="39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269875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38163" indent="-228600"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20F0BE-D4BE-462C-B328-C738DA92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E92E815-9362-4AF0-96DE-B4A968542189}" type="datetimeFigureOut">
              <a:rPr lang="sv-SE" smtClean="0"/>
              <a:pPr/>
              <a:t>2026-02-09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2A3EF8-7F6B-4A89-ADDE-9B89687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95371F-9549-42FC-A39E-26AA22FD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07437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712" y="1589125"/>
            <a:ext cx="5181600" cy="4587838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7C88F35-821D-411C-ABF6-C87E0FD7E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9125"/>
            <a:ext cx="5181600" cy="4587838"/>
          </a:xfrm>
        </p:spPr>
        <p:txBody>
          <a:bodyPr/>
          <a:lstStyle>
            <a:lvl1pPr marL="3960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21358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d 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D5B3B2B-717C-4215-A06C-62B1AB922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1036" y="0"/>
            <a:ext cx="5840963" cy="61769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5502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7712" y="1589125"/>
            <a:ext cx="5502088" cy="4587838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/>
            </a:lvl1pPr>
            <a:lvl2pPr marL="269875" indent="-228600">
              <a:defRPr/>
            </a:lvl2pPr>
            <a:lvl3pPr marL="538163" indent="-228600">
              <a:defRPr/>
            </a:lvl3pPr>
            <a:lvl4pPr marL="808038" indent="-228600">
              <a:tabLst/>
              <a:defRPr/>
            </a:lvl4pPr>
            <a:lvl5pPr marL="1077913" indent="-228600">
              <a:tabLst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E92E815-9362-4AF0-96DE-B4A968542189}" type="datetimeFigureOut">
              <a:rPr lang="sv-SE" smtClean="0"/>
              <a:pPr/>
              <a:t>2026-02-09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4920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d m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D5B3B2B-717C-4215-A06C-62B1AB922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1037" y="1589125"/>
            <a:ext cx="5002764" cy="458783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7712" y="1589125"/>
            <a:ext cx="5502088" cy="4587838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/>
            </a:lvl1pPr>
            <a:lvl2pPr marL="269875" indent="-228600">
              <a:defRPr/>
            </a:lvl2pPr>
            <a:lvl3pPr marL="538163" indent="-228600">
              <a:defRPr/>
            </a:lvl3pPr>
            <a:lvl4pPr marL="808038" indent="-228600">
              <a:defRPr/>
            </a:lvl4pPr>
            <a:lvl5pPr marL="1077913" indent="-228600"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98868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 Foto Tria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5B2BD80-136B-418D-9A3D-92C0E1111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43160" y="874"/>
            <a:ext cx="2157172" cy="6101984"/>
          </a:xfrm>
          <a:custGeom>
            <a:avLst/>
            <a:gdLst>
              <a:gd name="connsiteX0" fmla="*/ 0 w 6096000"/>
              <a:gd name="connsiteY0" fmla="*/ 6858001 h 6858001"/>
              <a:gd name="connsiteX1" fmla="*/ 3048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0" fmla="*/ 0 w 6096000"/>
              <a:gd name="connsiteY0" fmla="*/ 6897415 h 6897415"/>
              <a:gd name="connsiteX1" fmla="*/ 21020 w 6096000"/>
              <a:gd name="connsiteY1" fmla="*/ 0 h 6897415"/>
              <a:gd name="connsiteX2" fmla="*/ 6096000 w 6096000"/>
              <a:gd name="connsiteY2" fmla="*/ 6897415 h 6897415"/>
              <a:gd name="connsiteX3" fmla="*/ 0 w 6096000"/>
              <a:gd name="connsiteY3" fmla="*/ 6897415 h 6897415"/>
              <a:gd name="connsiteX0" fmla="*/ 0 w 6103883"/>
              <a:gd name="connsiteY0" fmla="*/ 6897415 h 6897415"/>
              <a:gd name="connsiteX1" fmla="*/ 21020 w 6103883"/>
              <a:gd name="connsiteY1" fmla="*/ 0 h 6897415"/>
              <a:gd name="connsiteX2" fmla="*/ 6103883 w 6103883"/>
              <a:gd name="connsiteY2" fmla="*/ 31533 h 6897415"/>
              <a:gd name="connsiteX3" fmla="*/ 0 w 6103883"/>
              <a:gd name="connsiteY3" fmla="*/ 6897415 h 6897415"/>
              <a:gd name="connsiteX0" fmla="*/ 0 w 6103883"/>
              <a:gd name="connsiteY0" fmla="*/ 6897415 h 6897415"/>
              <a:gd name="connsiteX1" fmla="*/ 21020 w 6103883"/>
              <a:gd name="connsiteY1" fmla="*/ 0 h 6897415"/>
              <a:gd name="connsiteX2" fmla="*/ 6103883 w 6103883"/>
              <a:gd name="connsiteY2" fmla="*/ 878 h 6897415"/>
              <a:gd name="connsiteX3" fmla="*/ 0 w 6103883"/>
              <a:gd name="connsiteY3" fmla="*/ 6897415 h 6897415"/>
              <a:gd name="connsiteX0" fmla="*/ 0 w 6103883"/>
              <a:gd name="connsiteY0" fmla="*/ 6897415 h 6897415"/>
              <a:gd name="connsiteX1" fmla="*/ 5780 w 6103883"/>
              <a:gd name="connsiteY1" fmla="*/ 0 h 6897415"/>
              <a:gd name="connsiteX2" fmla="*/ 6103883 w 6103883"/>
              <a:gd name="connsiteY2" fmla="*/ 878 h 6897415"/>
              <a:gd name="connsiteX3" fmla="*/ 0 w 6103883"/>
              <a:gd name="connsiteY3" fmla="*/ 6897415 h 6897415"/>
              <a:gd name="connsiteX0" fmla="*/ 6110547 w 6110553"/>
              <a:gd name="connsiteY0" fmla="*/ 6907633 h 6907633"/>
              <a:gd name="connsiteX1" fmla="*/ 7 w 6110553"/>
              <a:gd name="connsiteY1" fmla="*/ 0 h 6907633"/>
              <a:gd name="connsiteX2" fmla="*/ 6098110 w 6110553"/>
              <a:gd name="connsiteY2" fmla="*/ 878 h 6907633"/>
              <a:gd name="connsiteX3" fmla="*/ 6110547 w 6110553"/>
              <a:gd name="connsiteY3" fmla="*/ 6907633 h 6907633"/>
              <a:gd name="connsiteX0" fmla="*/ 3052392 w 3052403"/>
              <a:gd name="connsiteY0" fmla="*/ 6906755 h 6906755"/>
              <a:gd name="connsiteX1" fmla="*/ 12 w 3052403"/>
              <a:gd name="connsiteY1" fmla="*/ 3452939 h 6906755"/>
              <a:gd name="connsiteX2" fmla="*/ 3039955 w 3052403"/>
              <a:gd name="connsiteY2" fmla="*/ 0 h 6906755"/>
              <a:gd name="connsiteX3" fmla="*/ 3052392 w 3052403"/>
              <a:gd name="connsiteY3" fmla="*/ 6906755 h 6906755"/>
              <a:gd name="connsiteX0" fmla="*/ 3052380 w 3052399"/>
              <a:gd name="connsiteY0" fmla="*/ 6906755 h 6906755"/>
              <a:gd name="connsiteX1" fmla="*/ 0 w 3052399"/>
              <a:gd name="connsiteY1" fmla="*/ 3452939 h 6906755"/>
              <a:gd name="connsiteX2" fmla="*/ 3039943 w 3052399"/>
              <a:gd name="connsiteY2" fmla="*/ 0 h 6906755"/>
              <a:gd name="connsiteX3" fmla="*/ 3052380 w 3052399"/>
              <a:gd name="connsiteY3" fmla="*/ 6906755 h 6906755"/>
              <a:gd name="connsiteX0" fmla="*/ 3052380 w 3052399"/>
              <a:gd name="connsiteY0" fmla="*/ 6906755 h 6906755"/>
              <a:gd name="connsiteX1" fmla="*/ 0 w 3052399"/>
              <a:gd name="connsiteY1" fmla="*/ 3452939 h 6906755"/>
              <a:gd name="connsiteX2" fmla="*/ 3039943 w 3052399"/>
              <a:gd name="connsiteY2" fmla="*/ 0 h 6906755"/>
              <a:gd name="connsiteX3" fmla="*/ 3052380 w 3052399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32060 w 3040391"/>
              <a:gd name="connsiteY0" fmla="*/ 6334525 h 6334525"/>
              <a:gd name="connsiteX1" fmla="*/ 0 w 3040391"/>
              <a:gd name="connsiteY1" fmla="*/ 3452939 h 6334525"/>
              <a:gd name="connsiteX2" fmla="*/ 3039943 w 3040391"/>
              <a:gd name="connsiteY2" fmla="*/ 0 h 6334525"/>
              <a:gd name="connsiteX3" fmla="*/ 3032060 w 3040391"/>
              <a:gd name="connsiteY3" fmla="*/ 6334525 h 6334525"/>
              <a:gd name="connsiteX0" fmla="*/ 3032060 w 3040391"/>
              <a:gd name="connsiteY0" fmla="*/ 6334525 h 6334525"/>
              <a:gd name="connsiteX1" fmla="*/ 0 w 3040391"/>
              <a:gd name="connsiteY1" fmla="*/ 3269008 h 6334525"/>
              <a:gd name="connsiteX2" fmla="*/ 3039943 w 3040391"/>
              <a:gd name="connsiteY2" fmla="*/ 0 h 6334525"/>
              <a:gd name="connsiteX3" fmla="*/ 3032060 w 3040391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428556 w 2436887"/>
              <a:gd name="connsiteY0" fmla="*/ 6334525 h 6334525"/>
              <a:gd name="connsiteX1" fmla="*/ 0 w 2436887"/>
              <a:gd name="connsiteY1" fmla="*/ 3170912 h 6334525"/>
              <a:gd name="connsiteX2" fmla="*/ 2436439 w 2436887"/>
              <a:gd name="connsiteY2" fmla="*/ 0 h 6334525"/>
              <a:gd name="connsiteX3" fmla="*/ 2428556 w 2436887"/>
              <a:gd name="connsiteY3" fmla="*/ 6334525 h 6334525"/>
              <a:gd name="connsiteX0" fmla="*/ 2453956 w 2462287"/>
              <a:gd name="connsiteY0" fmla="*/ 6334525 h 6334525"/>
              <a:gd name="connsiteX1" fmla="*/ 0 w 2462287"/>
              <a:gd name="connsiteY1" fmla="*/ 3170912 h 6334525"/>
              <a:gd name="connsiteX2" fmla="*/ 2461839 w 2462287"/>
              <a:gd name="connsiteY2" fmla="*/ 0 h 6334525"/>
              <a:gd name="connsiteX3" fmla="*/ 2453956 w 2462287"/>
              <a:gd name="connsiteY3" fmla="*/ 6334525 h 633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87" h="6334525">
                <a:moveTo>
                  <a:pt x="2453956" y="6334525"/>
                </a:moveTo>
                <a:cubicBezTo>
                  <a:pt x="1292563" y="4924387"/>
                  <a:pt x="850497" y="4217276"/>
                  <a:pt x="0" y="3170912"/>
                </a:cubicBezTo>
                <a:lnTo>
                  <a:pt x="2461839" y="0"/>
                </a:lnTo>
                <a:cubicBezTo>
                  <a:pt x="2465985" y="2302252"/>
                  <a:pt x="2439650" y="4011836"/>
                  <a:pt x="2453956" y="633452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1594532"/>
            <a:ext cx="7938044" cy="1760070"/>
          </a:xfrm>
          <a:noFill/>
          <a:ln>
            <a:noFill/>
          </a:ln>
          <a:effectLst/>
        </p:spPr>
        <p:txBody>
          <a:bodyPr wrap="square" tIns="216000" anchor="b" anchorCtr="0">
            <a:spAutoFit/>
          </a:bodyPr>
          <a:lstStyle>
            <a:lvl1pPr algn="l">
              <a:lnSpc>
                <a:spcPct val="80000"/>
              </a:lnSpc>
              <a:defRPr sz="6000">
                <a:ln w="1905">
                  <a:noFill/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FE550DC-1A65-47F8-A5FA-A2B430ED7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2" y="3789218"/>
            <a:ext cx="7938042" cy="234141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54644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4241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56890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64870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1028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048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685800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511181"/>
            <a:ext cx="5212528" cy="3237397"/>
          </a:xfrm>
          <a:noFill/>
          <a:ln>
            <a:noFill/>
          </a:ln>
          <a:effectLst/>
        </p:spPr>
        <p:txBody>
          <a:bodyPr wrap="square" tIns="216000" anchor="b" anchorCtr="0">
            <a:spAutoFit/>
          </a:bodyPr>
          <a:lstStyle>
            <a:lvl1pPr algn="l">
              <a:lnSpc>
                <a:spcPct val="80000"/>
              </a:lnSpc>
              <a:defRPr sz="6000">
                <a:ln w="190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FE550DC-1A65-47F8-A5FA-A2B430ED7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2" y="3789218"/>
            <a:ext cx="5212527" cy="234141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71615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oto stö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023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  <a:ln>
            <a:noFill/>
          </a:ln>
        </p:spPr>
        <p:txBody>
          <a:bodyPr anchor="b"/>
          <a:lstStyle>
            <a:lvl1pPr algn="ctr">
              <a:defRPr sz="6000">
                <a:ln w="190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712" y="6356350"/>
            <a:ext cx="2743200" cy="365125"/>
          </a:xfrm>
        </p:spPr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44829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47612-880E-43C7-A155-43DB0D16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9B94B3-DBE9-4629-8EC4-FB7400821B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9600" indent="0">
              <a:buFont typeface="Arial" panose="020B0604020202020204" pitchFamily="34" charset="0"/>
              <a:buNone/>
              <a:defRPr/>
            </a:lvl1pPr>
            <a:lvl2pPr marL="269875" indent="-228600">
              <a:buFont typeface="Arial" panose="020B0604020202020204" pitchFamily="34" charset="0"/>
              <a:buChar char="•"/>
              <a:defRPr/>
            </a:lvl2pPr>
            <a:lvl3pPr marL="538163" indent="-228600">
              <a:buFont typeface="Calibri" panose="020F0502020204030204" pitchFamily="34" charset="0"/>
              <a:buChar char="−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20F0BE-D4BE-462C-B328-C738DA92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2A3EF8-7F6B-4A89-ADDE-9B89687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95371F-9549-42FC-A39E-26AA22FD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37860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5DF6D2-3369-46E4-9938-6A8A9EE5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F71943-DF79-498D-97D9-5281DAC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712" y="1589125"/>
            <a:ext cx="10836088" cy="458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648568-91A2-4376-B81D-FBCD7EC36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7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92E815-9362-4AF0-96DE-B4A968542189}" type="datetimeFigureOut">
              <a:rPr lang="sv-SE" smtClean="0"/>
              <a:pPr/>
              <a:t>2026-02-09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026ADE-789F-40B5-90C1-24FDF2CF9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5756" y="6356350"/>
            <a:ext cx="50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974DE3-8BB9-4036-82A7-6174A2920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31161CA-AF17-48F3-BA2C-1C7F32EEA6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204" y="6292656"/>
            <a:ext cx="335908" cy="4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58" r:id="rId3"/>
    <p:sldLayoutId id="2147483659" r:id="rId4"/>
    <p:sldLayoutId id="2147483660" r:id="rId5"/>
    <p:sldLayoutId id="2147483661" r:id="rId6"/>
    <p:sldLayoutId id="2147483670" r:id="rId7"/>
    <p:sldLayoutId id="2147483664" r:id="rId8"/>
    <p:sldLayoutId id="2147483650" r:id="rId9"/>
    <p:sldLayoutId id="2147483667" r:id="rId10"/>
    <p:sldLayoutId id="2147483652" r:id="rId11"/>
    <p:sldLayoutId id="2147483662" r:id="rId12"/>
    <p:sldLayoutId id="2147483672" r:id="rId13"/>
  </p:sldLayoutIdLst>
  <p:transition>
    <p:wipe dir="d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952A86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269875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38163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Calibri" panose="020F0502020204030204" pitchFamily="34" charset="0"/>
        <a:buChar char="−"/>
        <a:tabLst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08038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77913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Wingdings 3" panose="05040102010807070707" pitchFamily="18" charset="2"/>
        <a:buChar char="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u.se/2024_1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sbu.se/2025_0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CDB8-AE35-3F99-2B08-5F67BE084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89F51-33A7-1CE4-DCBE-9BD2F2500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b="0" dirty="0"/>
              <a:t>Slutredovisning:</a:t>
            </a:r>
            <a:br>
              <a:rPr lang="sv-SE" dirty="0"/>
            </a:br>
            <a:r>
              <a:rPr lang="sv-SE" dirty="0"/>
              <a:t>Interventioner för att förebygga och minska tvångsåtgärder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8266711F-91E7-D3DC-E249-E8F57A34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69"/>
          <a:stretch>
            <a:fillRect/>
          </a:stretch>
        </p:blipFill>
        <p:spPr/>
      </p:pic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35883A52-FCB3-58A8-FA76-8ED0712A8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>
            <a:fillRect/>
          </a:stretch>
        </p:blipFill>
        <p:spPr>
          <a:xfrm>
            <a:off x="9996673" y="3987800"/>
            <a:ext cx="2290195" cy="2941706"/>
          </a:xfrm>
        </p:spPr>
      </p:pic>
      <p:pic>
        <p:nvPicPr>
          <p:cNvPr id="16" name="Platshållare för bild 15">
            <a:extLst>
              <a:ext uri="{FF2B5EF4-FFF2-40B4-BE49-F238E27FC236}">
                <a16:creationId xmlns:a16="http://schemas.microsoft.com/office/drawing/2014/main" id="{C03E887A-65C7-192E-1FE1-1A84F27E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>
            <a:fillRect/>
          </a:stretch>
        </p:blipFill>
        <p:spPr/>
      </p:pic>
      <p:sp>
        <p:nvSpPr>
          <p:cNvPr id="5" name="Underrubrik 4">
            <a:extLst>
              <a:ext uri="{FF2B5EF4-FFF2-40B4-BE49-F238E27FC236}">
                <a16:creationId xmlns:a16="http://schemas.microsoft.com/office/drawing/2014/main" id="{CDC66327-88E0-8267-2859-A5AE4D4D7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Inom psykiatrisk vård och statlig institutionsvård av barn och unga</a:t>
            </a:r>
          </a:p>
        </p:txBody>
      </p:sp>
    </p:spTree>
    <p:extLst>
      <p:ext uri="{BB962C8B-B14F-4D97-AF65-F5344CB8AC3E}">
        <p14:creationId xmlns:p14="http://schemas.microsoft.com/office/powerpoint/2010/main" val="2076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0436C-DEE4-A595-8DED-470633667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18675-1C82-0FC5-3D12-8EA4F4E8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>
            <a:normAutofit/>
          </a:bodyPr>
          <a:lstStyle/>
          <a:p>
            <a:r>
              <a:rPr lang="sv-SE" sz="3100" b="1" dirty="0"/>
              <a:t>Interventioner med fokus på organisation och arbetssätt motsvarar </a:t>
            </a:r>
            <a:r>
              <a:rPr lang="sv-SE" sz="3100" dirty="0"/>
              <a:t>i högre grad </a:t>
            </a:r>
            <a:r>
              <a:rPr lang="sv-SE" sz="3100" b="1" dirty="0"/>
              <a:t>barnens och personalens upplevda behov</a:t>
            </a:r>
          </a:p>
          <a:p>
            <a:endParaRPr lang="sv-SE" sz="3100" dirty="0"/>
          </a:p>
        </p:txBody>
      </p:sp>
      <p:pic>
        <p:nvPicPr>
          <p:cNvPr id="7" name="Bildobjekt 6" descr="Visar en tabell över de olika interventionerna och vilka komponenter (såsom strategier för delaktighet, och medvetet agerande i svåra situationer) de uppfyller.">
            <a:extLst>
              <a:ext uri="{FF2B5EF4-FFF2-40B4-BE49-F238E27FC236}">
                <a16:creationId xmlns:a16="http://schemas.microsoft.com/office/drawing/2014/main" id="{0C9E99DE-1561-488A-A7E6-B144132B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63" y="1589125"/>
            <a:ext cx="8865385" cy="4587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016633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9B1D9-A75E-73E6-A4C6-AE0E5BED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ED8B55-453A-C345-DA90-E8247A64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44" y="216709"/>
            <a:ext cx="7993776" cy="1224000"/>
          </a:xfrm>
        </p:spPr>
        <p:txBody>
          <a:bodyPr>
            <a:normAutofit/>
          </a:bodyPr>
          <a:lstStyle/>
          <a:p>
            <a:r>
              <a:rPr lang="sv-SE" sz="4000" dirty="0"/>
              <a:t>Övriga resultat </a:t>
            </a:r>
            <a:br>
              <a:rPr lang="sv-SE" sz="4000" dirty="0"/>
            </a:br>
            <a:r>
              <a:rPr lang="sv-SE" sz="4000" b="0" dirty="0"/>
              <a:t>Samband mellan tvångsåtgärder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1A7243-140B-41FC-9D2E-B621CD7C2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712" y="1929947"/>
            <a:ext cx="5181600" cy="4587838"/>
          </a:xfrm>
        </p:spPr>
        <p:txBody>
          <a:bodyPr>
            <a:normAutofit/>
          </a:bodyPr>
          <a:lstStyle/>
          <a:p>
            <a:r>
              <a:rPr lang="sv-SE" dirty="0"/>
              <a:t>Underlag = 10 observationsstudier</a:t>
            </a:r>
          </a:p>
          <a:p>
            <a:pPr marL="995363" lvl="2" indent="-457200"/>
            <a:r>
              <a:rPr lang="sv-SE" dirty="0"/>
              <a:t>Psykiatrisk vård</a:t>
            </a:r>
          </a:p>
          <a:p>
            <a:pPr marL="995363" lvl="2" indent="-457200"/>
            <a:r>
              <a:rPr lang="sv-SE" dirty="0"/>
              <a:t>2 studier om barn/unga</a:t>
            </a:r>
          </a:p>
          <a:p>
            <a:pPr marL="995363" lvl="2" indent="-457200"/>
            <a:r>
              <a:rPr lang="sv-SE" dirty="0"/>
              <a:t>8 studier om vuxna (varav 2 i rättspsykiatrisk vård)</a:t>
            </a:r>
          </a:p>
          <a:p>
            <a:r>
              <a:rPr lang="sv-SE" dirty="0"/>
              <a:t>Beskrivande resultat – över tid</a:t>
            </a:r>
          </a:p>
          <a:p>
            <a:pPr marL="995363" lvl="2" indent="-457200"/>
            <a:r>
              <a:rPr lang="sv-SE" dirty="0"/>
              <a:t>Både positiva (4 studier) och negativa(3 studier) samband förkom</a:t>
            </a:r>
          </a:p>
          <a:p>
            <a:pPr marL="995363" lvl="2" indent="-457200"/>
            <a:r>
              <a:rPr lang="sv-SE" dirty="0"/>
              <a:t>Någon förändring skedd i varje studie</a:t>
            </a:r>
          </a:p>
          <a:p>
            <a:pPr marL="1265238" lvl="3" indent="-457200"/>
            <a:r>
              <a:rPr lang="sv-SE" dirty="0"/>
              <a:t>Lagändring, policyändring eller förändrad fysisk miljö</a:t>
            </a:r>
          </a:p>
          <a:p>
            <a:pPr marL="995363" lvl="2" indent="-457200"/>
            <a:endParaRPr lang="sv-SE" dirty="0"/>
          </a:p>
          <a:p>
            <a:pPr marL="995363" lvl="2" indent="-457200"/>
            <a:endParaRPr lang="sv-SE" dirty="0"/>
          </a:p>
        </p:txBody>
      </p:sp>
      <p:grpSp>
        <p:nvGrpSpPr>
          <p:cNvPr id="12" name="Grupp 11" descr="En graf som visar ett exempel på ett positivt samband, där antalet tvångsåtgärder minskade på vårdavdelningar i Schweiz när nya arbetssätt infördes.">
            <a:extLst>
              <a:ext uri="{FF2B5EF4-FFF2-40B4-BE49-F238E27FC236}">
                <a16:creationId xmlns:a16="http://schemas.microsoft.com/office/drawing/2014/main" id="{607D3B38-66AF-C698-9A68-5622A02A8B1D}"/>
              </a:ext>
            </a:extLst>
          </p:cNvPr>
          <p:cNvGrpSpPr/>
          <p:nvPr/>
        </p:nvGrpSpPr>
        <p:grpSpPr>
          <a:xfrm>
            <a:off x="7473592" y="1264272"/>
            <a:ext cx="4042943" cy="2894244"/>
            <a:chOff x="7631344" y="3692482"/>
            <a:chExt cx="4042943" cy="2894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4A9BCB4-1249-52E3-7828-27D51CC3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1344" y="4045356"/>
              <a:ext cx="4042943" cy="2541370"/>
            </a:xfrm>
            <a:prstGeom prst="rect">
              <a:avLst/>
            </a:prstGeom>
          </p:spPr>
        </p:pic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8FD3996D-5BF4-6AEC-32A2-5EA18F5934F1}"/>
                </a:ext>
              </a:extLst>
            </p:cNvPr>
            <p:cNvSpPr txBox="1"/>
            <p:nvPr/>
          </p:nvSpPr>
          <p:spPr>
            <a:xfrm>
              <a:off x="7635692" y="3692482"/>
              <a:ext cx="398256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sv-SE" dirty="0"/>
                <a:t>Exempel på positivt samband </a:t>
              </a:r>
              <a:r>
                <a:rPr lang="sv-SE" sz="1200" dirty="0"/>
                <a:t>(samma riktning) </a:t>
              </a:r>
            </a:p>
          </p:txBody>
        </p:sp>
      </p:grpSp>
      <p:grpSp>
        <p:nvGrpSpPr>
          <p:cNvPr id="15" name="Grupp 14" descr="En graf som visar ett exempel på ett negativt samband, där antalet fastspänningar minskade men antalet avskiljningar ökade under samma period, på ett antal sjukhus i Tyskland.">
            <a:extLst>
              <a:ext uri="{FF2B5EF4-FFF2-40B4-BE49-F238E27FC236}">
                <a16:creationId xmlns:a16="http://schemas.microsoft.com/office/drawing/2014/main" id="{E2E6800B-C8AC-E2DD-8A4E-E2F746BF6E37}"/>
              </a:ext>
            </a:extLst>
          </p:cNvPr>
          <p:cNvGrpSpPr/>
          <p:nvPr/>
        </p:nvGrpSpPr>
        <p:grpSpPr>
          <a:xfrm>
            <a:off x="7473592" y="4158516"/>
            <a:ext cx="4134967" cy="2446477"/>
            <a:chOff x="7375714" y="4005454"/>
            <a:chExt cx="4134967" cy="2446477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C57E8301-2729-BAF3-1C41-31FBAAA0E105}"/>
                </a:ext>
              </a:extLst>
            </p:cNvPr>
            <p:cNvSpPr txBox="1"/>
            <p:nvPr/>
          </p:nvSpPr>
          <p:spPr>
            <a:xfrm>
              <a:off x="7375714" y="4005454"/>
              <a:ext cx="413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Exempel på negativt samband </a:t>
              </a:r>
              <a:r>
                <a:rPr lang="sv-SE" sz="1200" dirty="0"/>
                <a:t>(olika riktning) </a:t>
              </a: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D4B2388-A782-A557-9469-1CFAE588C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7995" y="4386039"/>
              <a:ext cx="3674419" cy="20658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971044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4B96-A25F-D87D-A1EB-16BE9C67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CFCD4-6FD8-84CC-0E13-D8E2E5A1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Annat inom uppdraget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E8EA50-A9D1-4B93-AEAC-05E584E7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SBU har sammanfattat och kommenterat andra vetenskapliga artiklar:</a:t>
            </a:r>
          </a:p>
          <a:p>
            <a:endParaRPr lang="sv-SE" dirty="0"/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dirty="0"/>
              <a:t>Norsk kartläggning om användningen av tvång och gränssättning </a:t>
            </a:r>
            <a:br>
              <a:rPr lang="sv-SE" dirty="0"/>
            </a:br>
            <a:r>
              <a:rPr lang="sv-SE" dirty="0"/>
              <a:t>på institution och inom familjehem</a:t>
            </a:r>
          </a:p>
          <a:p>
            <a:pPr marL="995363" lvl="2" indent="-457200"/>
            <a:r>
              <a:rPr lang="sv-SE" dirty="0">
                <a:hlinkClick r:id="rId3"/>
              </a:rPr>
              <a:t>https://www.sbu.se/2024_12</a:t>
            </a:r>
            <a:r>
              <a:rPr lang="sv-SE" dirty="0"/>
              <a:t> 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dirty="0"/>
              <a:t>Implementeringsstrategier för traumainformerade insatser (TIC) </a:t>
            </a:r>
            <a:br>
              <a:rPr lang="sv-SE" dirty="0"/>
            </a:br>
            <a:r>
              <a:rPr lang="sv-SE" dirty="0"/>
              <a:t>inom psykiatrisk heldygns- och institutionsvård för barn och unga</a:t>
            </a:r>
          </a:p>
          <a:p>
            <a:pPr marL="995363" lvl="2" indent="-457200"/>
            <a:r>
              <a:rPr lang="sv-SE" dirty="0">
                <a:hlinkClick r:id="rId4"/>
              </a:rPr>
              <a:t>https://www.sbu.se/2025_03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416287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3277F-4D43-C2D0-2192-609205F1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Sammantaget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A4BFB0-5FED-DC6B-25A7-0974B2A08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712" y="1589125"/>
            <a:ext cx="5117845" cy="4587838"/>
          </a:xfrm>
        </p:spPr>
        <p:txBody>
          <a:bodyPr>
            <a:normAutofit fontScale="70000" lnSpcReduction="20000"/>
          </a:bodyPr>
          <a:lstStyle/>
          <a:p>
            <a:r>
              <a:rPr lang="sv-SE" b="1" dirty="0"/>
              <a:t>Hur kan resultaten förstås?</a:t>
            </a:r>
          </a:p>
          <a:p>
            <a:pPr marL="496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Det finns interventioner som kan minska användningen av tvångsåtgärder i både psykiatrisk vård och institutionsvård för barn och unga, inklusive ungdomsfängelser.</a:t>
            </a:r>
          </a:p>
          <a:p>
            <a:pPr marL="496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Dessa interventioner syftar till att skapa en vårdmiljö som präglas av samarbete, förändrad organisatorisk kultur och ökad kunskap hos personalen och ledningen. </a:t>
            </a:r>
          </a:p>
          <a:p>
            <a:pPr marL="496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Barnets bästa beror på vårdens kvalitet </a:t>
            </a:r>
            <a:br>
              <a:rPr lang="sv-SE" dirty="0"/>
            </a:br>
            <a:r>
              <a:rPr lang="sv-SE" dirty="0"/>
              <a:t>i stort och lika tillgång till effektiv och </a:t>
            </a:r>
            <a:br>
              <a:rPr lang="sv-SE" dirty="0"/>
            </a:br>
            <a:r>
              <a:rPr lang="sv-SE" dirty="0"/>
              <a:t>icke-tvingande åtgärder.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7EB703-C211-018D-D3AA-322C72BFA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89125"/>
            <a:ext cx="5329135" cy="4587838"/>
          </a:xfrm>
        </p:spPr>
        <p:txBody>
          <a:bodyPr>
            <a:normAutofit fontScale="70000" lnSpcReduction="20000"/>
          </a:bodyPr>
          <a:lstStyle/>
          <a:p>
            <a:r>
              <a:rPr lang="sv-SE" b="1" dirty="0"/>
              <a:t>Vad återstår….?</a:t>
            </a:r>
          </a:p>
          <a:p>
            <a:pPr marL="496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Komplexa interventioner kräver långsiktiga satsningar på kompetensutveckling och stödjande ledarskap.</a:t>
            </a:r>
          </a:p>
          <a:p>
            <a:pPr marL="496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Om interventioner införs behöver de följas upp och utvärderas.</a:t>
            </a:r>
          </a:p>
          <a:p>
            <a:pPr marL="496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Hälsoekonomiska utvärderingar skulle kunna vägleda beslutsfattare i frågan om relationen mellan kostnader för interventionen och de önskade effekterna är rimlig.</a:t>
            </a:r>
          </a:p>
        </p:txBody>
      </p:sp>
    </p:spTree>
    <p:extLst>
      <p:ext uri="{BB962C8B-B14F-4D97-AF65-F5344CB8AC3E}">
        <p14:creationId xmlns:p14="http://schemas.microsoft.com/office/powerpoint/2010/main" val="14533135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5455E-4341-75D9-46DA-97E1A58C3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3DB8E-7A58-6FAE-8A88-91D054BF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Uppdrag: Alternativa metoder och arbetssätt till tvångsåtgärder  </a:t>
            </a:r>
            <a:r>
              <a:rPr lang="sv-SE" sz="2400" b="0" dirty="0"/>
              <a:t>S2023/02103 (delvis) </a:t>
            </a:r>
            <a:endParaRPr lang="sv-SE" sz="2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8FCF9F-BA71-298B-3654-EBEFFD8C2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3743"/>
            <a:ext cx="5181600" cy="4587838"/>
          </a:xfrm>
        </p:spPr>
        <p:txBody>
          <a:bodyPr>
            <a:normAutofit fontScale="55000" lnSpcReduction="20000"/>
          </a:bodyPr>
          <a:lstStyle/>
          <a:p>
            <a:r>
              <a:rPr lang="sv-SE" b="1" dirty="0"/>
              <a:t>Sakkunniga i arbetet</a:t>
            </a:r>
          </a:p>
          <a:p>
            <a:pPr marL="727075" lvl="1" indent="-457200">
              <a:lnSpc>
                <a:spcPct val="120000"/>
              </a:lnSpc>
            </a:pPr>
            <a:r>
              <a:rPr lang="sv-SE" sz="3600" dirty="0"/>
              <a:t>Maria Andersson Vogel, </a:t>
            </a:r>
            <a:br>
              <a:rPr lang="sv-SE" sz="3600" dirty="0"/>
            </a:br>
            <a:r>
              <a:rPr lang="sv-SE" sz="3600" dirty="0"/>
              <a:t>Stockholms universitet</a:t>
            </a:r>
          </a:p>
          <a:p>
            <a:pPr marL="727075" lvl="1" indent="-457200"/>
            <a:r>
              <a:rPr lang="sv-SE" sz="3600" dirty="0"/>
              <a:t>Sofia Enell, Linnéuniversitetet </a:t>
            </a:r>
          </a:p>
          <a:p>
            <a:pPr marL="727075" lvl="1" indent="-457200">
              <a:lnSpc>
                <a:spcPct val="120000"/>
              </a:lnSpc>
            </a:pPr>
            <a:r>
              <a:rPr lang="sv-SE" sz="3600" dirty="0"/>
              <a:t>Sebastian Gabrielsson, </a:t>
            </a:r>
            <a:br>
              <a:rPr lang="sv-SE" sz="3600" dirty="0"/>
            </a:br>
            <a:r>
              <a:rPr lang="sv-SE" sz="3600" dirty="0"/>
              <a:t>Luleå tekniska universitet </a:t>
            </a:r>
          </a:p>
          <a:p>
            <a:pPr marL="727075" lvl="1" indent="-457200"/>
            <a:r>
              <a:rPr lang="sv-SE" sz="3600" dirty="0"/>
              <a:t>Antoinette Lundahl, Karolinska institutet</a:t>
            </a:r>
          </a:p>
          <a:p>
            <a:pPr marL="727075" lvl="1" indent="-457200"/>
            <a:r>
              <a:rPr lang="sv-SE" sz="3600" dirty="0"/>
              <a:t>Astrid Moell, Karolinska Institutet</a:t>
            </a:r>
            <a:endParaRPr lang="sv-SE" sz="2900" dirty="0"/>
          </a:p>
          <a:p>
            <a:r>
              <a:rPr lang="sv-SE" b="1" dirty="0"/>
              <a:t>Externa granskare</a:t>
            </a:r>
          </a:p>
          <a:p>
            <a:pPr marL="727075" lvl="1" indent="-457200"/>
            <a:r>
              <a:rPr lang="sv-SE" sz="3600" dirty="0"/>
              <a:t>Peter Andiné, Göteborgs universitet</a:t>
            </a:r>
          </a:p>
          <a:p>
            <a:pPr marL="727075" lvl="1" indent="-457200"/>
            <a:r>
              <a:rPr lang="sv-SE" sz="3600" dirty="0"/>
              <a:t>Tommy Lundström, Stockholm universitet</a:t>
            </a:r>
          </a:p>
          <a:p>
            <a:pPr marL="727075" lvl="1" indent="-457200"/>
            <a:r>
              <a:rPr lang="sv-SE" sz="3600" dirty="0"/>
              <a:t>Veikko Pelto-Piri, Örebro universitet</a:t>
            </a:r>
            <a:endParaRPr lang="sv-SE" dirty="0"/>
          </a:p>
          <a:p>
            <a:pPr lvl="2" indent="0">
              <a:buNone/>
            </a:pP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CA1ACD9-E265-F1B6-4AA6-081736ECE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42" y="1823742"/>
            <a:ext cx="5084170" cy="5034257"/>
          </a:xfrm>
        </p:spPr>
        <p:txBody>
          <a:bodyPr>
            <a:normAutofit fontScale="55000" lnSpcReduction="20000"/>
          </a:bodyPr>
          <a:lstStyle/>
          <a:p>
            <a:r>
              <a:rPr lang="sv-SE" b="1" dirty="0"/>
              <a:t>Tre konkreta frågor:</a:t>
            </a:r>
          </a:p>
          <a:p>
            <a:pPr marL="5539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200" dirty="0"/>
              <a:t>Effekt av förebyggande metoder </a:t>
            </a:r>
            <a:br>
              <a:rPr lang="sv-SE" sz="3200" dirty="0"/>
            </a:br>
            <a:r>
              <a:rPr lang="sv-SE" sz="3200" dirty="0"/>
              <a:t>och arbetssätt på användning av tvångsåtgärder? </a:t>
            </a:r>
          </a:p>
          <a:p>
            <a:pPr marL="1052513" lvl="2" indent="-514350">
              <a:lnSpc>
                <a:spcPct val="120000"/>
              </a:lnSpc>
            </a:pPr>
            <a:r>
              <a:rPr lang="sv-SE" sz="2900" dirty="0"/>
              <a:t>Barn/unga i psykiatrisk tvångsvård, rättspsykiatrisk vård och statlig institutionsvård</a:t>
            </a:r>
          </a:p>
          <a:p>
            <a:pPr marL="5539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200" dirty="0"/>
              <a:t>Hur upplever barn, unga och personal tvångsvård?</a:t>
            </a:r>
          </a:p>
          <a:p>
            <a:pPr marL="1052513" lvl="2" indent="-514350">
              <a:lnSpc>
                <a:spcPct val="120000"/>
              </a:lnSpc>
            </a:pPr>
            <a:r>
              <a:rPr lang="sv-SE" sz="2900" dirty="0"/>
              <a:t>Efter att alternativa metoder </a:t>
            </a:r>
            <a:br>
              <a:rPr lang="sv-SE" sz="2900" dirty="0"/>
            </a:br>
            <a:r>
              <a:rPr lang="sv-SE" sz="2900" dirty="0"/>
              <a:t>och arbetssätt införts</a:t>
            </a:r>
          </a:p>
          <a:p>
            <a:pPr marL="5539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3200" dirty="0"/>
              <a:t>Samband mellan användning av olika tvångsåtgärder?</a:t>
            </a:r>
          </a:p>
          <a:p>
            <a:pPr marL="1052513" lvl="2" indent="-514350">
              <a:lnSpc>
                <a:spcPct val="120000"/>
              </a:lnSpc>
            </a:pPr>
            <a:r>
              <a:rPr lang="sv-SE" sz="2900" dirty="0"/>
              <a:t>Inom psykiatrisk tvångsvård, rättspsykiatrisk vård och statlig institutionsvård</a:t>
            </a:r>
          </a:p>
        </p:txBody>
      </p:sp>
    </p:spTree>
    <p:extLst>
      <p:ext uri="{BB962C8B-B14F-4D97-AF65-F5344CB8AC3E}">
        <p14:creationId xmlns:p14="http://schemas.microsoft.com/office/powerpoint/2010/main" val="33579279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tt flödesschema som visar hur urvalet av artiklar har gått till. I den kvalitativa delen (sambandsstudier) ingick 10 studier av tillräckligt god kvalitet.">
            <a:extLst>
              <a:ext uri="{FF2B5EF4-FFF2-40B4-BE49-F238E27FC236}">
                <a16:creationId xmlns:a16="http://schemas.microsoft.com/office/drawing/2014/main" id="{A63301F3-5CAD-6E8C-0100-AF52976D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57" y="2038978"/>
            <a:ext cx="5292536" cy="3973877"/>
          </a:xfrm>
          <a:prstGeom prst="rect">
            <a:avLst/>
          </a:prstGeom>
        </p:spPr>
      </p:pic>
      <p:pic>
        <p:nvPicPr>
          <p:cNvPr id="9" name="Bildobjekt 8" descr="Ett flödesschema som visar hur urvalet av artiklar har gått till. I den kvantitativa delen ingick 26 studier av tillräckligt god kvalitet.">
            <a:extLst>
              <a:ext uri="{FF2B5EF4-FFF2-40B4-BE49-F238E27FC236}">
                <a16:creationId xmlns:a16="http://schemas.microsoft.com/office/drawing/2014/main" id="{AECF66A2-FA69-377C-D577-D7E0AE216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05" y="2055604"/>
            <a:ext cx="5253493" cy="39572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FCFA64-A8F4-7061-5331-A95B6D1F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dirty="0"/>
              <a:t>Totalt har </a:t>
            </a:r>
            <a:r>
              <a:rPr lang="sv-SE" dirty="0"/>
              <a:t>13 667 </a:t>
            </a:r>
            <a:r>
              <a:rPr lang="sv-SE" b="0" dirty="0"/>
              <a:t>vetenskapliga artiklar granskats - </a:t>
            </a:r>
            <a:r>
              <a:rPr lang="sv-SE" dirty="0"/>
              <a:t>36 </a:t>
            </a:r>
            <a:r>
              <a:rPr lang="sv-SE" b="0" dirty="0"/>
              <a:t>studier var relevanta och tillräckligt välgjorda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0281CE5-F6D3-377B-F252-8FD6A39B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4872" y="5499452"/>
            <a:ext cx="1904931" cy="460362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39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7C04FD1-2335-8926-4441-4DBA6FD5566C}"/>
              </a:ext>
            </a:extLst>
          </p:cNvPr>
          <p:cNvSpPr txBox="1"/>
          <p:nvPr/>
        </p:nvSpPr>
        <p:spPr>
          <a:xfrm>
            <a:off x="7109675" y="5253230"/>
            <a:ext cx="1147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Sambandsstudier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649ECA3A-2F2F-3CA9-7DB6-78D842877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7235" y="5557736"/>
            <a:ext cx="2088204" cy="39156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39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533423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29E6C-BA9C-1665-835A-B4502E4DE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E8A2F9-9593-354B-CF34-3D1F85D1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Vårdform och målgrupp i studierna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E3D944-B573-A655-A75A-A90E7F54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38" y="1580499"/>
            <a:ext cx="10836088" cy="4587838"/>
          </a:xfrm>
        </p:spPr>
        <p:txBody>
          <a:bodyPr>
            <a:normAutofit/>
          </a:bodyPr>
          <a:lstStyle/>
          <a:p>
            <a:pPr lvl="2" indent="0">
              <a:buNone/>
            </a:pPr>
            <a:endParaRPr lang="sv-SE" dirty="0"/>
          </a:p>
          <a:p>
            <a:pPr marL="1052513" lvl="2" indent="-514350"/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E6F413-E3ED-C15A-CF7A-D3B9FFCD8441}"/>
              </a:ext>
            </a:extLst>
          </p:cNvPr>
          <p:cNvSpPr txBox="1">
            <a:spLocks/>
          </p:cNvSpPr>
          <p:nvPr/>
        </p:nvSpPr>
        <p:spPr>
          <a:xfrm>
            <a:off x="517712" y="1677837"/>
            <a:ext cx="5419872" cy="4587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Effekter: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dirty="0"/>
              <a:t>7 studier – psykiatrisk vård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dirty="0"/>
              <a:t>6 studier – institutionsvård, inklusive ungdomsfängelser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dirty="0"/>
              <a:t>Barn och unga 4–21 år med svåra beteende- och känslomässiga problem, självskador, depressiva syndrom, ångestsyndrom, autismspektrumstillstånd, trauma, PTSD och annan psykisk ohälsa 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A9C1E36-7FD5-337F-790A-3DA495C373C6}"/>
              </a:ext>
            </a:extLst>
          </p:cNvPr>
          <p:cNvSpPr txBox="1">
            <a:spLocks/>
          </p:cNvSpPr>
          <p:nvPr/>
        </p:nvSpPr>
        <p:spPr>
          <a:xfrm>
            <a:off x="6096000" y="1677837"/>
            <a:ext cx="5419872" cy="458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Upplevelser: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dirty="0"/>
              <a:t>5 studier – psykiatrisk vård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dirty="0"/>
              <a:t>8 studier – institutionsvård, inklusive ungdomsfängelser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dirty="0"/>
              <a:t>Barn och unga 5–21 år med trauma, utagerande beteende och kriminalitet, ätstö­rningar, suicid­försök och annan psykisk ohälsa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175005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176FD-77C0-2D6A-5706-D4E68892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>
            <a:normAutofit/>
          </a:bodyPr>
          <a:lstStyle/>
          <a:p>
            <a:r>
              <a:rPr lang="sv-SE" dirty="0"/>
              <a:t>21 interventioner i 26 studier</a:t>
            </a:r>
          </a:p>
        </p:txBody>
      </p:sp>
      <p:pic>
        <p:nvPicPr>
          <p:cNvPr id="9" name="Bildobjekt 8" descr="En tabell som visar uppdelningen av interventionerna som ingick i underlaget.&#10;&#10;15 interventioner fokuserade på organisationen och/eller på personalens arbetssätt. 6 interventioner fokuserade på barnens/de ungas beteende. ">
            <a:extLst>
              <a:ext uri="{FF2B5EF4-FFF2-40B4-BE49-F238E27FC236}">
                <a16:creationId xmlns:a16="http://schemas.microsoft.com/office/drawing/2014/main" id="{C0AD4B08-EADF-FE14-09BD-B094B1FB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21" y="1180131"/>
            <a:ext cx="9671888" cy="527118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9798812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59A734-D15D-B847-57F5-5DB3918E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Interventionernas innehåll (komponenter)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C0CDA1-5B72-AE8F-0233-ECC7449C7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712" y="1677837"/>
            <a:ext cx="5419872" cy="4587838"/>
          </a:xfrm>
        </p:spPr>
        <p:txBody>
          <a:bodyPr>
            <a:normAutofit fontScale="85000" lnSpcReduction="20000"/>
          </a:bodyPr>
          <a:lstStyle/>
          <a:p>
            <a:r>
              <a:rPr lang="sv-SE" b="1" dirty="0"/>
              <a:t>Individnivå, </a:t>
            </a:r>
            <a:r>
              <a:rPr lang="sv-SE" b="1" dirty="0" err="1"/>
              <a:t>t.ex</a:t>
            </a:r>
            <a:r>
              <a:rPr lang="sv-SE" b="1" dirty="0"/>
              <a:t>: 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Träning till barnet i att hantera </a:t>
            </a:r>
            <a:br>
              <a:rPr lang="sv-SE" dirty="0"/>
            </a:br>
            <a:r>
              <a:rPr lang="sv-SE" dirty="0"/>
              <a:t>svåra känslor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Gemensam planering, säkerhetsplanering och problemlösning med barnet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Kamratstöd 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Manualbaserad och </a:t>
            </a:r>
            <a:br>
              <a:rPr lang="sv-SE" dirty="0"/>
            </a:br>
            <a:r>
              <a:rPr lang="sv-SE" dirty="0"/>
              <a:t>strukturerad terapi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Familjestöd eller familjebehandling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Belöning/bestraffning av lämpligt/oönskat beteende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D527DE3-4232-A6D3-9EBF-961C66418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77837"/>
            <a:ext cx="5181601" cy="4587838"/>
          </a:xfrm>
        </p:spPr>
        <p:txBody>
          <a:bodyPr>
            <a:normAutofit fontScale="85000" lnSpcReduction="20000"/>
          </a:bodyPr>
          <a:lstStyle/>
          <a:p>
            <a:r>
              <a:rPr lang="sv-SE" b="1" dirty="0"/>
              <a:t>Organisationsnivå, </a:t>
            </a:r>
            <a:r>
              <a:rPr lang="sv-SE" b="1" dirty="0" err="1"/>
              <a:t>t.ex</a:t>
            </a:r>
            <a:r>
              <a:rPr lang="sv-SE" b="1" dirty="0"/>
              <a:t>: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Ledningens stöd till förändring </a:t>
            </a:r>
            <a:br>
              <a:rPr lang="sv-SE" dirty="0"/>
            </a:br>
            <a:r>
              <a:rPr lang="sv-SE" sz="1900" dirty="0"/>
              <a:t>(t.ex. beslut om att minska användningen </a:t>
            </a:r>
            <a:br>
              <a:rPr lang="sv-SE" sz="1900" dirty="0"/>
            </a:br>
            <a:r>
              <a:rPr lang="sv-SE" sz="1900" dirty="0"/>
              <a:t>av tvångsåtgärder)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Utbildning och kontinuerlig handledning </a:t>
            </a:r>
            <a:r>
              <a:rPr lang="sv-SE" sz="1900" dirty="0"/>
              <a:t>(ofta hela personalstyrkan, inklusive ledningen)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Samarbete mellan personal 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Samarbete med barn och familjer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Förändring av fysisk miljö</a:t>
            </a:r>
          </a:p>
          <a:p>
            <a:pPr marL="553950" indent="-514350">
              <a:buFont typeface="Arial" panose="020B0604020202020204" pitchFamily="34" charset="0"/>
              <a:buChar char="•"/>
            </a:pPr>
            <a:r>
              <a:rPr lang="sv-SE" dirty="0"/>
              <a:t>Systematisk uppföljning och monitorering</a:t>
            </a:r>
          </a:p>
        </p:txBody>
      </p:sp>
    </p:spTree>
    <p:extLst>
      <p:ext uri="{BB962C8B-B14F-4D97-AF65-F5344CB8AC3E}">
        <p14:creationId xmlns:p14="http://schemas.microsoft.com/office/powerpoint/2010/main" val="64717744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D8272F21-46CF-C162-2157-A5FFF1AA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5502088" cy="1224000"/>
          </a:xfrm>
        </p:spPr>
        <p:txBody>
          <a:bodyPr/>
          <a:lstStyle/>
          <a:p>
            <a:r>
              <a:rPr lang="en-US" dirty="0"/>
              <a:t>Exempel</a:t>
            </a:r>
          </a:p>
        </p:txBody>
      </p:sp>
      <p:pic>
        <p:nvPicPr>
          <p:cNvPr id="3" name="Bildobjekt 2" descr="Visar en sammanfattning av interventionen &quot;Sanctuary Model&quot;, som fokuserar på organisationen och personalen. Interventionen syftar till att stärka den terapeutiska miljön och ge ungdomar ökat inflytande, och fokuserar bland annat på utbildning till personal och ledare.">
            <a:extLst>
              <a:ext uri="{FF2B5EF4-FFF2-40B4-BE49-F238E27FC236}">
                <a16:creationId xmlns:a16="http://schemas.microsoft.com/office/drawing/2014/main" id="{FF54B561-AAAB-BE20-5E14-8B5CDACA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2" y="1089319"/>
            <a:ext cx="6674859" cy="39232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Bildobjekt 19" descr="Visar en sammanfattning av interventionen &quot;Collaborative Problem Solving (CPS)&quot;, som fokuserar på organisationen och personalen. Interventionen syftar till förändra personalens arbetssätt från kontrollerande till samarbetsinriktat, och fokuserar bland annat på utbildning till personal.">
            <a:extLst>
              <a:ext uri="{FF2B5EF4-FFF2-40B4-BE49-F238E27FC236}">
                <a16:creationId xmlns:a16="http://schemas.microsoft.com/office/drawing/2014/main" id="{DE636014-A3CC-DE87-49C0-D9D11443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094" y="2229994"/>
            <a:ext cx="6946369" cy="39232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Bildobjekt 4" descr="Visar en sammanfattning av interventionen &quot;Behavior modification program (BMP)&quot;, som fokuserar på organisationen och personalen.&#10;&#10;Interventionen syftar till hantera aggressivt beteende och minska användningen av tvångsåtgärder genom ett program för beteendemodifikation, och fokuserar bland annat på utbildning i de-eskaleringstekniker till personal.">
            <a:extLst>
              <a:ext uri="{FF2B5EF4-FFF2-40B4-BE49-F238E27FC236}">
                <a16:creationId xmlns:a16="http://schemas.microsoft.com/office/drawing/2014/main" id="{4545298A-9668-1ABF-3BB0-8848FF415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77" y="4068212"/>
            <a:ext cx="7058745" cy="23177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5989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FBDBD1-720B-4E8A-9B89-3E97455F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65DD87-2762-4757-B152-79AA3F057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37" y="1580499"/>
            <a:ext cx="11210391" cy="4587838"/>
          </a:xfrm>
        </p:spPr>
        <p:txBody>
          <a:bodyPr>
            <a:normAutofit/>
          </a:bodyPr>
          <a:lstStyle/>
          <a:p>
            <a:r>
              <a:rPr lang="sv-SE" b="1" dirty="0"/>
              <a:t>Effekter – två typer av interventioner </a:t>
            </a:r>
            <a:endParaRPr lang="sv-SE" dirty="0"/>
          </a:p>
          <a:p>
            <a:pPr marL="784225" lvl="1" indent="-514350">
              <a:buFont typeface="+mj-lt"/>
              <a:buAutoNum type="arabicPeriod"/>
            </a:pPr>
            <a:r>
              <a:rPr lang="sv-SE" dirty="0"/>
              <a:t>Interventioner som syftar till att förändra organisation och personalens arbetssätt kan minska</a:t>
            </a:r>
          </a:p>
          <a:p>
            <a:pPr marL="881063" lvl="2" indent="-342900"/>
            <a:r>
              <a:rPr lang="sv-SE" dirty="0"/>
              <a:t>antalet avskiljningar, fasthållningar och fastspänningar i både institutionsvård </a:t>
            </a:r>
            <a:br>
              <a:rPr lang="sv-SE" dirty="0"/>
            </a:br>
            <a:r>
              <a:rPr lang="sv-SE" dirty="0"/>
              <a:t>och psykiatrisk vård för barn och unga</a:t>
            </a:r>
          </a:p>
          <a:p>
            <a:pPr marL="881063" lvl="2" indent="-342900"/>
            <a:r>
              <a:rPr lang="sv-SE" dirty="0"/>
              <a:t>vårdtiden i både psykiatrisk vård och institutionsvård</a:t>
            </a:r>
          </a:p>
          <a:p>
            <a:pPr marL="881063" lvl="2" indent="-342900"/>
            <a:r>
              <a:rPr lang="sv-SE" dirty="0"/>
              <a:t>antalet självskador och ingripanden av säkerhetspersonal i psykiatrisk vård</a:t>
            </a:r>
          </a:p>
          <a:p>
            <a:pPr marL="784225" lvl="1" indent="-514350">
              <a:buFont typeface="+mj-lt"/>
              <a:buAutoNum type="arabicPeriod"/>
            </a:pPr>
            <a:r>
              <a:rPr lang="sv-SE" dirty="0"/>
              <a:t>Interventioner som syftar till att förändra barnens beteende kan minska</a:t>
            </a:r>
          </a:p>
          <a:p>
            <a:pPr marL="1052513" lvl="2" indent="-514350"/>
            <a:r>
              <a:rPr lang="sv-SE" dirty="0"/>
              <a:t>antalet avskiljningar, fasthållningar och fastspänningar inom psykiatrisk vård </a:t>
            </a:r>
          </a:p>
          <a:p>
            <a:pPr lvl="2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2773697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54FE8-C3D1-916E-9DA8-5C6B1AFC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27AE6-3D7A-1245-7150-5533EBC4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8BAD2A-1597-6841-BFEB-3DC30E96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38" y="1580498"/>
            <a:ext cx="10836088" cy="4753799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Aft>
                <a:spcPts val="1200"/>
              </a:spcAft>
              <a:buNone/>
            </a:pPr>
            <a:r>
              <a:rPr lang="sv-SE" sz="3000" b="1" dirty="0">
                <a:ea typeface="Calibri Light" panose="020F0302020204030204" pitchFamily="34" charset="0"/>
              </a:rPr>
              <a:t>Upplevelser – rapporterade från barnen, de unga och personalen</a:t>
            </a:r>
          </a:p>
          <a:p>
            <a:pPr marL="784225" lvl="1" indent="-514350">
              <a:spcBef>
                <a:spcPts val="600"/>
              </a:spcBef>
              <a:buFont typeface="+mj-lt"/>
              <a:buAutoNum type="arabicPeriod"/>
            </a:pPr>
            <a:r>
              <a:rPr lang="sv-SE" sz="3000" dirty="0">
                <a:ea typeface="Calibri Light" panose="020F0302020204030204" pitchFamily="34" charset="0"/>
              </a:rPr>
              <a:t>Ömsesidiga och respektfulla relationer mellan barnen och vårdpersonalen är grunden i arbetet med att förebygga tvångsåtgärder</a:t>
            </a:r>
          </a:p>
          <a:p>
            <a:pPr marL="784225" lvl="1" indent="-514350">
              <a:spcBef>
                <a:spcPts val="600"/>
              </a:spcBef>
              <a:buFont typeface="+mj-lt"/>
              <a:buAutoNum type="arabicPeriod"/>
            </a:pPr>
            <a:r>
              <a:rPr lang="sv-SE" sz="3000" dirty="0">
                <a:ea typeface="Calibri Light" panose="020F0302020204030204" pitchFamily="34" charset="0"/>
              </a:rPr>
              <a:t>Samarbetsinriktad vård stärker barnens och de ungas tillit och engagemang vilket motverkar den maktobalans som tvångsvård innebär</a:t>
            </a:r>
          </a:p>
          <a:p>
            <a:pPr marL="784225" lvl="1" indent="-514350">
              <a:spcBef>
                <a:spcPts val="600"/>
              </a:spcBef>
              <a:buFont typeface="+mj-lt"/>
              <a:buAutoNum type="arabicPeriod"/>
            </a:pPr>
            <a:r>
              <a:rPr lang="sv-SE" sz="3000" dirty="0">
                <a:ea typeface="Calibri Light" panose="020F0302020204030204" pitchFamily="34" charset="0"/>
              </a:rPr>
              <a:t>Att arbeta tvångsförebyggande kräver en fördjupad självreflektion hos personalen och en beredskap att ompröva roller, värderingar och normer</a:t>
            </a:r>
          </a:p>
          <a:p>
            <a:pPr marL="784225" lvl="1" indent="-514350">
              <a:spcBef>
                <a:spcPts val="600"/>
              </a:spcBef>
              <a:buFont typeface="+mj-lt"/>
              <a:buAutoNum type="arabicPeriod"/>
            </a:pPr>
            <a:r>
              <a:rPr lang="sv-SE" sz="3000" dirty="0">
                <a:ea typeface="Calibri Light" panose="020F0302020204030204" pitchFamily="34" charset="0"/>
              </a:rPr>
              <a:t>Hållbart tvångsförebyggande arbete förutsätter långsiktiga resurser samt aktivt och uthålligt arbete i hela organisationen</a:t>
            </a:r>
          </a:p>
        </p:txBody>
      </p:sp>
    </p:spTree>
    <p:extLst>
      <p:ext uri="{BB962C8B-B14F-4D97-AF65-F5344CB8AC3E}">
        <p14:creationId xmlns:p14="http://schemas.microsoft.com/office/powerpoint/2010/main" val="1291828049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-tema">
  <a:themeElements>
    <a:clrScheme name="SBU2020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5CA9"/>
      </a:accent1>
      <a:accent2>
        <a:srgbClr val="F39200"/>
      </a:accent2>
      <a:accent3>
        <a:srgbClr val="952A86"/>
      </a:accent3>
      <a:accent4>
        <a:srgbClr val="54AA47"/>
      </a:accent4>
      <a:accent5>
        <a:srgbClr val="FFDD00"/>
      </a:accent5>
      <a:accent6>
        <a:srgbClr val="69ACDF"/>
      </a:accent6>
      <a:hlink>
        <a:srgbClr val="005CA9"/>
      </a:hlink>
      <a:folHlink>
        <a:srgbClr val="952A86"/>
      </a:folHlink>
    </a:clrScheme>
    <a:fontScheme name="SBU2020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för presentation av manus i vetenskapliga rådet.pptx  -  Skrivskyddad" id="{F7C29507-2FAA-4CAD-A1FC-1637EB2B5C83}" vid="{DA9288EA-A7E4-461B-8A83-E28C703F5E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presentation av manus Vetenskapliga rådet</Template>
  <TotalTime>1232</TotalTime>
  <Words>879</Words>
  <Application>Microsoft Office PowerPoint</Application>
  <PresentationFormat>Bredbild</PresentationFormat>
  <Paragraphs>105</Paragraphs>
  <Slides>13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 3</vt:lpstr>
      <vt:lpstr>Office-tema</vt:lpstr>
      <vt:lpstr> Slutredovisning: Interventioner för att förebygga och minska tvångsåtgärder</vt:lpstr>
      <vt:lpstr>Uppdrag: Alternativa metoder och arbetssätt till tvångsåtgärder  S2023/02103 (delvis) </vt:lpstr>
      <vt:lpstr>Totalt har 13 667 vetenskapliga artiklar granskats - 36 studier var relevanta och tillräckligt välgjorda</vt:lpstr>
      <vt:lpstr>Vårdform och målgrupp i studierna</vt:lpstr>
      <vt:lpstr>21 interventioner i 26 studier</vt:lpstr>
      <vt:lpstr>Interventionernas innehåll (komponenter)</vt:lpstr>
      <vt:lpstr>Exempel</vt:lpstr>
      <vt:lpstr>Huvudresultat</vt:lpstr>
      <vt:lpstr>Huvudresultat</vt:lpstr>
      <vt:lpstr>Interventioner med fokus på organisation och arbetssätt motsvarar i högre grad barnens och personalens upplevda behov </vt:lpstr>
      <vt:lpstr>Övriga resultat  Samband mellan tvångsåtgärder</vt:lpstr>
      <vt:lpstr>Annat inom uppdraget</vt:lpstr>
      <vt:lpstr>Sammantaget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SBU</dc:subject>
  <dc:creator>Elizabeth Åhsberg</dc:creator>
  <cp:lastModifiedBy>Elizabeth Åhsberg</cp:lastModifiedBy>
  <cp:revision>140</cp:revision>
  <cp:lastPrinted>2025-12-05T09:33:37Z</cp:lastPrinted>
  <dcterms:created xsi:type="dcterms:W3CDTF">2025-09-25T13:47:14Z</dcterms:created>
  <dcterms:modified xsi:type="dcterms:W3CDTF">2026-02-09T09:30:14Z</dcterms:modified>
</cp:coreProperties>
</file>