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5" r:id="rId2"/>
  </p:sldMasterIdLst>
  <p:notesMasterIdLst>
    <p:notesMasterId r:id="rId39"/>
  </p:notesMasterIdLst>
  <p:handoutMasterIdLst>
    <p:handoutMasterId r:id="rId40"/>
  </p:handoutMasterIdLst>
  <p:sldIdLst>
    <p:sldId id="283" r:id="rId3"/>
    <p:sldId id="512" r:id="rId4"/>
    <p:sldId id="510" r:id="rId5"/>
    <p:sldId id="316" r:id="rId6"/>
    <p:sldId id="514" r:id="rId7"/>
    <p:sldId id="366" r:id="rId8"/>
    <p:sldId id="324" r:id="rId9"/>
    <p:sldId id="300" r:id="rId10"/>
    <p:sldId id="284" r:id="rId11"/>
    <p:sldId id="325" r:id="rId12"/>
    <p:sldId id="287" r:id="rId13"/>
    <p:sldId id="285" r:id="rId14"/>
    <p:sldId id="518" r:id="rId15"/>
    <p:sldId id="319" r:id="rId16"/>
    <p:sldId id="536" r:id="rId17"/>
    <p:sldId id="537" r:id="rId18"/>
    <p:sldId id="538" r:id="rId19"/>
    <p:sldId id="539" r:id="rId20"/>
    <p:sldId id="540" r:id="rId21"/>
    <p:sldId id="541" r:id="rId22"/>
    <p:sldId id="542" r:id="rId23"/>
    <p:sldId id="530" r:id="rId24"/>
    <p:sldId id="528" r:id="rId25"/>
    <p:sldId id="529" r:id="rId26"/>
    <p:sldId id="532" r:id="rId27"/>
    <p:sldId id="533" r:id="rId28"/>
    <p:sldId id="535" r:id="rId29"/>
    <p:sldId id="544" r:id="rId30"/>
    <p:sldId id="545" r:id="rId31"/>
    <p:sldId id="546" r:id="rId32"/>
    <p:sldId id="547" r:id="rId33"/>
    <p:sldId id="548" r:id="rId34"/>
    <p:sldId id="549" r:id="rId35"/>
    <p:sldId id="551" r:id="rId36"/>
    <p:sldId id="293" r:id="rId37"/>
    <p:sldId id="517" r:id="rId3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CB"/>
    <a:srgbClr val="FF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llanmörkt format 1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4" autoAdjust="0"/>
    <p:restoredTop sz="73384" autoAdjust="0"/>
  </p:normalViewPr>
  <p:slideViewPr>
    <p:cSldViewPr>
      <p:cViewPr varScale="1">
        <p:scale>
          <a:sx n="49" d="100"/>
          <a:sy n="49" d="100"/>
        </p:scale>
        <p:origin x="1720" y="100"/>
      </p:cViewPr>
      <p:guideLst>
        <p:guide orient="horz" pos="2160"/>
        <p:guide pos="2880"/>
      </p:guideLst>
    </p:cSldViewPr>
  </p:slideViewPr>
  <p:notesTextViewPr>
    <p:cViewPr>
      <p:scale>
        <a:sx n="130" d="100"/>
        <a:sy n="13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76D95-213C-4FBB-916F-A35676624599}" type="doc">
      <dgm:prSet loTypeId="urn:microsoft.com/office/officeart/2005/8/layout/chart3" loCatId="cycle" qsTypeId="urn:microsoft.com/office/officeart/2005/8/quickstyle/simple1" qsCatId="simple" csTypeId="urn:microsoft.com/office/officeart/2005/8/colors/colorful2" csCatId="colorful" phldr="1"/>
      <dgm:spPr/>
    </dgm:pt>
    <dgm:pt modelId="{F6246941-7741-4A72-BB83-EC38B2E3BF97}">
      <dgm:prSet phldrT="[Text]"/>
      <dgm:spPr/>
      <dgm:t>
        <a:bodyPr/>
        <a:lstStyle/>
        <a:p>
          <a:r>
            <a:rPr lang="sv-SE" b="1" dirty="0"/>
            <a:t>Systematisk litteraturöversikt  kvalitativt</a:t>
          </a:r>
        </a:p>
      </dgm:t>
    </dgm:pt>
    <dgm:pt modelId="{BF5D9F9B-E777-41C6-8D30-8A7799891F9D}" type="parTrans" cxnId="{F3FFD863-DA01-4BB8-893D-0E2194D7D430}">
      <dgm:prSet/>
      <dgm:spPr/>
      <dgm:t>
        <a:bodyPr/>
        <a:lstStyle/>
        <a:p>
          <a:endParaRPr lang="sv-SE"/>
        </a:p>
      </dgm:t>
    </dgm:pt>
    <dgm:pt modelId="{B415B1BF-1559-46BD-AC0C-55558E2147DD}" type="sibTrans" cxnId="{F3FFD863-DA01-4BB8-893D-0E2194D7D430}">
      <dgm:prSet/>
      <dgm:spPr/>
      <dgm:t>
        <a:bodyPr/>
        <a:lstStyle/>
        <a:p>
          <a:endParaRPr lang="sv-SE"/>
        </a:p>
      </dgm:t>
    </dgm:pt>
    <dgm:pt modelId="{D76101EA-ACAC-451C-94B0-AC18C73C1A78}">
      <dgm:prSet phldrT="[Text]"/>
      <dgm:spPr/>
      <dgm:t>
        <a:bodyPr/>
        <a:lstStyle/>
        <a:p>
          <a:r>
            <a:rPr lang="sv-SE" b="1" dirty="0"/>
            <a:t>Systematisk litteraturöversikt kvantitativt</a:t>
          </a:r>
        </a:p>
      </dgm:t>
    </dgm:pt>
    <dgm:pt modelId="{540DE84D-5E18-4AF4-AA2E-75D8557BA4D7}" type="parTrans" cxnId="{AA12CABB-A74E-4B7D-B345-67C18B54822E}">
      <dgm:prSet/>
      <dgm:spPr/>
      <dgm:t>
        <a:bodyPr/>
        <a:lstStyle/>
        <a:p>
          <a:endParaRPr lang="sv-SE"/>
        </a:p>
      </dgm:t>
    </dgm:pt>
    <dgm:pt modelId="{FFBD9A2D-A222-4821-A0BB-809177BE5813}" type="sibTrans" cxnId="{AA12CABB-A74E-4B7D-B345-67C18B54822E}">
      <dgm:prSet/>
      <dgm:spPr/>
      <dgm:t>
        <a:bodyPr/>
        <a:lstStyle/>
        <a:p>
          <a:endParaRPr lang="sv-SE"/>
        </a:p>
      </dgm:t>
    </dgm:pt>
    <dgm:pt modelId="{E511F866-C090-431B-BC05-65E9CE211981}">
      <dgm:prSet/>
      <dgm:spPr/>
      <dgm:t>
        <a:bodyPr/>
        <a:lstStyle/>
        <a:p>
          <a:endParaRPr lang="sv-SE"/>
        </a:p>
      </dgm:t>
    </dgm:pt>
    <dgm:pt modelId="{0FB06816-DA43-468E-942B-5585A516C64A}" type="parTrans" cxnId="{F39A3C38-3719-4C1E-A507-B832BE7770C7}">
      <dgm:prSet/>
      <dgm:spPr/>
      <dgm:t>
        <a:bodyPr/>
        <a:lstStyle/>
        <a:p>
          <a:endParaRPr lang="sv-SE"/>
        </a:p>
      </dgm:t>
    </dgm:pt>
    <dgm:pt modelId="{F109EBA9-8300-4329-8DA2-8026366AA727}" type="sibTrans" cxnId="{F39A3C38-3719-4C1E-A507-B832BE7770C7}">
      <dgm:prSet/>
      <dgm:spPr/>
      <dgm:t>
        <a:bodyPr/>
        <a:lstStyle/>
        <a:p>
          <a:endParaRPr lang="sv-SE"/>
        </a:p>
      </dgm:t>
    </dgm:pt>
    <dgm:pt modelId="{9B8EFBEF-214D-4906-9817-330C1F1AC90C}">
      <dgm:prSet/>
      <dgm:spPr/>
      <dgm:t>
        <a:bodyPr/>
        <a:lstStyle/>
        <a:p>
          <a:endParaRPr lang="sv-SE"/>
        </a:p>
      </dgm:t>
    </dgm:pt>
    <dgm:pt modelId="{84FF2357-000D-4A22-ACB5-30A48A144134}" type="parTrans" cxnId="{9432C3BD-2957-4CA8-AE27-2FBB12C0121B}">
      <dgm:prSet/>
      <dgm:spPr/>
      <dgm:t>
        <a:bodyPr/>
        <a:lstStyle/>
        <a:p>
          <a:endParaRPr lang="sv-SE"/>
        </a:p>
      </dgm:t>
    </dgm:pt>
    <dgm:pt modelId="{DC3E68F5-D82D-4A91-A58C-09F8D6F5D117}" type="sibTrans" cxnId="{9432C3BD-2957-4CA8-AE27-2FBB12C0121B}">
      <dgm:prSet/>
      <dgm:spPr/>
      <dgm:t>
        <a:bodyPr/>
        <a:lstStyle/>
        <a:p>
          <a:endParaRPr lang="sv-SE"/>
        </a:p>
      </dgm:t>
    </dgm:pt>
    <dgm:pt modelId="{763635D3-2E76-46EC-B0D4-6469C86D65D3}" type="pres">
      <dgm:prSet presAssocID="{F4376D95-213C-4FBB-916F-A35676624599}" presName="compositeShape" presStyleCnt="0">
        <dgm:presLayoutVars>
          <dgm:chMax val="7"/>
          <dgm:dir/>
          <dgm:resizeHandles val="exact"/>
        </dgm:presLayoutVars>
      </dgm:prSet>
      <dgm:spPr/>
    </dgm:pt>
    <dgm:pt modelId="{1296A61A-5ED5-4F1D-9CFC-8E7850DC140F}" type="pres">
      <dgm:prSet presAssocID="{F4376D95-213C-4FBB-916F-A35676624599}" presName="wedge1" presStyleLbl="node1" presStyleIdx="0" presStyleCnt="4" custLinFactNeighborX="-4420" custLinFactNeighborY="4057"/>
      <dgm:spPr/>
    </dgm:pt>
    <dgm:pt modelId="{B7933A89-EDB8-4AB6-B07C-41647D25725C}" type="pres">
      <dgm:prSet presAssocID="{F4376D95-213C-4FBB-916F-A35676624599}" presName="wedge1Tx" presStyleLbl="node1" presStyleIdx="0" presStyleCnt="4">
        <dgm:presLayoutVars>
          <dgm:chMax val="0"/>
          <dgm:chPref val="0"/>
          <dgm:bulletEnabled val="1"/>
        </dgm:presLayoutVars>
      </dgm:prSet>
      <dgm:spPr/>
    </dgm:pt>
    <dgm:pt modelId="{92A8BA48-A170-42A3-9EED-DADEB0007B73}" type="pres">
      <dgm:prSet presAssocID="{F4376D95-213C-4FBB-916F-A35676624599}" presName="wedge2" presStyleLbl="node1" presStyleIdx="1" presStyleCnt="4" custLinFactNeighborX="4752" custLinFactNeighborY="7417"/>
      <dgm:spPr/>
    </dgm:pt>
    <dgm:pt modelId="{F10482B5-2DFD-4F37-A477-545D5C8E951F}" type="pres">
      <dgm:prSet presAssocID="{F4376D95-213C-4FBB-916F-A35676624599}" presName="wedge2Tx" presStyleLbl="node1" presStyleIdx="1" presStyleCnt="4">
        <dgm:presLayoutVars>
          <dgm:chMax val="0"/>
          <dgm:chPref val="0"/>
          <dgm:bulletEnabled val="1"/>
        </dgm:presLayoutVars>
      </dgm:prSet>
      <dgm:spPr/>
    </dgm:pt>
    <dgm:pt modelId="{77B66DCD-50E4-4FF8-A79A-35375D4716AA}" type="pres">
      <dgm:prSet presAssocID="{F4376D95-213C-4FBB-916F-A35676624599}" presName="wedge3" presStyleLbl="node1" presStyleIdx="2" presStyleCnt="4"/>
      <dgm:spPr/>
    </dgm:pt>
    <dgm:pt modelId="{304AD6B1-F65B-46C1-B725-46B551F20C0D}" type="pres">
      <dgm:prSet presAssocID="{F4376D95-213C-4FBB-916F-A35676624599}" presName="wedge3Tx" presStyleLbl="node1" presStyleIdx="2" presStyleCnt="4">
        <dgm:presLayoutVars>
          <dgm:chMax val="0"/>
          <dgm:chPref val="0"/>
          <dgm:bulletEnabled val="1"/>
        </dgm:presLayoutVars>
      </dgm:prSet>
      <dgm:spPr/>
    </dgm:pt>
    <dgm:pt modelId="{71008661-B724-418B-BE09-C9D558B98982}" type="pres">
      <dgm:prSet presAssocID="{F4376D95-213C-4FBB-916F-A35676624599}" presName="wedge4" presStyleLbl="node1" presStyleIdx="3" presStyleCnt="4"/>
      <dgm:spPr/>
    </dgm:pt>
    <dgm:pt modelId="{CEDB3C1E-45CB-4473-BB7B-610E4C47007D}" type="pres">
      <dgm:prSet presAssocID="{F4376D95-213C-4FBB-916F-A35676624599}" presName="wedge4Tx" presStyleLbl="node1" presStyleIdx="3" presStyleCnt="4">
        <dgm:presLayoutVars>
          <dgm:chMax val="0"/>
          <dgm:chPref val="0"/>
          <dgm:bulletEnabled val="1"/>
        </dgm:presLayoutVars>
      </dgm:prSet>
      <dgm:spPr/>
    </dgm:pt>
  </dgm:ptLst>
  <dgm:cxnLst>
    <dgm:cxn modelId="{665C600A-614E-4DCF-AABA-88A83265844C}" type="presOf" srcId="{F4376D95-213C-4FBB-916F-A35676624599}" destId="{763635D3-2E76-46EC-B0D4-6469C86D65D3}" srcOrd="0" destOrd="0" presId="urn:microsoft.com/office/officeart/2005/8/layout/chart3"/>
    <dgm:cxn modelId="{25E0591A-4E41-49BF-AF29-181DC6B18AF8}" type="presOf" srcId="{F6246941-7741-4A72-BB83-EC38B2E3BF97}" destId="{B7933A89-EDB8-4AB6-B07C-41647D25725C}" srcOrd="1" destOrd="0" presId="urn:microsoft.com/office/officeart/2005/8/layout/chart3"/>
    <dgm:cxn modelId="{8D94121B-FB48-4FCE-BE77-E3DB613350A3}" type="presOf" srcId="{9B8EFBEF-214D-4906-9817-330C1F1AC90C}" destId="{77B66DCD-50E4-4FF8-A79A-35375D4716AA}" srcOrd="0" destOrd="0" presId="urn:microsoft.com/office/officeart/2005/8/layout/chart3"/>
    <dgm:cxn modelId="{9A6B6220-1BC0-4484-AFEF-566A0DF6B120}" type="presOf" srcId="{F6246941-7741-4A72-BB83-EC38B2E3BF97}" destId="{1296A61A-5ED5-4F1D-9CFC-8E7850DC140F}" srcOrd="0" destOrd="0" presId="urn:microsoft.com/office/officeart/2005/8/layout/chart3"/>
    <dgm:cxn modelId="{F39A3C38-3719-4C1E-A507-B832BE7770C7}" srcId="{F4376D95-213C-4FBB-916F-A35676624599}" destId="{E511F866-C090-431B-BC05-65E9CE211981}" srcOrd="1" destOrd="0" parTransId="{0FB06816-DA43-468E-942B-5585A516C64A}" sibTransId="{F109EBA9-8300-4329-8DA2-8026366AA727}"/>
    <dgm:cxn modelId="{F3FFD863-DA01-4BB8-893D-0E2194D7D430}" srcId="{F4376D95-213C-4FBB-916F-A35676624599}" destId="{F6246941-7741-4A72-BB83-EC38B2E3BF97}" srcOrd="0" destOrd="0" parTransId="{BF5D9F9B-E777-41C6-8D30-8A7799891F9D}" sibTransId="{B415B1BF-1559-46BD-AC0C-55558E2147DD}"/>
    <dgm:cxn modelId="{1F017545-6E65-4CFB-9D78-9134C4FF79A0}" type="presOf" srcId="{E511F866-C090-431B-BC05-65E9CE211981}" destId="{F10482B5-2DFD-4F37-A477-545D5C8E951F}" srcOrd="1" destOrd="0" presId="urn:microsoft.com/office/officeart/2005/8/layout/chart3"/>
    <dgm:cxn modelId="{775A04AD-1C27-45DD-8579-AB0443D5D72A}" type="presOf" srcId="{E511F866-C090-431B-BC05-65E9CE211981}" destId="{92A8BA48-A170-42A3-9EED-DADEB0007B73}" srcOrd="0" destOrd="0" presId="urn:microsoft.com/office/officeart/2005/8/layout/chart3"/>
    <dgm:cxn modelId="{AA12CABB-A74E-4B7D-B345-67C18B54822E}" srcId="{F4376D95-213C-4FBB-916F-A35676624599}" destId="{D76101EA-ACAC-451C-94B0-AC18C73C1A78}" srcOrd="3" destOrd="0" parTransId="{540DE84D-5E18-4AF4-AA2E-75D8557BA4D7}" sibTransId="{FFBD9A2D-A222-4821-A0BB-809177BE5813}"/>
    <dgm:cxn modelId="{678266BC-8247-46FD-839B-2927054D46B9}" type="presOf" srcId="{9B8EFBEF-214D-4906-9817-330C1F1AC90C}" destId="{304AD6B1-F65B-46C1-B725-46B551F20C0D}" srcOrd="1" destOrd="0" presId="urn:microsoft.com/office/officeart/2005/8/layout/chart3"/>
    <dgm:cxn modelId="{9432C3BD-2957-4CA8-AE27-2FBB12C0121B}" srcId="{F4376D95-213C-4FBB-916F-A35676624599}" destId="{9B8EFBEF-214D-4906-9817-330C1F1AC90C}" srcOrd="2" destOrd="0" parTransId="{84FF2357-000D-4A22-ACB5-30A48A144134}" sibTransId="{DC3E68F5-D82D-4A91-A58C-09F8D6F5D117}"/>
    <dgm:cxn modelId="{6F4C63C9-8FDC-4CA4-BDA0-B631E3703CBF}" type="presOf" srcId="{D76101EA-ACAC-451C-94B0-AC18C73C1A78}" destId="{CEDB3C1E-45CB-4473-BB7B-610E4C47007D}" srcOrd="1" destOrd="0" presId="urn:microsoft.com/office/officeart/2005/8/layout/chart3"/>
    <dgm:cxn modelId="{F5612CE9-6739-4E18-BFD2-00C0EB2CCC88}" type="presOf" srcId="{D76101EA-ACAC-451C-94B0-AC18C73C1A78}" destId="{71008661-B724-418B-BE09-C9D558B98982}" srcOrd="0" destOrd="0" presId="urn:microsoft.com/office/officeart/2005/8/layout/chart3"/>
    <dgm:cxn modelId="{C0FD3F7A-B342-4434-BC0B-75238877DFA3}" type="presParOf" srcId="{763635D3-2E76-46EC-B0D4-6469C86D65D3}" destId="{1296A61A-5ED5-4F1D-9CFC-8E7850DC140F}" srcOrd="0" destOrd="0" presId="urn:microsoft.com/office/officeart/2005/8/layout/chart3"/>
    <dgm:cxn modelId="{150B82BE-0FFA-4044-8A95-BD8FFDBF31AE}" type="presParOf" srcId="{763635D3-2E76-46EC-B0D4-6469C86D65D3}" destId="{B7933A89-EDB8-4AB6-B07C-41647D25725C}" srcOrd="1" destOrd="0" presId="urn:microsoft.com/office/officeart/2005/8/layout/chart3"/>
    <dgm:cxn modelId="{82DD12EA-C692-4CB3-8F79-0411DA8E8FB5}" type="presParOf" srcId="{763635D3-2E76-46EC-B0D4-6469C86D65D3}" destId="{92A8BA48-A170-42A3-9EED-DADEB0007B73}" srcOrd="2" destOrd="0" presId="urn:microsoft.com/office/officeart/2005/8/layout/chart3"/>
    <dgm:cxn modelId="{30F3EF30-EA2E-4EC1-8C25-32674AD1741E}" type="presParOf" srcId="{763635D3-2E76-46EC-B0D4-6469C86D65D3}" destId="{F10482B5-2DFD-4F37-A477-545D5C8E951F}" srcOrd="3" destOrd="0" presId="urn:microsoft.com/office/officeart/2005/8/layout/chart3"/>
    <dgm:cxn modelId="{D6DBF333-A8F8-447B-8409-DA051778D881}" type="presParOf" srcId="{763635D3-2E76-46EC-B0D4-6469C86D65D3}" destId="{77B66DCD-50E4-4FF8-A79A-35375D4716AA}" srcOrd="4" destOrd="0" presId="urn:microsoft.com/office/officeart/2005/8/layout/chart3"/>
    <dgm:cxn modelId="{7D128D9C-A307-49F0-92A8-259F639A9C76}" type="presParOf" srcId="{763635D3-2E76-46EC-B0D4-6469C86D65D3}" destId="{304AD6B1-F65B-46C1-B725-46B551F20C0D}" srcOrd="5" destOrd="0" presId="urn:microsoft.com/office/officeart/2005/8/layout/chart3"/>
    <dgm:cxn modelId="{AA6C4FBE-1BC1-4873-A1C7-EC6F837DD197}" type="presParOf" srcId="{763635D3-2E76-46EC-B0D4-6469C86D65D3}" destId="{71008661-B724-418B-BE09-C9D558B98982}" srcOrd="6" destOrd="0" presId="urn:microsoft.com/office/officeart/2005/8/layout/chart3"/>
    <dgm:cxn modelId="{C0CD7207-138A-4EC1-82FA-07A9A800DE15}" type="presParOf" srcId="{763635D3-2E76-46EC-B0D4-6469C86D65D3}" destId="{CEDB3C1E-45CB-4473-BB7B-610E4C47007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94D17-855F-476F-8937-CC5DD03A23E7}" type="doc">
      <dgm:prSet loTypeId="urn:microsoft.com/office/officeart/2005/8/layout/chart3" loCatId="relationship" qsTypeId="urn:microsoft.com/office/officeart/2005/8/quickstyle/simple1" qsCatId="simple" csTypeId="urn:microsoft.com/office/officeart/2005/8/colors/colorful5" csCatId="colorful" phldr="1"/>
      <dgm:spPr/>
    </dgm:pt>
    <dgm:pt modelId="{0A0ADE9F-0FE5-4C81-A314-C1E7E245659A}">
      <dgm:prSet phldrT="[Text]"/>
      <dgm:spPr/>
      <dgm:t>
        <a:bodyPr/>
        <a:lstStyle/>
        <a:p>
          <a:r>
            <a:rPr lang="sv-SE" dirty="0"/>
            <a:t>Diskussion</a:t>
          </a:r>
        </a:p>
      </dgm:t>
    </dgm:pt>
    <dgm:pt modelId="{AA0AE382-BAF7-4693-B02A-3163699B1BF2}" type="parTrans" cxnId="{07243304-2B01-4F8B-A716-32C89637014C}">
      <dgm:prSet/>
      <dgm:spPr/>
      <dgm:t>
        <a:bodyPr/>
        <a:lstStyle/>
        <a:p>
          <a:endParaRPr lang="sv-SE"/>
        </a:p>
      </dgm:t>
    </dgm:pt>
    <dgm:pt modelId="{BE34434A-2FA8-47E4-A07A-025CB7D023AD}" type="sibTrans" cxnId="{07243304-2B01-4F8B-A716-32C89637014C}">
      <dgm:prSet/>
      <dgm:spPr/>
      <dgm:t>
        <a:bodyPr/>
        <a:lstStyle/>
        <a:p>
          <a:endParaRPr lang="sv-SE"/>
        </a:p>
      </dgm:t>
    </dgm:pt>
    <dgm:pt modelId="{856827D0-850F-4863-83B7-40C8FAEC954E}">
      <dgm:prSet phldrT="[Text]"/>
      <dgm:spPr/>
      <dgm:t>
        <a:bodyPr/>
        <a:lstStyle/>
        <a:p>
          <a:r>
            <a:rPr lang="sv-SE" dirty="0"/>
            <a:t>Metod</a:t>
          </a:r>
        </a:p>
      </dgm:t>
    </dgm:pt>
    <dgm:pt modelId="{1B9844DB-AADE-4C24-B693-113DC8C113F0}" type="parTrans" cxnId="{F3AE9821-C2A9-41F2-A3DA-9773C73ED975}">
      <dgm:prSet/>
      <dgm:spPr/>
      <dgm:t>
        <a:bodyPr/>
        <a:lstStyle/>
        <a:p>
          <a:endParaRPr lang="sv-SE"/>
        </a:p>
      </dgm:t>
    </dgm:pt>
    <dgm:pt modelId="{B04FCCEF-BEFF-4EE6-95A5-8E6D1798C8A4}" type="sibTrans" cxnId="{F3AE9821-C2A9-41F2-A3DA-9773C73ED975}">
      <dgm:prSet/>
      <dgm:spPr/>
      <dgm:t>
        <a:bodyPr/>
        <a:lstStyle/>
        <a:p>
          <a:endParaRPr lang="sv-SE"/>
        </a:p>
      </dgm:t>
    </dgm:pt>
    <dgm:pt modelId="{D23456DF-6745-4C36-9533-1338DE736263}">
      <dgm:prSet phldrT="[Text]"/>
      <dgm:spPr/>
      <dgm:t>
        <a:bodyPr/>
        <a:lstStyle/>
        <a:p>
          <a:r>
            <a:rPr lang="sv-SE" dirty="0"/>
            <a:t>Bakgrund</a:t>
          </a:r>
        </a:p>
      </dgm:t>
    </dgm:pt>
    <dgm:pt modelId="{F0D3431A-72CE-4145-B997-9EC4780F0B35}" type="parTrans" cxnId="{9C191F6C-3908-4CDF-B7E1-A27959FAE38F}">
      <dgm:prSet/>
      <dgm:spPr/>
      <dgm:t>
        <a:bodyPr/>
        <a:lstStyle/>
        <a:p>
          <a:endParaRPr lang="sv-SE"/>
        </a:p>
      </dgm:t>
    </dgm:pt>
    <dgm:pt modelId="{4F5DB637-4C05-4467-B50D-14FBC5EEF56B}" type="sibTrans" cxnId="{9C191F6C-3908-4CDF-B7E1-A27959FAE38F}">
      <dgm:prSet/>
      <dgm:spPr/>
      <dgm:t>
        <a:bodyPr/>
        <a:lstStyle/>
        <a:p>
          <a:endParaRPr lang="sv-SE"/>
        </a:p>
      </dgm:t>
    </dgm:pt>
    <dgm:pt modelId="{698BBD73-D4D5-42B5-A5C7-64F05BFE968C}" type="pres">
      <dgm:prSet presAssocID="{9F894D17-855F-476F-8937-CC5DD03A23E7}" presName="compositeShape" presStyleCnt="0">
        <dgm:presLayoutVars>
          <dgm:chMax val="7"/>
          <dgm:dir/>
          <dgm:resizeHandles val="exact"/>
        </dgm:presLayoutVars>
      </dgm:prSet>
      <dgm:spPr/>
    </dgm:pt>
    <dgm:pt modelId="{2A90A32E-80F8-4B6B-B4C5-6007EA8286CB}" type="pres">
      <dgm:prSet presAssocID="{9F894D17-855F-476F-8937-CC5DD03A23E7}" presName="wedge1" presStyleLbl="node1" presStyleIdx="0" presStyleCnt="3" custLinFactNeighborX="-384" custLinFactNeighborY="449"/>
      <dgm:spPr/>
    </dgm:pt>
    <dgm:pt modelId="{243BDA94-9976-4D4B-8658-F755640C200D}" type="pres">
      <dgm:prSet presAssocID="{9F894D17-855F-476F-8937-CC5DD03A23E7}" presName="wedge1Tx" presStyleLbl="node1" presStyleIdx="0" presStyleCnt="3">
        <dgm:presLayoutVars>
          <dgm:chMax val="0"/>
          <dgm:chPref val="0"/>
          <dgm:bulletEnabled val="1"/>
        </dgm:presLayoutVars>
      </dgm:prSet>
      <dgm:spPr/>
    </dgm:pt>
    <dgm:pt modelId="{EF6992AD-A6C3-46EA-A2A2-C71D1C0A2837}" type="pres">
      <dgm:prSet presAssocID="{9F894D17-855F-476F-8937-CC5DD03A23E7}" presName="wedge2" presStyleLbl="node1" presStyleIdx="1" presStyleCnt="3" custLinFactNeighborX="2648"/>
      <dgm:spPr/>
    </dgm:pt>
    <dgm:pt modelId="{94AA668F-060A-4631-96F0-DBD7F46BCA0F}" type="pres">
      <dgm:prSet presAssocID="{9F894D17-855F-476F-8937-CC5DD03A23E7}" presName="wedge2Tx" presStyleLbl="node1" presStyleIdx="1" presStyleCnt="3">
        <dgm:presLayoutVars>
          <dgm:chMax val="0"/>
          <dgm:chPref val="0"/>
          <dgm:bulletEnabled val="1"/>
        </dgm:presLayoutVars>
      </dgm:prSet>
      <dgm:spPr/>
    </dgm:pt>
    <dgm:pt modelId="{10B4FA8A-281E-4F78-BB5A-478851595AB1}" type="pres">
      <dgm:prSet presAssocID="{9F894D17-855F-476F-8937-CC5DD03A23E7}" presName="wedge3" presStyleLbl="node1" presStyleIdx="2" presStyleCnt="3"/>
      <dgm:spPr/>
    </dgm:pt>
    <dgm:pt modelId="{33B285BD-51E1-43D0-BD8D-347AE6DFE379}" type="pres">
      <dgm:prSet presAssocID="{9F894D17-855F-476F-8937-CC5DD03A23E7}" presName="wedge3Tx" presStyleLbl="node1" presStyleIdx="2" presStyleCnt="3">
        <dgm:presLayoutVars>
          <dgm:chMax val="0"/>
          <dgm:chPref val="0"/>
          <dgm:bulletEnabled val="1"/>
        </dgm:presLayoutVars>
      </dgm:prSet>
      <dgm:spPr/>
    </dgm:pt>
  </dgm:ptLst>
  <dgm:cxnLst>
    <dgm:cxn modelId="{07243304-2B01-4F8B-A716-32C89637014C}" srcId="{9F894D17-855F-476F-8937-CC5DD03A23E7}" destId="{0A0ADE9F-0FE5-4C81-A314-C1E7E245659A}" srcOrd="0" destOrd="0" parTransId="{AA0AE382-BAF7-4693-B02A-3163699B1BF2}" sibTransId="{BE34434A-2FA8-47E4-A07A-025CB7D023AD}"/>
    <dgm:cxn modelId="{F3AE9821-C2A9-41F2-A3DA-9773C73ED975}" srcId="{9F894D17-855F-476F-8937-CC5DD03A23E7}" destId="{856827D0-850F-4863-83B7-40C8FAEC954E}" srcOrd="1" destOrd="0" parTransId="{1B9844DB-AADE-4C24-B693-113DC8C113F0}" sibTransId="{B04FCCEF-BEFF-4EE6-95A5-8E6D1798C8A4}"/>
    <dgm:cxn modelId="{9C191F6C-3908-4CDF-B7E1-A27959FAE38F}" srcId="{9F894D17-855F-476F-8937-CC5DD03A23E7}" destId="{D23456DF-6745-4C36-9533-1338DE736263}" srcOrd="2" destOrd="0" parTransId="{F0D3431A-72CE-4145-B997-9EC4780F0B35}" sibTransId="{4F5DB637-4C05-4467-B50D-14FBC5EEF56B}"/>
    <dgm:cxn modelId="{0188966D-C94B-42B0-8FA3-F04992A829FA}" type="presOf" srcId="{856827D0-850F-4863-83B7-40C8FAEC954E}" destId="{94AA668F-060A-4631-96F0-DBD7F46BCA0F}" srcOrd="1" destOrd="0" presId="urn:microsoft.com/office/officeart/2005/8/layout/chart3"/>
    <dgm:cxn modelId="{00DEAB57-9414-435E-8250-AD1553FD8F50}" type="presOf" srcId="{D23456DF-6745-4C36-9533-1338DE736263}" destId="{10B4FA8A-281E-4F78-BB5A-478851595AB1}" srcOrd="0" destOrd="0" presId="urn:microsoft.com/office/officeart/2005/8/layout/chart3"/>
    <dgm:cxn modelId="{FF7DA25A-4029-4462-9E43-0E8342531BDF}" type="presOf" srcId="{0A0ADE9F-0FE5-4C81-A314-C1E7E245659A}" destId="{2A90A32E-80F8-4B6B-B4C5-6007EA8286CB}" srcOrd="0" destOrd="0" presId="urn:microsoft.com/office/officeart/2005/8/layout/chart3"/>
    <dgm:cxn modelId="{74610482-DBAB-4EBC-B685-538511DF295E}" type="presOf" srcId="{9F894D17-855F-476F-8937-CC5DD03A23E7}" destId="{698BBD73-D4D5-42B5-A5C7-64F05BFE968C}" srcOrd="0" destOrd="0" presId="urn:microsoft.com/office/officeart/2005/8/layout/chart3"/>
    <dgm:cxn modelId="{A87F70A8-90D4-426A-BD41-3C32B9DFE793}" type="presOf" srcId="{D23456DF-6745-4C36-9533-1338DE736263}" destId="{33B285BD-51E1-43D0-BD8D-347AE6DFE379}" srcOrd="1" destOrd="0" presId="urn:microsoft.com/office/officeart/2005/8/layout/chart3"/>
    <dgm:cxn modelId="{A63DC9E2-682F-484A-BD85-029FC944E86B}" type="presOf" srcId="{856827D0-850F-4863-83B7-40C8FAEC954E}" destId="{EF6992AD-A6C3-46EA-A2A2-C71D1C0A2837}" srcOrd="0" destOrd="0" presId="urn:microsoft.com/office/officeart/2005/8/layout/chart3"/>
    <dgm:cxn modelId="{D193A7ED-A45D-4D4F-A52D-F3FCEDB16EDE}" type="presOf" srcId="{0A0ADE9F-0FE5-4C81-A314-C1E7E245659A}" destId="{243BDA94-9976-4D4B-8658-F755640C200D}" srcOrd="1" destOrd="0" presId="urn:microsoft.com/office/officeart/2005/8/layout/chart3"/>
    <dgm:cxn modelId="{0362F535-EE01-4C7C-BC50-1493B6A038A5}" type="presParOf" srcId="{698BBD73-D4D5-42B5-A5C7-64F05BFE968C}" destId="{2A90A32E-80F8-4B6B-B4C5-6007EA8286CB}" srcOrd="0" destOrd="0" presId="urn:microsoft.com/office/officeart/2005/8/layout/chart3"/>
    <dgm:cxn modelId="{8C737844-2AB7-42C1-ADE8-23FC15D335FB}" type="presParOf" srcId="{698BBD73-D4D5-42B5-A5C7-64F05BFE968C}" destId="{243BDA94-9976-4D4B-8658-F755640C200D}" srcOrd="1" destOrd="0" presId="urn:microsoft.com/office/officeart/2005/8/layout/chart3"/>
    <dgm:cxn modelId="{D6571968-A4F9-4670-814F-D45D56968C4B}" type="presParOf" srcId="{698BBD73-D4D5-42B5-A5C7-64F05BFE968C}" destId="{EF6992AD-A6C3-46EA-A2A2-C71D1C0A2837}" srcOrd="2" destOrd="0" presId="urn:microsoft.com/office/officeart/2005/8/layout/chart3"/>
    <dgm:cxn modelId="{C10DB7E6-54BA-4D73-AF22-BC341D0CC3BC}" type="presParOf" srcId="{698BBD73-D4D5-42B5-A5C7-64F05BFE968C}" destId="{94AA668F-060A-4631-96F0-DBD7F46BCA0F}" srcOrd="3" destOrd="0" presId="urn:microsoft.com/office/officeart/2005/8/layout/chart3"/>
    <dgm:cxn modelId="{0523D873-CDB6-4425-8067-3039F226274F}" type="presParOf" srcId="{698BBD73-D4D5-42B5-A5C7-64F05BFE968C}" destId="{10B4FA8A-281E-4F78-BB5A-478851595AB1}" srcOrd="4" destOrd="0" presId="urn:microsoft.com/office/officeart/2005/8/layout/chart3"/>
    <dgm:cxn modelId="{032073D9-FA13-40B5-8E90-855F2E2DF40E}" type="presParOf" srcId="{698BBD73-D4D5-42B5-A5C7-64F05BFE968C}" destId="{33B285BD-51E1-43D0-BD8D-347AE6DFE379}"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6A61A-5ED5-4F1D-9CFC-8E7850DC140F}">
      <dsp:nvSpPr>
        <dsp:cNvPr id="0" name=""/>
        <dsp:cNvSpPr/>
      </dsp:nvSpPr>
      <dsp:spPr>
        <a:xfrm>
          <a:off x="1296163" y="468494"/>
          <a:ext cx="4083218" cy="4083218"/>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b="1" kern="1200" dirty="0"/>
            <a:t>Systematisk litteraturöversikt  kvalitativt</a:t>
          </a:r>
        </a:p>
      </dsp:txBody>
      <dsp:txXfrm>
        <a:off x="3384438" y="1223890"/>
        <a:ext cx="1506901" cy="1215243"/>
      </dsp:txXfrm>
    </dsp:sp>
    <dsp:sp modelId="{92A8BA48-A170-42A3-9EED-DADEB0007B73}">
      <dsp:nvSpPr>
        <dsp:cNvPr id="0" name=""/>
        <dsp:cNvSpPr/>
      </dsp:nvSpPr>
      <dsp:spPr>
        <a:xfrm>
          <a:off x="1498598" y="777769"/>
          <a:ext cx="4083218" cy="4083218"/>
        </a:xfrm>
        <a:prstGeom prst="pie">
          <a:avLst>
            <a:gd name="adj1" fmla="val 0"/>
            <a:gd name="adj2" fmla="val 5400000"/>
          </a:avLst>
        </a:prstGeom>
        <a:solidFill>
          <a:schemeClr val="accent2">
            <a:hueOff val="2142678"/>
            <a:satOff val="22778"/>
            <a:lumOff val="-4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3613121" y="2892293"/>
        <a:ext cx="1506901" cy="1215243"/>
      </dsp:txXfrm>
    </dsp:sp>
    <dsp:sp modelId="{77B66DCD-50E4-4FF8-A79A-35375D4716AA}">
      <dsp:nvSpPr>
        <dsp:cNvPr id="0" name=""/>
        <dsp:cNvSpPr/>
      </dsp:nvSpPr>
      <dsp:spPr>
        <a:xfrm>
          <a:off x="1304563" y="474917"/>
          <a:ext cx="4083218" cy="4083218"/>
        </a:xfrm>
        <a:prstGeom prst="pie">
          <a:avLst>
            <a:gd name="adj1" fmla="val 5400000"/>
            <a:gd name="adj2" fmla="val 10800000"/>
          </a:avLst>
        </a:prstGeom>
        <a:solidFill>
          <a:schemeClr val="accent2">
            <a:hueOff val="4285357"/>
            <a:satOff val="45557"/>
            <a:lumOff val="-8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1766356" y="2589440"/>
        <a:ext cx="1506901" cy="1215243"/>
      </dsp:txXfrm>
    </dsp:sp>
    <dsp:sp modelId="{71008661-B724-418B-BE09-C9D558B98982}">
      <dsp:nvSpPr>
        <dsp:cNvPr id="0" name=""/>
        <dsp:cNvSpPr/>
      </dsp:nvSpPr>
      <dsp:spPr>
        <a:xfrm>
          <a:off x="1304563" y="474917"/>
          <a:ext cx="4083218" cy="4083218"/>
        </a:xfrm>
        <a:prstGeom prst="pie">
          <a:avLst>
            <a:gd name="adj1" fmla="val 10800000"/>
            <a:gd name="adj2" fmla="val 16200000"/>
          </a:avLst>
        </a:prstGeom>
        <a:solidFill>
          <a:schemeClr val="accent2">
            <a:hueOff val="6428035"/>
            <a:satOff val="68335"/>
            <a:lumOff val="-1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b="1" kern="1200" dirty="0"/>
            <a:t>Systematisk litteraturöversikt kvantitativt</a:t>
          </a:r>
        </a:p>
      </dsp:txBody>
      <dsp:txXfrm>
        <a:off x="1766356" y="1228368"/>
        <a:ext cx="1506901" cy="1215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0A32E-80F8-4B6B-B4C5-6007EA8286CB}">
      <dsp:nvSpPr>
        <dsp:cNvPr id="0" name=""/>
        <dsp:cNvSpPr/>
      </dsp:nvSpPr>
      <dsp:spPr>
        <a:xfrm>
          <a:off x="1241745" y="256720"/>
          <a:ext cx="3025678" cy="3025678"/>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Diskussion</a:t>
          </a:r>
        </a:p>
      </dsp:txBody>
      <dsp:txXfrm>
        <a:off x="2886777" y="815029"/>
        <a:ext cx="1026569" cy="1008559"/>
      </dsp:txXfrm>
    </dsp:sp>
    <dsp:sp modelId="{EF6992AD-A6C3-46EA-A2A2-C71D1C0A2837}">
      <dsp:nvSpPr>
        <dsp:cNvPr id="0" name=""/>
        <dsp:cNvSpPr/>
      </dsp:nvSpPr>
      <dsp:spPr>
        <a:xfrm>
          <a:off x="1177517" y="333184"/>
          <a:ext cx="3025678" cy="3025678"/>
        </a:xfrm>
        <a:prstGeom prst="pie">
          <a:avLst>
            <a:gd name="adj1" fmla="val 1800000"/>
            <a:gd name="adj2" fmla="val 9000000"/>
          </a:avLst>
        </a:prstGeom>
        <a:solidFill>
          <a:schemeClr val="accent5">
            <a:hueOff val="3647372"/>
            <a:satOff val="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Metod</a:t>
          </a:r>
        </a:p>
      </dsp:txBody>
      <dsp:txXfrm>
        <a:off x="2005977" y="2242243"/>
        <a:ext cx="1368759" cy="936519"/>
      </dsp:txXfrm>
    </dsp:sp>
    <dsp:sp modelId="{10B4FA8A-281E-4F78-BB5A-478851595AB1}">
      <dsp:nvSpPr>
        <dsp:cNvPr id="0" name=""/>
        <dsp:cNvSpPr/>
      </dsp:nvSpPr>
      <dsp:spPr>
        <a:xfrm>
          <a:off x="1097397" y="333184"/>
          <a:ext cx="3025678" cy="3025678"/>
        </a:xfrm>
        <a:prstGeom prst="pie">
          <a:avLst>
            <a:gd name="adj1" fmla="val 9000000"/>
            <a:gd name="adj2" fmla="val 16200000"/>
          </a:avLst>
        </a:prstGeom>
        <a:solidFill>
          <a:schemeClr val="accent5">
            <a:hueOff val="7294744"/>
            <a:satOff val="0"/>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Bakgrund</a:t>
          </a:r>
        </a:p>
      </dsp:txBody>
      <dsp:txXfrm>
        <a:off x="1421577" y="927514"/>
        <a:ext cx="1026569" cy="100855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9C3A73F4-30E9-4158-912C-AC1D63FE71A8}" type="datetimeFigureOut">
              <a:rPr lang="sv-SE" smtClean="0"/>
              <a:t>2020-05-19</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9" y="9429750"/>
            <a:ext cx="2946400" cy="496888"/>
          </a:xfrm>
          <a:prstGeom prst="rect">
            <a:avLst/>
          </a:prstGeom>
        </p:spPr>
        <p:txBody>
          <a:bodyPr vert="horz" lIns="91440" tIns="45720" rIns="91440" bIns="45720" rtlCol="0" anchor="b"/>
          <a:lstStyle>
            <a:lvl1pPr algn="r">
              <a:defRPr sz="1200"/>
            </a:lvl1pPr>
          </a:lstStyle>
          <a:p>
            <a:fld id="{AF45924E-C303-4BF3-A9A6-C7BF8EF44589}" type="slidenum">
              <a:rPr lang="sv-SE" smtClean="0"/>
              <a:t>‹#›</a:t>
            </a:fld>
            <a:endParaRPr lang="sv-SE"/>
          </a:p>
        </p:txBody>
      </p:sp>
    </p:spTree>
    <p:extLst>
      <p:ext uri="{BB962C8B-B14F-4D97-AF65-F5344CB8AC3E}">
        <p14:creationId xmlns:p14="http://schemas.microsoft.com/office/powerpoint/2010/main" val="3065280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7CF097C8-7D51-49B2-80EA-F3BBFF23A15F}" type="datetimeFigureOut">
              <a:rPr lang="sv-SE" smtClean="0"/>
              <a:t>2020-05-19</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E56BCE7A-0F12-4140-83A7-39D817E1B44E}" type="slidenum">
              <a:rPr lang="sv-SE" smtClean="0"/>
              <a:t>‹#›</a:t>
            </a:fld>
            <a:endParaRPr lang="sv-SE"/>
          </a:p>
        </p:txBody>
      </p:sp>
    </p:spTree>
    <p:extLst>
      <p:ext uri="{BB962C8B-B14F-4D97-AF65-F5344CB8AC3E}">
        <p14:creationId xmlns:p14="http://schemas.microsoft.com/office/powerpoint/2010/main" val="149723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1</a:t>
            </a:fld>
            <a:endParaRPr lang="sv-SE"/>
          </a:p>
        </p:txBody>
      </p:sp>
    </p:spTree>
    <p:extLst>
      <p:ext uri="{BB962C8B-B14F-4D97-AF65-F5344CB8AC3E}">
        <p14:creationId xmlns:p14="http://schemas.microsoft.com/office/powerpoint/2010/main" val="4085008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solidFill>
                  <a:prstClr val="black"/>
                </a:solidFill>
              </a:rPr>
              <a:pPr/>
              <a:t>10</a:t>
            </a:fld>
            <a:endParaRPr lang="sv-SE">
              <a:solidFill>
                <a:prstClr val="black"/>
              </a:solidFill>
            </a:endParaRPr>
          </a:p>
        </p:txBody>
      </p:sp>
    </p:spTree>
    <p:extLst>
      <p:ext uri="{BB962C8B-B14F-4D97-AF65-F5344CB8AC3E}">
        <p14:creationId xmlns:p14="http://schemas.microsoft.com/office/powerpoint/2010/main" val="233093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11</a:t>
            </a:fld>
            <a:endParaRPr lang="sv-SE"/>
          </a:p>
        </p:txBody>
      </p:sp>
    </p:spTree>
    <p:extLst>
      <p:ext uri="{BB962C8B-B14F-4D97-AF65-F5344CB8AC3E}">
        <p14:creationId xmlns:p14="http://schemas.microsoft.com/office/powerpoint/2010/main" val="242851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12</a:t>
            </a:fld>
            <a:endParaRPr lang="sv-SE"/>
          </a:p>
        </p:txBody>
      </p:sp>
    </p:spTree>
    <p:extLst>
      <p:ext uri="{BB962C8B-B14F-4D97-AF65-F5344CB8AC3E}">
        <p14:creationId xmlns:p14="http://schemas.microsoft.com/office/powerpoint/2010/main" val="17584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13</a:t>
            </a:fld>
            <a:endParaRPr lang="sv-SE"/>
          </a:p>
        </p:txBody>
      </p:sp>
    </p:spTree>
    <p:extLst>
      <p:ext uri="{BB962C8B-B14F-4D97-AF65-F5344CB8AC3E}">
        <p14:creationId xmlns:p14="http://schemas.microsoft.com/office/powerpoint/2010/main" val="1282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14</a:t>
            </a:fld>
            <a:endParaRPr lang="sv-SE"/>
          </a:p>
        </p:txBody>
      </p:sp>
    </p:spTree>
    <p:extLst>
      <p:ext uri="{BB962C8B-B14F-4D97-AF65-F5344CB8AC3E}">
        <p14:creationId xmlns:p14="http://schemas.microsoft.com/office/powerpoint/2010/main" val="27295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15</a:t>
            </a:fld>
            <a:endParaRPr lang="sv-SE"/>
          </a:p>
        </p:txBody>
      </p:sp>
    </p:spTree>
    <p:extLst>
      <p:ext uri="{BB962C8B-B14F-4D97-AF65-F5344CB8AC3E}">
        <p14:creationId xmlns:p14="http://schemas.microsoft.com/office/powerpoint/2010/main" val="65962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16</a:t>
            </a:fld>
            <a:endParaRPr lang="sv-SE"/>
          </a:p>
        </p:txBody>
      </p:sp>
    </p:spTree>
    <p:extLst>
      <p:ext uri="{BB962C8B-B14F-4D97-AF65-F5344CB8AC3E}">
        <p14:creationId xmlns:p14="http://schemas.microsoft.com/office/powerpoint/2010/main" val="1087788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17</a:t>
            </a:fld>
            <a:endParaRPr lang="sv-SE"/>
          </a:p>
        </p:txBody>
      </p:sp>
    </p:spTree>
    <p:extLst>
      <p:ext uri="{BB962C8B-B14F-4D97-AF65-F5344CB8AC3E}">
        <p14:creationId xmlns:p14="http://schemas.microsoft.com/office/powerpoint/2010/main" val="2355430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18</a:t>
            </a:fld>
            <a:endParaRPr lang="sv-SE"/>
          </a:p>
        </p:txBody>
      </p:sp>
    </p:spTree>
    <p:extLst>
      <p:ext uri="{BB962C8B-B14F-4D97-AF65-F5344CB8AC3E}">
        <p14:creationId xmlns:p14="http://schemas.microsoft.com/office/powerpoint/2010/main" val="30411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19</a:t>
            </a:fld>
            <a:endParaRPr lang="sv-SE"/>
          </a:p>
        </p:txBody>
      </p:sp>
    </p:spTree>
    <p:extLst>
      <p:ext uri="{BB962C8B-B14F-4D97-AF65-F5344CB8AC3E}">
        <p14:creationId xmlns:p14="http://schemas.microsoft.com/office/powerpoint/2010/main" val="142518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2</a:t>
            </a:fld>
            <a:endParaRPr lang="sv-SE"/>
          </a:p>
        </p:txBody>
      </p:sp>
    </p:spTree>
    <p:extLst>
      <p:ext uri="{BB962C8B-B14F-4D97-AF65-F5344CB8AC3E}">
        <p14:creationId xmlns:p14="http://schemas.microsoft.com/office/powerpoint/2010/main" val="1195410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20</a:t>
            </a:fld>
            <a:endParaRPr lang="sv-SE"/>
          </a:p>
        </p:txBody>
      </p:sp>
    </p:spTree>
    <p:extLst>
      <p:ext uri="{BB962C8B-B14F-4D97-AF65-F5344CB8AC3E}">
        <p14:creationId xmlns:p14="http://schemas.microsoft.com/office/powerpoint/2010/main" val="2349897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21</a:t>
            </a:fld>
            <a:endParaRPr lang="sv-SE"/>
          </a:p>
        </p:txBody>
      </p:sp>
    </p:spTree>
    <p:extLst>
      <p:ext uri="{BB962C8B-B14F-4D97-AF65-F5344CB8AC3E}">
        <p14:creationId xmlns:p14="http://schemas.microsoft.com/office/powerpoint/2010/main" val="323712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22</a:t>
            </a:fld>
            <a:endParaRPr lang="sv-SE"/>
          </a:p>
        </p:txBody>
      </p:sp>
    </p:spTree>
    <p:extLst>
      <p:ext uri="{BB962C8B-B14F-4D97-AF65-F5344CB8AC3E}">
        <p14:creationId xmlns:p14="http://schemas.microsoft.com/office/powerpoint/2010/main" val="46221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23</a:t>
            </a:fld>
            <a:endParaRPr lang="sv-SE"/>
          </a:p>
        </p:txBody>
      </p:sp>
    </p:spTree>
    <p:extLst>
      <p:ext uri="{BB962C8B-B14F-4D97-AF65-F5344CB8AC3E}">
        <p14:creationId xmlns:p14="http://schemas.microsoft.com/office/powerpoint/2010/main" val="131272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24</a:t>
            </a:fld>
            <a:endParaRPr lang="sv-SE"/>
          </a:p>
        </p:txBody>
      </p:sp>
    </p:spTree>
    <p:extLst>
      <p:ext uri="{BB962C8B-B14F-4D97-AF65-F5344CB8AC3E}">
        <p14:creationId xmlns:p14="http://schemas.microsoft.com/office/powerpoint/2010/main" val="4237070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25</a:t>
            </a:fld>
            <a:endParaRPr lang="sv-SE"/>
          </a:p>
        </p:txBody>
      </p:sp>
    </p:spTree>
    <p:extLst>
      <p:ext uri="{BB962C8B-B14F-4D97-AF65-F5344CB8AC3E}">
        <p14:creationId xmlns:p14="http://schemas.microsoft.com/office/powerpoint/2010/main" val="119382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26</a:t>
            </a:fld>
            <a:endParaRPr lang="sv-SE"/>
          </a:p>
        </p:txBody>
      </p:sp>
    </p:spTree>
    <p:extLst>
      <p:ext uri="{BB962C8B-B14F-4D97-AF65-F5344CB8AC3E}">
        <p14:creationId xmlns:p14="http://schemas.microsoft.com/office/powerpoint/2010/main" val="101285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27</a:t>
            </a:fld>
            <a:endParaRPr lang="sv-SE"/>
          </a:p>
        </p:txBody>
      </p:sp>
    </p:spTree>
    <p:extLst>
      <p:ext uri="{BB962C8B-B14F-4D97-AF65-F5344CB8AC3E}">
        <p14:creationId xmlns:p14="http://schemas.microsoft.com/office/powerpoint/2010/main" val="183884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28</a:t>
            </a:fld>
            <a:endParaRPr lang="sv-SE"/>
          </a:p>
        </p:txBody>
      </p:sp>
    </p:spTree>
    <p:extLst>
      <p:ext uri="{BB962C8B-B14F-4D97-AF65-F5344CB8AC3E}">
        <p14:creationId xmlns:p14="http://schemas.microsoft.com/office/powerpoint/2010/main" val="157279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29</a:t>
            </a:fld>
            <a:endParaRPr lang="sv-SE"/>
          </a:p>
        </p:txBody>
      </p:sp>
    </p:spTree>
    <p:extLst>
      <p:ext uri="{BB962C8B-B14F-4D97-AF65-F5344CB8AC3E}">
        <p14:creationId xmlns:p14="http://schemas.microsoft.com/office/powerpoint/2010/main" val="120993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pPr/>
              <a:t>3</a:t>
            </a:fld>
            <a:endParaRPr lang="sv-SE"/>
          </a:p>
        </p:txBody>
      </p:sp>
    </p:spTree>
    <p:extLst>
      <p:ext uri="{BB962C8B-B14F-4D97-AF65-F5344CB8AC3E}">
        <p14:creationId xmlns:p14="http://schemas.microsoft.com/office/powerpoint/2010/main" val="2485004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30</a:t>
            </a:fld>
            <a:endParaRPr lang="sv-SE"/>
          </a:p>
        </p:txBody>
      </p:sp>
    </p:spTree>
    <p:extLst>
      <p:ext uri="{BB962C8B-B14F-4D97-AF65-F5344CB8AC3E}">
        <p14:creationId xmlns:p14="http://schemas.microsoft.com/office/powerpoint/2010/main" val="163959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31</a:t>
            </a:fld>
            <a:endParaRPr lang="sv-SE"/>
          </a:p>
        </p:txBody>
      </p:sp>
    </p:spTree>
    <p:extLst>
      <p:ext uri="{BB962C8B-B14F-4D97-AF65-F5344CB8AC3E}">
        <p14:creationId xmlns:p14="http://schemas.microsoft.com/office/powerpoint/2010/main" val="1999081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32</a:t>
            </a:fld>
            <a:endParaRPr lang="sv-SE"/>
          </a:p>
        </p:txBody>
      </p:sp>
    </p:spTree>
    <p:extLst>
      <p:ext uri="{BB962C8B-B14F-4D97-AF65-F5344CB8AC3E}">
        <p14:creationId xmlns:p14="http://schemas.microsoft.com/office/powerpoint/2010/main" val="1198616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33</a:t>
            </a:fld>
            <a:endParaRPr lang="sv-SE"/>
          </a:p>
        </p:txBody>
      </p:sp>
    </p:spTree>
    <p:extLst>
      <p:ext uri="{BB962C8B-B14F-4D97-AF65-F5344CB8AC3E}">
        <p14:creationId xmlns:p14="http://schemas.microsoft.com/office/powerpoint/2010/main" val="2046994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6BCE7A-0F12-4140-83A7-39D817E1B44E}" type="slidenum">
              <a:rPr lang="sv-SE" smtClean="0"/>
              <a:t>34</a:t>
            </a:fld>
            <a:endParaRPr lang="sv-SE"/>
          </a:p>
        </p:txBody>
      </p:sp>
    </p:spTree>
    <p:extLst>
      <p:ext uri="{BB962C8B-B14F-4D97-AF65-F5344CB8AC3E}">
        <p14:creationId xmlns:p14="http://schemas.microsoft.com/office/powerpoint/2010/main" val="1311974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35</a:t>
            </a:fld>
            <a:endParaRPr lang="sv-SE"/>
          </a:p>
        </p:txBody>
      </p:sp>
    </p:spTree>
    <p:extLst>
      <p:ext uri="{BB962C8B-B14F-4D97-AF65-F5344CB8AC3E}">
        <p14:creationId xmlns:p14="http://schemas.microsoft.com/office/powerpoint/2010/main" val="3992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36</a:t>
            </a:fld>
            <a:endParaRPr lang="sv-SE"/>
          </a:p>
        </p:txBody>
      </p:sp>
    </p:spTree>
    <p:extLst>
      <p:ext uri="{BB962C8B-B14F-4D97-AF65-F5344CB8AC3E}">
        <p14:creationId xmlns:p14="http://schemas.microsoft.com/office/powerpoint/2010/main" val="377493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pPr/>
              <a:t>4</a:t>
            </a:fld>
            <a:endParaRPr lang="sv-SE"/>
          </a:p>
        </p:txBody>
      </p:sp>
    </p:spTree>
    <p:extLst>
      <p:ext uri="{BB962C8B-B14F-4D97-AF65-F5344CB8AC3E}">
        <p14:creationId xmlns:p14="http://schemas.microsoft.com/office/powerpoint/2010/main" val="344102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217123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6</a:t>
            </a:fld>
            <a:endParaRPr lang="sv-SE"/>
          </a:p>
        </p:txBody>
      </p:sp>
    </p:spTree>
    <p:extLst>
      <p:ext uri="{BB962C8B-B14F-4D97-AF65-F5344CB8AC3E}">
        <p14:creationId xmlns:p14="http://schemas.microsoft.com/office/powerpoint/2010/main" val="272190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solidFill>
                  <a:prstClr val="black"/>
                </a:solidFill>
              </a:rPr>
              <a:pPr/>
              <a:t>7</a:t>
            </a:fld>
            <a:endParaRPr lang="sv-SE" dirty="0">
              <a:solidFill>
                <a:prstClr val="black"/>
              </a:solidFill>
            </a:endParaRPr>
          </a:p>
        </p:txBody>
      </p:sp>
    </p:spTree>
    <p:extLst>
      <p:ext uri="{BB962C8B-B14F-4D97-AF65-F5344CB8AC3E}">
        <p14:creationId xmlns:p14="http://schemas.microsoft.com/office/powerpoint/2010/main" val="34679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8</a:t>
            </a:fld>
            <a:endParaRPr lang="sv-SE"/>
          </a:p>
        </p:txBody>
      </p:sp>
    </p:spTree>
    <p:extLst>
      <p:ext uri="{BB962C8B-B14F-4D97-AF65-F5344CB8AC3E}">
        <p14:creationId xmlns:p14="http://schemas.microsoft.com/office/powerpoint/2010/main" val="427792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6BCE7A-0F12-4140-83A7-39D817E1B44E}" type="slidenum">
              <a:rPr lang="sv-SE" smtClean="0"/>
              <a:t>9</a:t>
            </a:fld>
            <a:endParaRPr lang="sv-SE"/>
          </a:p>
        </p:txBody>
      </p:sp>
    </p:spTree>
    <p:extLst>
      <p:ext uri="{BB962C8B-B14F-4D97-AF65-F5344CB8AC3E}">
        <p14:creationId xmlns:p14="http://schemas.microsoft.com/office/powerpoint/2010/main" val="1274074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u.se/"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twitter.com/sbu_se"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bu.se/"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twitter.com/sbu_s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bu.se/"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sbu_s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40"/>
            <a:ext cx="9143999" cy="6894040"/>
          </a:xfrm>
          <a:prstGeom prst="rect">
            <a:avLst/>
          </a:prstGeom>
        </p:spPr>
      </p:pic>
      <p:sp>
        <p:nvSpPr>
          <p:cNvPr id="6" name="textruta 5"/>
          <p:cNvSpPr txBox="1"/>
          <p:nvPr userDrawn="1"/>
        </p:nvSpPr>
        <p:spPr>
          <a:xfrm>
            <a:off x="900498" y="661523"/>
            <a:ext cx="4607606" cy="1361911"/>
          </a:xfrm>
          <a:prstGeom prst="rect">
            <a:avLst/>
          </a:prstGeom>
          <a:noFill/>
        </p:spPr>
        <p:txBody>
          <a:bodyPr wrap="square" rtlCol="0">
            <a:spAutoFit/>
          </a:bodyPr>
          <a:lstStyle/>
          <a:p>
            <a:pPr>
              <a:lnSpc>
                <a:spcPts val="3300"/>
              </a:lnSpc>
            </a:pPr>
            <a:r>
              <a:rPr lang="sv-SE" sz="3100" b="1" dirty="0">
                <a:solidFill>
                  <a:srgbClr val="005CAA"/>
                </a:solidFill>
              </a:rPr>
              <a:t>STATENS BEREDNING FÖR MEDICINSK OCH SOCIAL UTVÄRDERING </a:t>
            </a:r>
          </a:p>
        </p:txBody>
      </p:sp>
      <p:sp>
        <p:nvSpPr>
          <p:cNvPr id="7" name="Rektangel 6">
            <a:hlinkClick r:id="rId3"/>
          </p:cNvPr>
          <p:cNvSpPr/>
          <p:nvPr userDrawn="1"/>
        </p:nvSpPr>
        <p:spPr>
          <a:xfrm>
            <a:off x="4427984" y="3429000"/>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prstClr val="black"/>
              </a:solidFill>
            </a:endParaRPr>
          </a:p>
        </p:txBody>
      </p:sp>
      <p:sp>
        <p:nvSpPr>
          <p:cNvPr id="9" name="Rektangel 8">
            <a:hlinkClick r:id="rId4"/>
          </p:cNvPr>
          <p:cNvSpPr/>
          <p:nvPr userDrawn="1"/>
        </p:nvSpPr>
        <p:spPr>
          <a:xfrm>
            <a:off x="4427984" y="4386313"/>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prstClr val="black"/>
              </a:solidFill>
            </a:endParaRPr>
          </a:p>
        </p:txBody>
      </p:sp>
    </p:spTree>
    <p:extLst>
      <p:ext uri="{BB962C8B-B14F-4D97-AF65-F5344CB8AC3E}">
        <p14:creationId xmlns:p14="http://schemas.microsoft.com/office/powerpoint/2010/main" val="413627576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Platshållare för bildnummer 5"/>
          <p:cNvSpPr>
            <a:spLocks noGrp="1"/>
          </p:cNvSpPr>
          <p:nvPr>
            <p:ph type="sldNum" sz="quarter" idx="11"/>
          </p:nvPr>
        </p:nvSpPr>
        <p:spPr/>
        <p:txBody>
          <a:bodyPr/>
          <a:lstStyle/>
          <a:p>
            <a:fld id="{DC77FB7F-F7ED-40A2-86E6-F4714BC8C87B}" type="slidenum">
              <a:rPr lang="sv-SE" smtClean="0"/>
              <a:pPr/>
              <a:t>‹#›</a:t>
            </a:fld>
            <a:endParaRPr lang="sv-SE" dirty="0"/>
          </a:p>
        </p:txBody>
      </p:sp>
      <p:sp>
        <p:nvSpPr>
          <p:cNvPr id="3" name="Platshållare för sidfot 3">
            <a:extLst>
              <a:ext uri="{FF2B5EF4-FFF2-40B4-BE49-F238E27FC236}">
                <a16:creationId xmlns:a16="http://schemas.microsoft.com/office/drawing/2014/main" id="{F4E867F7-0DC3-49A3-987D-62AA71D6D374}"/>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99153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bild m rubrik">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367338"/>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900496" y="5589240"/>
            <a:ext cx="6660000" cy="792088"/>
          </a:xfrm>
        </p:spPr>
        <p:txBody>
          <a:bodyPr anchor="t" anchorCtr="0">
            <a:noAutofit/>
          </a:bodyPr>
          <a:lstStyle>
            <a:lvl1pPr algn="l">
              <a:defRPr sz="2800" b="1"/>
            </a:lvl1pPr>
          </a:lstStyle>
          <a:p>
            <a:r>
              <a:rPr lang="sv-SE" dirty="0"/>
              <a:t>Klicka här för att ändra format</a:t>
            </a:r>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427690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apitelbild m rubrik o 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4797151"/>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p:nvPr>
        </p:nvSpPr>
        <p:spPr>
          <a:xfrm>
            <a:off x="900496" y="4941168"/>
            <a:ext cx="6660000" cy="426170"/>
          </a:xfrm>
        </p:spPr>
        <p:txBody>
          <a:bodyPr anchor="b">
            <a:noAutofit/>
          </a:bodyPr>
          <a:lstStyle>
            <a:lvl1pPr algn="l">
              <a:defRPr sz="2800" b="1"/>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900496" y="5378905"/>
            <a:ext cx="66600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5462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Rubrikbild">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sv-SE">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2F79CB-80AD-4A47-8E5D-E1B241113C58}"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4201156564"/>
      </p:ext>
    </p:extLst>
  </p:cSld>
  <p:clrMapOvr>
    <a:masterClrMapping/>
  </p:clrMapOvr>
  <p:transition spd="med">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400835"/>
            <a:ext cx="7772400" cy="1152000"/>
          </a:xfrm>
        </p:spPr>
        <p:txBody>
          <a:bodyPr anchor="t">
            <a:normAutofit/>
          </a:bodyPr>
          <a:lstStyle>
            <a:lvl1pPr algn="ctr">
              <a:defRPr sz="3600" cap="all" baseline="0">
                <a:solidFill>
                  <a:srgbClr val="005CAA"/>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83568" y="3562625"/>
            <a:ext cx="7776864" cy="1752600"/>
          </a:xfrm>
        </p:spPr>
        <p:txBody>
          <a:bodyPr>
            <a:normAutofit/>
          </a:bodyPr>
          <a:lstStyle>
            <a:lvl1pPr marL="0" indent="0" algn="ctr">
              <a:buNone/>
              <a:defRPr sz="3200" b="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sidfot 3"/>
          <p:cNvSpPr>
            <a:spLocks noGrp="1"/>
          </p:cNvSpPr>
          <p:nvPr>
            <p:ph type="ftr" sz="quarter" idx="10"/>
          </p:nvPr>
        </p:nvSpPr>
        <p:spPr/>
        <p:txBody>
          <a:bodyPr/>
          <a:lstStyle/>
          <a:p>
            <a:r>
              <a:rPr lang="sv-SE"/>
              <a:t>SBU</a:t>
            </a:r>
            <a:endParaRPr lang="sv-SE" dirty="0"/>
          </a:p>
        </p:txBody>
      </p:sp>
      <p:sp>
        <p:nvSpPr>
          <p:cNvPr id="5" name="Platshållare för bildnummer 4"/>
          <p:cNvSpPr>
            <a:spLocks noGrp="1"/>
          </p:cNvSpPr>
          <p:nvPr>
            <p:ph type="sldNum" sz="quarter" idx="11"/>
          </p:nvPr>
        </p:nvSpPr>
        <p:spPr/>
        <p:txBody>
          <a:bodyPr/>
          <a:lstStyle/>
          <a:p>
            <a:fld id="{DC77FB7F-F7ED-40A2-86E6-F4714BC8C87B}"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54472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99592" y="1690215"/>
            <a:ext cx="7344000" cy="45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p:cNvSpPr>
            <a:spLocks noGrp="1"/>
          </p:cNvSpPr>
          <p:nvPr>
            <p:ph type="ftr" sz="quarter" idx="10"/>
          </p:nvPr>
        </p:nvSpPr>
        <p:spPr/>
        <p:txBody>
          <a:bodyPr/>
          <a:lstStyle/>
          <a:p>
            <a:r>
              <a:rPr lang="sv-SE"/>
              <a:t>SBU</a:t>
            </a:r>
            <a:endParaRPr lang="sv-SE" dirty="0"/>
          </a:p>
        </p:txBody>
      </p:sp>
      <p:sp>
        <p:nvSpPr>
          <p:cNvPr id="8" name="Platshållare för bildnummer 7"/>
          <p:cNvSpPr>
            <a:spLocks noGrp="1"/>
          </p:cNvSpPr>
          <p:nvPr>
            <p:ph type="sldNum" sz="quarter" idx="11"/>
          </p:nvPr>
        </p:nvSpPr>
        <p:spPr/>
        <p:txBody>
          <a:bodyPr/>
          <a:lstStyle/>
          <a:p>
            <a:fld id="{DC77FB7F-F7ED-40A2-86E6-F4714BC8C87B}"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96119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99592" y="1690215"/>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0" y="1690216"/>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0"/>
          </p:nvPr>
        </p:nvSpPr>
        <p:spPr/>
        <p:txBody>
          <a:bodyPr/>
          <a:lstStyle/>
          <a:p>
            <a:r>
              <a:rPr lang="sv-SE"/>
              <a:t>SBU</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413700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hasCustomPrompt="1"/>
          </p:nvPr>
        </p:nvSpPr>
        <p:spPr>
          <a:xfrm>
            <a:off x="899592" y="1703229"/>
            <a:ext cx="3600000" cy="432000"/>
          </a:xfrm>
        </p:spPr>
        <p:txBody>
          <a:bodyPr anchor="ctr"/>
          <a:lstStyle>
            <a:lvl1pPr marL="0" indent="0">
              <a:buNone/>
              <a:defRPr sz="2400" b="1" baseline="0">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p:cNvSpPr>
            <a:spLocks noGrp="1"/>
          </p:cNvSpPr>
          <p:nvPr>
            <p:ph sz="half" idx="2"/>
          </p:nvPr>
        </p:nvSpPr>
        <p:spPr>
          <a:xfrm>
            <a:off x="899592"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4008" y="1703229"/>
            <a:ext cx="3600000" cy="460800"/>
          </a:xfrm>
        </p:spPr>
        <p:txBody>
          <a:bodyPr anchor="ctr"/>
          <a:lstStyle>
            <a:lvl1pPr marL="0" indent="0">
              <a:buNone/>
              <a:defRPr sz="2400" b="1">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innehåll 5"/>
          <p:cNvSpPr>
            <a:spLocks noGrp="1"/>
          </p:cNvSpPr>
          <p:nvPr>
            <p:ph sz="quarter" idx="4"/>
          </p:nvPr>
        </p:nvSpPr>
        <p:spPr>
          <a:xfrm>
            <a:off x="4644008"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9"/>
          <p:cNvSpPr>
            <a:spLocks noGrp="1"/>
          </p:cNvSpPr>
          <p:nvPr>
            <p:ph type="ftr" sz="quarter" idx="10"/>
          </p:nvPr>
        </p:nvSpPr>
        <p:spPr/>
        <p:txBody>
          <a:bodyPr/>
          <a:lstStyle/>
          <a:p>
            <a:r>
              <a:rPr lang="sv-SE"/>
              <a:t>SBU</a:t>
            </a:r>
            <a:endParaRPr lang="sv-SE" dirty="0"/>
          </a:p>
        </p:txBody>
      </p:sp>
      <p:sp>
        <p:nvSpPr>
          <p:cNvPr id="11" name="Platshållare för bildnummer 10"/>
          <p:cNvSpPr>
            <a:spLocks noGrp="1"/>
          </p:cNvSpPr>
          <p:nvPr>
            <p:ph type="sldNum" sz="quarter" idx="11"/>
          </p:nvPr>
        </p:nvSpPr>
        <p:spPr/>
        <p:txBody>
          <a:bodyPr/>
          <a:lstStyle/>
          <a:p>
            <a:fld id="{DC77FB7F-F7ED-40A2-86E6-F4714BC8C87B}"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243950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rtsida">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40"/>
            <a:ext cx="9143999" cy="6894040"/>
          </a:xfrm>
          <a:prstGeom prst="rect">
            <a:avLst/>
          </a:prstGeom>
        </p:spPr>
      </p:pic>
      <p:sp>
        <p:nvSpPr>
          <p:cNvPr id="6" name="textruta 5"/>
          <p:cNvSpPr txBox="1"/>
          <p:nvPr userDrawn="1"/>
        </p:nvSpPr>
        <p:spPr>
          <a:xfrm>
            <a:off x="900498" y="661523"/>
            <a:ext cx="4607606" cy="1361911"/>
          </a:xfrm>
          <a:prstGeom prst="rect">
            <a:avLst/>
          </a:prstGeom>
          <a:noFill/>
        </p:spPr>
        <p:txBody>
          <a:bodyPr wrap="square" rtlCol="0">
            <a:spAutoFit/>
          </a:bodyPr>
          <a:lstStyle/>
          <a:p>
            <a:pPr>
              <a:lnSpc>
                <a:spcPts val="3300"/>
              </a:lnSpc>
            </a:pPr>
            <a:r>
              <a:rPr lang="sv-SE" sz="3100" b="1" dirty="0">
                <a:solidFill>
                  <a:srgbClr val="005CAA"/>
                </a:solidFill>
              </a:rPr>
              <a:t>STATENS BEREDNING FÖR MEDICINSK OCH SOCIAL UTVÄRDERING </a:t>
            </a:r>
          </a:p>
        </p:txBody>
      </p:sp>
      <p:sp>
        <p:nvSpPr>
          <p:cNvPr id="7" name="Rektangel 6">
            <a:hlinkClick r:id="rId3"/>
          </p:cNvPr>
          <p:cNvSpPr/>
          <p:nvPr userDrawn="1"/>
        </p:nvSpPr>
        <p:spPr>
          <a:xfrm>
            <a:off x="4427984" y="3429000"/>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prstClr val="black"/>
              </a:solidFill>
            </a:endParaRPr>
          </a:p>
        </p:txBody>
      </p:sp>
      <p:sp>
        <p:nvSpPr>
          <p:cNvPr id="9" name="Rektangel 8">
            <a:hlinkClick r:id="rId4"/>
          </p:cNvPr>
          <p:cNvSpPr/>
          <p:nvPr userDrawn="1"/>
        </p:nvSpPr>
        <p:spPr>
          <a:xfrm>
            <a:off x="4427984" y="4386313"/>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prstClr val="black"/>
              </a:solidFill>
            </a:endParaRPr>
          </a:p>
        </p:txBody>
      </p:sp>
    </p:spTree>
    <p:extLst>
      <p:ext uri="{BB962C8B-B14F-4D97-AF65-F5344CB8AC3E}">
        <p14:creationId xmlns:p14="http://schemas.microsoft.com/office/powerpoint/2010/main" val="73575540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lutningssida">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87"/>
            <a:ext cx="9143999" cy="6894040"/>
          </a:xfrm>
          <a:prstGeom prst="rect">
            <a:avLst/>
          </a:prstGeom>
        </p:spPr>
      </p:pic>
      <p:sp>
        <p:nvSpPr>
          <p:cNvPr id="10" name="textruta 9"/>
          <p:cNvSpPr txBox="1"/>
          <p:nvPr userDrawn="1"/>
        </p:nvSpPr>
        <p:spPr>
          <a:xfrm>
            <a:off x="900498" y="661523"/>
            <a:ext cx="5251450" cy="1361911"/>
          </a:xfrm>
          <a:prstGeom prst="rect">
            <a:avLst/>
          </a:prstGeom>
          <a:noFill/>
        </p:spPr>
        <p:txBody>
          <a:bodyPr wrap="square" rtlCol="0">
            <a:spAutoFit/>
          </a:bodyPr>
          <a:lstStyle/>
          <a:p>
            <a:pPr>
              <a:lnSpc>
                <a:spcPts val="3300"/>
              </a:lnSpc>
            </a:pPr>
            <a:r>
              <a:rPr lang="sv-SE" sz="3100" b="1" dirty="0">
                <a:solidFill>
                  <a:srgbClr val="005CAA"/>
                </a:solidFill>
              </a:rPr>
              <a:t>STATENS BEREDNING FÖR </a:t>
            </a:r>
            <a:br>
              <a:rPr lang="sv-SE" sz="3100" b="1" dirty="0">
                <a:solidFill>
                  <a:srgbClr val="005CAA"/>
                </a:solidFill>
              </a:rPr>
            </a:br>
            <a:r>
              <a:rPr lang="sv-SE" sz="3100" b="1" dirty="0">
                <a:solidFill>
                  <a:srgbClr val="005CAA"/>
                </a:solidFill>
              </a:rPr>
              <a:t>MEDICINSK OCH SOCIAL UTVÄRDERING </a:t>
            </a:r>
          </a:p>
        </p:txBody>
      </p:sp>
      <p:sp>
        <p:nvSpPr>
          <p:cNvPr id="4" name="Rektangel 3">
            <a:hlinkClick r:id="rId3"/>
          </p:cNvPr>
          <p:cNvSpPr/>
          <p:nvPr userDrawn="1"/>
        </p:nvSpPr>
        <p:spPr>
          <a:xfrm>
            <a:off x="4427984" y="2852936"/>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prstClr val="black"/>
              </a:solidFill>
            </a:endParaRPr>
          </a:p>
        </p:txBody>
      </p:sp>
      <p:sp>
        <p:nvSpPr>
          <p:cNvPr id="9" name="Rektangel 8">
            <a:hlinkClick r:id="rId4"/>
          </p:cNvPr>
          <p:cNvSpPr/>
          <p:nvPr userDrawn="1"/>
        </p:nvSpPr>
        <p:spPr>
          <a:xfrm>
            <a:off x="4427984" y="3810249"/>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prstClr val="black"/>
              </a:solidFill>
            </a:endParaRPr>
          </a:p>
        </p:txBody>
      </p:sp>
    </p:spTree>
    <p:extLst>
      <p:ext uri="{BB962C8B-B14F-4D97-AF65-F5344CB8AC3E}">
        <p14:creationId xmlns:p14="http://schemas.microsoft.com/office/powerpoint/2010/main" val="234789557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7C800278-5DE6-46BA-B821-2C86BA65D6D4}" type="datetimeFigureOut">
              <a:rPr lang="en-US">
                <a:solidFill>
                  <a:prstClr val="black"/>
                </a:solidFill>
              </a:rPr>
              <a:pPr/>
              <a:t>5/19/2020</a:t>
            </a:fld>
            <a:endParaRPr lang="en-US">
              <a:solidFill>
                <a:prstClr val="black"/>
              </a:solidFill>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7CFD7B57-6D81-4FA7-86E5-5D0B3DE8489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554237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400835"/>
            <a:ext cx="7772400" cy="1152000"/>
          </a:xfrm>
        </p:spPr>
        <p:txBody>
          <a:bodyPr anchor="t">
            <a:normAutofit/>
          </a:bodyPr>
          <a:lstStyle>
            <a:lvl1pPr algn="ctr">
              <a:defRPr sz="3600" cap="all" baseline="0">
                <a:solidFill>
                  <a:srgbClr val="005CAA"/>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371600" y="3562625"/>
            <a:ext cx="6400800" cy="1752600"/>
          </a:xfrm>
        </p:spPr>
        <p:txBody>
          <a:bodyPr>
            <a:normAutofit/>
          </a:bodyPr>
          <a:lstStyle>
            <a:lvl1pPr marL="0" indent="0" algn="ctr">
              <a:buNone/>
              <a:defRPr sz="3200" b="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5" name="Platshållare för bildnummer 4"/>
          <p:cNvSpPr>
            <a:spLocks noGrp="1"/>
          </p:cNvSpPr>
          <p:nvPr>
            <p:ph type="sldNum" sz="quarter" idx="11"/>
          </p:nvPr>
        </p:nvSpPr>
        <p:spPr/>
        <p:txBody>
          <a:bodyPr/>
          <a:lstStyle/>
          <a:p>
            <a:fld id="{DC77FB7F-F7ED-40A2-86E6-F4714BC8C87B}" type="slidenum">
              <a:rPr lang="sv-SE" smtClean="0"/>
              <a:pPr/>
              <a:t>‹#›</a:t>
            </a:fld>
            <a:endParaRPr lang="sv-SE" dirty="0"/>
          </a:p>
        </p:txBody>
      </p:sp>
      <p:sp>
        <p:nvSpPr>
          <p:cNvPr id="7" name="Platshållare för sidfot 3">
            <a:extLst>
              <a:ext uri="{FF2B5EF4-FFF2-40B4-BE49-F238E27FC236}">
                <a16:creationId xmlns:a16="http://schemas.microsoft.com/office/drawing/2014/main" id="{23CB4148-DBCC-44A5-99A9-8C452B2F15B5}"/>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4510760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99592" y="1690215"/>
            <a:ext cx="7344000" cy="450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nummer 7"/>
          <p:cNvSpPr>
            <a:spLocks noGrp="1"/>
          </p:cNvSpPr>
          <p:nvPr>
            <p:ph type="sldNum" sz="quarter" idx="11"/>
          </p:nvPr>
        </p:nvSpPr>
        <p:spPr/>
        <p:txBody>
          <a:bodyPr/>
          <a:lstStyle/>
          <a:p>
            <a:fld id="{DC77FB7F-F7ED-40A2-86E6-F4714BC8C87B}" type="slidenum">
              <a:rPr lang="sv-SE" smtClean="0"/>
              <a:pPr/>
              <a:t>‹#›</a:t>
            </a:fld>
            <a:endParaRPr lang="sv-SE" dirty="0"/>
          </a:p>
        </p:txBody>
      </p:sp>
      <p:sp>
        <p:nvSpPr>
          <p:cNvPr id="5" name="Platshållare för sidfot 3">
            <a:extLst>
              <a:ext uri="{FF2B5EF4-FFF2-40B4-BE49-F238E27FC236}">
                <a16:creationId xmlns:a16="http://schemas.microsoft.com/office/drawing/2014/main" id="{9878E11C-EE6D-4E31-89C1-C61BC5216245}"/>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344511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99592" y="1690215"/>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0" y="1690216"/>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sp>
        <p:nvSpPr>
          <p:cNvPr id="6" name="Platshållare för sidfot 3">
            <a:extLst>
              <a:ext uri="{FF2B5EF4-FFF2-40B4-BE49-F238E27FC236}">
                <a16:creationId xmlns:a16="http://schemas.microsoft.com/office/drawing/2014/main" id="{7BF60033-F885-41F6-A2CB-8256AB229B18}"/>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420747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899888" y="600026"/>
            <a:ext cx="7344000" cy="1080000"/>
          </a:xfrm>
        </p:spPr>
        <p:txBody>
          <a:bodyPr/>
          <a:lstStyle/>
          <a:p>
            <a:r>
              <a:rPr lang="sv-SE"/>
              <a:t>Klicka här för att ändra mall för rubrikformat</a:t>
            </a:r>
          </a:p>
        </p:txBody>
      </p:sp>
      <p:sp>
        <p:nvSpPr>
          <p:cNvPr id="4" name="Platshållare för innehåll 3"/>
          <p:cNvSpPr>
            <a:spLocks noGrp="1"/>
          </p:cNvSpPr>
          <p:nvPr>
            <p:ph sz="half" idx="2"/>
          </p:nvPr>
        </p:nvSpPr>
        <p:spPr>
          <a:xfrm>
            <a:off x="2699792" y="1690216"/>
            <a:ext cx="5544208"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sp>
        <p:nvSpPr>
          <p:cNvPr id="6" name="Platshållare för bild 5"/>
          <p:cNvSpPr>
            <a:spLocks noGrp="1"/>
          </p:cNvSpPr>
          <p:nvPr>
            <p:ph type="pic" sz="quarter" idx="12"/>
          </p:nvPr>
        </p:nvSpPr>
        <p:spPr>
          <a:xfrm>
            <a:off x="899888" y="1772816"/>
            <a:ext cx="1620000" cy="1080000"/>
          </a:xfrm>
        </p:spPr>
        <p:txBody>
          <a:bodyPr>
            <a:normAutofit/>
          </a:bodyPr>
          <a:lstStyle>
            <a:lvl1pPr marL="0" indent="0">
              <a:buNone/>
              <a:defRPr sz="1600"/>
            </a:lvl1pPr>
          </a:lstStyle>
          <a:p>
            <a:r>
              <a:rPr lang="sv-SE"/>
              <a:t>Klicka på ikonen för att lägga till en bild</a:t>
            </a:r>
          </a:p>
        </p:txBody>
      </p:sp>
      <p:sp>
        <p:nvSpPr>
          <p:cNvPr id="8" name="Platshållare för bild 5"/>
          <p:cNvSpPr>
            <a:spLocks noGrp="1"/>
          </p:cNvSpPr>
          <p:nvPr>
            <p:ph type="pic" sz="quarter" idx="13"/>
          </p:nvPr>
        </p:nvSpPr>
        <p:spPr>
          <a:xfrm>
            <a:off x="899888" y="3393056"/>
            <a:ext cx="1620000" cy="1080000"/>
          </a:xfrm>
        </p:spPr>
        <p:txBody>
          <a:bodyPr>
            <a:normAutofit/>
          </a:bodyPr>
          <a:lstStyle>
            <a:lvl1pPr marL="0" indent="0">
              <a:buNone/>
              <a:defRPr sz="1600"/>
            </a:lvl1pPr>
          </a:lstStyle>
          <a:p>
            <a:r>
              <a:rPr lang="sv-SE"/>
              <a:t>Klicka på ikonen för att lägga till en bild</a:t>
            </a:r>
            <a:endParaRPr lang="sv-SE" dirty="0"/>
          </a:p>
        </p:txBody>
      </p:sp>
      <p:sp>
        <p:nvSpPr>
          <p:cNvPr id="10" name="Platshållare för bild 5"/>
          <p:cNvSpPr>
            <a:spLocks noGrp="1"/>
          </p:cNvSpPr>
          <p:nvPr>
            <p:ph type="pic" sz="quarter" idx="14"/>
          </p:nvPr>
        </p:nvSpPr>
        <p:spPr>
          <a:xfrm>
            <a:off x="899888" y="5013296"/>
            <a:ext cx="1620000" cy="1080000"/>
          </a:xfrm>
        </p:spPr>
        <p:txBody>
          <a:bodyPr>
            <a:normAutofit/>
          </a:bodyPr>
          <a:lstStyle>
            <a:lvl1pPr marL="0" indent="0">
              <a:buNone/>
              <a:defRPr sz="1600"/>
            </a:lvl1pPr>
          </a:lstStyle>
          <a:p>
            <a:r>
              <a:rPr lang="sv-SE"/>
              <a:t>Klicka på ikonen för att lägga till en bild</a:t>
            </a:r>
          </a:p>
        </p:txBody>
      </p:sp>
      <p:sp>
        <p:nvSpPr>
          <p:cNvPr id="11" name="Platshållare för sidfot 3">
            <a:extLst>
              <a:ext uri="{FF2B5EF4-FFF2-40B4-BE49-F238E27FC236}">
                <a16:creationId xmlns:a16="http://schemas.microsoft.com/office/drawing/2014/main" id="{7CA06EE6-4145-4688-B406-B497AB651C61}"/>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418867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med rubrik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hasCustomPrompt="1"/>
          </p:nvPr>
        </p:nvSpPr>
        <p:spPr>
          <a:xfrm>
            <a:off x="899592" y="1703229"/>
            <a:ext cx="3600000" cy="432000"/>
          </a:xfrm>
        </p:spPr>
        <p:txBody>
          <a:bodyPr anchor="ctr"/>
          <a:lstStyle>
            <a:lvl1pPr marL="0" indent="0">
              <a:buNone/>
              <a:defRPr sz="2400" b="1" baseline="0">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p:cNvSpPr>
            <a:spLocks noGrp="1"/>
          </p:cNvSpPr>
          <p:nvPr>
            <p:ph sz="half" idx="2"/>
          </p:nvPr>
        </p:nvSpPr>
        <p:spPr>
          <a:xfrm>
            <a:off x="899592"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4008" y="1703229"/>
            <a:ext cx="3600000" cy="460800"/>
          </a:xfrm>
        </p:spPr>
        <p:txBody>
          <a:bodyPr anchor="ctr"/>
          <a:lstStyle>
            <a:lvl1pPr marL="0" indent="0">
              <a:buNone/>
              <a:defRPr sz="2400" b="1">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innehåll 5"/>
          <p:cNvSpPr>
            <a:spLocks noGrp="1"/>
          </p:cNvSpPr>
          <p:nvPr>
            <p:ph sz="quarter" idx="4"/>
          </p:nvPr>
        </p:nvSpPr>
        <p:spPr>
          <a:xfrm>
            <a:off x="4644008"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nummer 10"/>
          <p:cNvSpPr>
            <a:spLocks noGrp="1"/>
          </p:cNvSpPr>
          <p:nvPr>
            <p:ph type="sldNum" sz="quarter" idx="11"/>
          </p:nvPr>
        </p:nvSpPr>
        <p:spPr/>
        <p:txBody>
          <a:bodyPr/>
          <a:lstStyle/>
          <a:p>
            <a:fld id="{DC77FB7F-F7ED-40A2-86E6-F4714BC8C87B}" type="slidenum">
              <a:rPr lang="sv-SE" smtClean="0"/>
              <a:pPr/>
              <a:t>‹#›</a:t>
            </a:fld>
            <a:endParaRPr lang="sv-SE" dirty="0"/>
          </a:p>
        </p:txBody>
      </p:sp>
      <p:sp>
        <p:nvSpPr>
          <p:cNvPr id="8" name="Platshållare för sidfot 3">
            <a:extLst>
              <a:ext uri="{FF2B5EF4-FFF2-40B4-BE49-F238E27FC236}">
                <a16:creationId xmlns:a16="http://schemas.microsoft.com/office/drawing/2014/main" id="{2EE99E2D-8D61-4B9D-B2A7-8FAB6736848E}"/>
              </a:ext>
            </a:extLst>
          </p:cNvPr>
          <p:cNvSpPr>
            <a:spLocks noGrp="1"/>
          </p:cNvSpPr>
          <p:nvPr>
            <p:ph type="ftr" sz="quarter" idx="12"/>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97873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7" name="Platshållare för bildnummer 6"/>
          <p:cNvSpPr>
            <a:spLocks noGrp="1"/>
          </p:cNvSpPr>
          <p:nvPr>
            <p:ph type="sldNum" sz="quarter" idx="11"/>
          </p:nvPr>
        </p:nvSpPr>
        <p:spPr/>
        <p:txBody>
          <a:bodyPr/>
          <a:lstStyle/>
          <a:p>
            <a:fld id="{DC77FB7F-F7ED-40A2-86E6-F4714BC8C87B}" type="slidenum">
              <a:rPr lang="sv-SE" smtClean="0"/>
              <a:pPr/>
              <a:t>‹#›</a:t>
            </a:fld>
            <a:endParaRPr lang="sv-SE" dirty="0"/>
          </a:p>
        </p:txBody>
      </p:sp>
      <p:sp>
        <p:nvSpPr>
          <p:cNvPr id="4" name="Platshållare för sidfot 3">
            <a:extLst>
              <a:ext uri="{FF2B5EF4-FFF2-40B4-BE49-F238E27FC236}">
                <a16:creationId xmlns:a16="http://schemas.microsoft.com/office/drawing/2014/main" id="{94316C89-675D-4061-8CF2-7256BCB08072}"/>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62239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4.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99888" y="600026"/>
            <a:ext cx="7344000" cy="1080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899592" y="1690216"/>
            <a:ext cx="7344000" cy="45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p:cNvPicPr>
            <a:picLocks noChangeAspect="1"/>
          </p:cNvPicPr>
          <p:nvPr/>
        </p:nvPicPr>
        <p:blipFill>
          <a:blip r:embed="rId5" cstate="print"/>
          <a:stretch>
            <a:fillRect/>
          </a:stretch>
        </p:blipFill>
        <p:spPr>
          <a:xfrm>
            <a:off x="7762044" y="5925697"/>
            <a:ext cx="609752" cy="784800"/>
          </a:xfrm>
          <a:prstGeom prst="rect">
            <a:avLst/>
          </a:prstGeom>
          <a:effectLst/>
        </p:spPr>
      </p:pic>
    </p:spTree>
    <p:extLst>
      <p:ext uri="{BB962C8B-B14F-4D97-AF65-F5344CB8AC3E}">
        <p14:creationId xmlns:p14="http://schemas.microsoft.com/office/powerpoint/2010/main" val="2325521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ransition spd="slow">
    <p:randomBar dir="vert"/>
  </p:transition>
  <p:hf sldNum="0" hdr="0" ftr="0" dt="0"/>
  <p:txStyles>
    <p:titleStyle>
      <a:lvl1pPr algn="l" defTabSz="914400" rtl="0" eaLnBrk="1" latinLnBrk="0" hangingPunct="1">
        <a:spcBef>
          <a:spcPct val="0"/>
        </a:spcBef>
        <a:buNone/>
        <a:defRPr sz="3200" b="1" kern="1200">
          <a:solidFill>
            <a:srgbClr val="005CA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99888" y="600026"/>
            <a:ext cx="7344000" cy="1080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899592" y="1690216"/>
            <a:ext cx="7344000" cy="45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352480" y="6426000"/>
            <a:ext cx="576000" cy="291600"/>
          </a:xfrm>
          <a:prstGeom prst="rect">
            <a:avLst/>
          </a:prstGeom>
        </p:spPr>
        <p:txBody>
          <a:bodyPr vert="horz" lIns="91440" tIns="45720" rIns="91440" bIns="45720" rtlCol="0" anchor="ctr"/>
          <a:lstStyle>
            <a:lvl1pPr algn="r">
              <a:defRPr sz="1000" b="0">
                <a:solidFill>
                  <a:schemeClr val="bg1">
                    <a:lumMod val="50000"/>
                  </a:schemeClr>
                </a:solidFill>
              </a:defRPr>
            </a:lvl1pPr>
          </a:lstStyle>
          <a:p>
            <a:fld id="{DC77FB7F-F7ED-40A2-86E6-F4714BC8C87B}" type="slidenum">
              <a:rPr lang="sv-SE" smtClean="0"/>
              <a:pPr/>
              <a:t>‹#›</a:t>
            </a:fld>
            <a:endParaRPr lang="sv-SE" dirty="0"/>
          </a:p>
        </p:txBody>
      </p:sp>
      <p:cxnSp>
        <p:nvCxnSpPr>
          <p:cNvPr id="7" name="Rak koppling 6"/>
          <p:cNvCxnSpPr/>
          <p:nvPr userDrawn="1"/>
        </p:nvCxnSpPr>
        <p:spPr>
          <a:xfrm flipH="1">
            <a:off x="-252536" y="60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60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168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p:cNvCxnSpPr/>
          <p:nvPr userDrawn="1"/>
        </p:nvCxnSpPr>
        <p:spPr>
          <a:xfrm flipH="1">
            <a:off x="9180512" y="168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koppling 13"/>
          <p:cNvCxnSpPr/>
          <p:nvPr userDrawn="1"/>
        </p:nvCxnSpPr>
        <p:spPr>
          <a:xfrm flipH="1">
            <a:off x="-252536" y="619021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koppling 14"/>
          <p:cNvCxnSpPr/>
          <p:nvPr userDrawn="1"/>
        </p:nvCxnSpPr>
        <p:spPr>
          <a:xfrm flipH="1">
            <a:off x="9180512" y="619021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koppling 18"/>
          <p:cNvCxnSpPr/>
          <p:nvPr userDrawn="1"/>
        </p:nvCxnSpPr>
        <p:spPr>
          <a:xfrm>
            <a:off x="899888" y="-2434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koppling 19"/>
          <p:cNvCxnSpPr/>
          <p:nvPr userDrawn="1"/>
        </p:nvCxnSpPr>
        <p:spPr>
          <a:xfrm>
            <a:off x="8243888" y="-2434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899592" y="68853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p:cNvCxnSpPr/>
          <p:nvPr userDrawn="1"/>
        </p:nvCxnSpPr>
        <p:spPr>
          <a:xfrm>
            <a:off x="8243592" y="688538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 name="Platshållare för sidfot 3">
            <a:extLst>
              <a:ext uri="{FF2B5EF4-FFF2-40B4-BE49-F238E27FC236}">
                <a16:creationId xmlns:a16="http://schemas.microsoft.com/office/drawing/2014/main" id="{4628C6A1-EDAD-4436-B7C9-ECD04C2A6A53}"/>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pic>
        <p:nvPicPr>
          <p:cNvPr id="9" name="Bildobjekt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38716" y="5925859"/>
            <a:ext cx="609752" cy="784476"/>
          </a:xfrm>
          <a:prstGeom prst="rect">
            <a:avLst/>
          </a:prstGeom>
          <a:effectLst/>
        </p:spPr>
      </p:pic>
    </p:spTree>
    <p:extLst>
      <p:ext uri="{BB962C8B-B14F-4D97-AF65-F5344CB8AC3E}">
        <p14:creationId xmlns:p14="http://schemas.microsoft.com/office/powerpoint/2010/main" val="29479261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68" r:id="rId11"/>
    <p:sldLayoutId id="2147483669" r:id="rId12"/>
    <p:sldLayoutId id="2147483670" r:id="rId13"/>
    <p:sldLayoutId id="2147483671" r:id="rId14"/>
    <p:sldLayoutId id="2147483686" r:id="rId15"/>
  </p:sldLayoutIdLst>
  <p:hf sldNum="0" hdr="0" ftr="0" dt="0"/>
  <p:txStyles>
    <p:titleStyle>
      <a:lvl1pPr algn="l" defTabSz="914400" rtl="0" eaLnBrk="1" latinLnBrk="0" hangingPunct="1">
        <a:spcBef>
          <a:spcPct val="0"/>
        </a:spcBef>
        <a:buNone/>
        <a:defRPr sz="3200" b="1" kern="1200">
          <a:solidFill>
            <a:srgbClr val="005CA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95536" y="2708920"/>
            <a:ext cx="3672408" cy="1323439"/>
          </a:xfrm>
          <a:prstGeom prst="rect">
            <a:avLst/>
          </a:prstGeom>
          <a:noFill/>
        </p:spPr>
        <p:txBody>
          <a:bodyPr wrap="square" rtlCol="0">
            <a:spAutoFit/>
          </a:bodyPr>
          <a:lstStyle/>
          <a:p>
            <a:r>
              <a:rPr lang="sv-SE" sz="1600" dirty="0"/>
              <a:t>Pernilla Östlund, projektledare</a:t>
            </a:r>
          </a:p>
          <a:p>
            <a:r>
              <a:rPr lang="sv-SE" sz="1600" dirty="0"/>
              <a:t>Åsa Backlund, fil dr och universitetslektor</a:t>
            </a:r>
          </a:p>
          <a:p>
            <a:r>
              <a:rPr lang="sv-SE" sz="1600" dirty="0"/>
              <a:t>Henry Ascher, professor och överläkare</a:t>
            </a:r>
          </a:p>
          <a:p>
            <a:r>
              <a:rPr lang="sv-SE" sz="1600" dirty="0"/>
              <a:t>Göran Bertilsson, bitr. projektledare</a:t>
            </a:r>
          </a:p>
          <a:p>
            <a:r>
              <a:rPr lang="sv-SE" sz="1600" dirty="0"/>
              <a:t>Gunilla Fahlström, bitr. projektledare</a:t>
            </a:r>
          </a:p>
        </p:txBody>
      </p:sp>
      <p:sp>
        <p:nvSpPr>
          <p:cNvPr id="3" name="textruta 2"/>
          <p:cNvSpPr txBox="1"/>
          <p:nvPr/>
        </p:nvSpPr>
        <p:spPr>
          <a:xfrm>
            <a:off x="899592" y="2021939"/>
            <a:ext cx="5256584" cy="830997"/>
          </a:xfrm>
          <a:prstGeom prst="rect">
            <a:avLst/>
          </a:prstGeom>
          <a:noFill/>
        </p:spPr>
        <p:txBody>
          <a:bodyPr wrap="square" rtlCol="0">
            <a:spAutoFit/>
          </a:bodyPr>
          <a:lstStyle/>
          <a:p>
            <a:r>
              <a:rPr lang="sv-SE" sz="2400" b="1" dirty="0"/>
              <a:t>Ensamkommande barn och unga – </a:t>
            </a:r>
          </a:p>
          <a:p>
            <a:r>
              <a:rPr lang="sv-SE" sz="2400" b="1" dirty="0"/>
              <a:t>Effekter, erfarenheter och upplevelser</a:t>
            </a:r>
          </a:p>
        </p:txBody>
      </p:sp>
    </p:spTree>
    <p:extLst>
      <p:ext uri="{BB962C8B-B14F-4D97-AF65-F5344CB8AC3E}">
        <p14:creationId xmlns:p14="http://schemas.microsoft.com/office/powerpoint/2010/main" val="66877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827584" y="100504"/>
            <a:ext cx="7667292" cy="1280371"/>
          </a:xfrm>
        </p:spPr>
        <p:txBody>
          <a:bodyPr>
            <a:normAutofit/>
          </a:bodyPr>
          <a:lstStyle/>
          <a:p>
            <a:pPr algn="l"/>
            <a:r>
              <a:rPr lang="sv-SE" sz="3600" b="1" dirty="0">
                <a:solidFill>
                  <a:srgbClr val="005CAA"/>
                </a:solidFill>
                <a:effectLst/>
              </a:rPr>
              <a:t>Arbetsprocessen – från fråga till svar</a:t>
            </a:r>
            <a:endParaRPr lang="sv-SE" sz="3600" b="1" dirty="0">
              <a:solidFill>
                <a:srgbClr val="005CAA"/>
              </a:solidFill>
            </a:endParaRPr>
          </a:p>
        </p:txBody>
      </p:sp>
      <p:sp>
        <p:nvSpPr>
          <p:cNvPr id="5" name="Platshållare för bildnummer 5"/>
          <p:cNvSpPr>
            <a:spLocks noGrp="1"/>
          </p:cNvSpPr>
          <p:nvPr>
            <p:ph type="sldNum" sz="quarter" idx="4294967295"/>
          </p:nvPr>
        </p:nvSpPr>
        <p:spPr>
          <a:xfrm>
            <a:off x="7892599" y="6356350"/>
            <a:ext cx="785812" cy="365125"/>
          </a:xfrm>
          <a:prstGeom prst="rect">
            <a:avLst/>
          </a:prstGeom>
        </p:spPr>
        <p:txBody>
          <a:bodyPr/>
          <a:lstStyle/>
          <a:p>
            <a:pPr>
              <a:defRPr/>
            </a:pPr>
            <a:fld id="{6BEAB30F-6FF8-4FD6-B426-7D1EF601E441}" type="slidenum">
              <a:rPr lang="sv-SE">
                <a:solidFill>
                  <a:prstClr val="white"/>
                </a:solidFill>
              </a:rPr>
              <a:pPr>
                <a:defRPr/>
              </a:pPr>
              <a:t>10</a:t>
            </a:fld>
            <a:endParaRPr lang="sv-SE">
              <a:solidFill>
                <a:prstClr val="white"/>
              </a:solidFill>
            </a:endParaRPr>
          </a:p>
        </p:txBody>
      </p:sp>
      <p:pic>
        <p:nvPicPr>
          <p:cNvPr id="1026" name="Picture 2" descr="C:\Users\PeOs\AppData\Local\Microsoft\Windows\Temporary Internet Files\Content.IE5\W7EC05OQ\MC9003493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744723"/>
            <a:ext cx="1470899" cy="1396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Bildobjekt 9"/>
          <p:cNvPicPr>
            <a:picLocks noChangeAspect="1"/>
          </p:cNvPicPr>
          <p:nvPr/>
        </p:nvPicPr>
        <p:blipFill>
          <a:blip r:embed="rId4" cstate="print"/>
          <a:stretch>
            <a:fillRect/>
          </a:stretch>
        </p:blipFill>
        <p:spPr>
          <a:xfrm>
            <a:off x="3107895" y="2259693"/>
            <a:ext cx="1385332" cy="1385332"/>
          </a:xfrm>
          <a:prstGeom prst="rect">
            <a:avLst/>
          </a:prstGeom>
        </p:spPr>
      </p:pic>
      <p:pic>
        <p:nvPicPr>
          <p:cNvPr id="4" name="Bildobjekt 3"/>
          <p:cNvPicPr>
            <a:picLocks noChangeAspect="1"/>
          </p:cNvPicPr>
          <p:nvPr/>
        </p:nvPicPr>
        <p:blipFill>
          <a:blip r:embed="rId5" cstate="print"/>
          <a:stretch>
            <a:fillRect/>
          </a:stretch>
        </p:blipFill>
        <p:spPr>
          <a:xfrm>
            <a:off x="4595245" y="2909906"/>
            <a:ext cx="1470238" cy="1470238"/>
          </a:xfrm>
          <a:prstGeom prst="rect">
            <a:avLst/>
          </a:prstGeom>
        </p:spPr>
      </p:pic>
      <p:pic>
        <p:nvPicPr>
          <p:cNvPr id="6" name="Bildobjekt 5"/>
          <p:cNvPicPr>
            <a:picLocks noChangeAspect="1"/>
          </p:cNvPicPr>
          <p:nvPr/>
        </p:nvPicPr>
        <p:blipFill rotWithShape="1">
          <a:blip r:embed="rId6" cstate="print"/>
          <a:srcRect r="47789"/>
          <a:stretch/>
        </p:blipFill>
        <p:spPr>
          <a:xfrm>
            <a:off x="0" y="1158373"/>
            <a:ext cx="1403648" cy="1359942"/>
          </a:xfrm>
          <a:prstGeom prst="rect">
            <a:avLst/>
          </a:prstGeom>
        </p:spPr>
      </p:pic>
      <p:pic>
        <p:nvPicPr>
          <p:cNvPr id="7" name="Bildobjekt 6"/>
          <p:cNvPicPr>
            <a:picLocks noChangeAspect="1"/>
          </p:cNvPicPr>
          <p:nvPr/>
        </p:nvPicPr>
        <p:blipFill rotWithShape="1">
          <a:blip r:embed="rId6" cstate="print"/>
          <a:srcRect l="48631"/>
          <a:stretch/>
        </p:blipFill>
        <p:spPr>
          <a:xfrm>
            <a:off x="7625127" y="4509120"/>
            <a:ext cx="1320756" cy="1300591"/>
          </a:xfrm>
          <a:prstGeom prst="rect">
            <a:avLst/>
          </a:prstGeom>
        </p:spPr>
      </p:pic>
      <p:pic>
        <p:nvPicPr>
          <p:cNvPr id="8" name="Bildobjekt 7"/>
          <p:cNvPicPr>
            <a:picLocks noChangeAspect="1"/>
          </p:cNvPicPr>
          <p:nvPr/>
        </p:nvPicPr>
        <p:blipFill rotWithShape="1">
          <a:blip r:embed="rId7" cstate="print"/>
          <a:srcRect r="15643"/>
          <a:stretch/>
        </p:blipFill>
        <p:spPr>
          <a:xfrm>
            <a:off x="6086350" y="3645025"/>
            <a:ext cx="1745937" cy="1364461"/>
          </a:xfrm>
          <a:prstGeom prst="rect">
            <a:avLst/>
          </a:prstGeom>
        </p:spPr>
      </p:pic>
      <p:pic>
        <p:nvPicPr>
          <p:cNvPr id="2" name="Bildobjekt 1"/>
          <p:cNvPicPr>
            <a:picLocks noChangeAspect="1"/>
          </p:cNvPicPr>
          <p:nvPr/>
        </p:nvPicPr>
        <p:blipFill>
          <a:blip r:embed="rId8" cstate="print"/>
          <a:stretch>
            <a:fillRect/>
          </a:stretch>
        </p:blipFill>
        <p:spPr>
          <a:xfrm>
            <a:off x="8233196" y="313983"/>
            <a:ext cx="670618" cy="1066892"/>
          </a:xfrm>
          <a:prstGeom prst="rect">
            <a:avLst/>
          </a:prstGeom>
        </p:spPr>
      </p:pic>
    </p:spTree>
    <p:extLst>
      <p:ext uri="{BB962C8B-B14F-4D97-AF65-F5344CB8AC3E}">
        <p14:creationId xmlns:p14="http://schemas.microsoft.com/office/powerpoint/2010/main" val="23677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Rapportens innehåll</a:t>
            </a:r>
          </a:p>
        </p:txBody>
      </p:sp>
      <p:graphicFrame>
        <p:nvGraphicFramePr>
          <p:cNvPr id="4" name="Diagram 3">
            <a:extLst>
              <a:ext uri="{FF2B5EF4-FFF2-40B4-BE49-F238E27FC236}">
                <a16:creationId xmlns:a16="http://schemas.microsoft.com/office/drawing/2014/main" id="{966EC0CC-308A-48F0-9113-BCB69409A9C5}"/>
              </a:ext>
            </a:extLst>
          </p:cNvPr>
          <p:cNvGraphicFramePr/>
          <p:nvPr>
            <p:extLst>
              <p:ext uri="{D42A27DB-BD31-4B8C-83A1-F6EECF244321}">
                <p14:modId xmlns:p14="http://schemas.microsoft.com/office/powerpoint/2010/main" val="3843940016"/>
              </p:ext>
            </p:extLst>
          </p:nvPr>
        </p:nvGraphicFramePr>
        <p:xfrm>
          <a:off x="659904" y="1592362"/>
          <a:ext cx="6864424" cy="486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0FB44F12-1533-4D79-B38B-C07EF5FC57E7}"/>
              </a:ext>
            </a:extLst>
          </p:cNvPr>
          <p:cNvSpPr txBox="1"/>
          <p:nvPr/>
        </p:nvSpPr>
        <p:spPr>
          <a:xfrm>
            <a:off x="4344144" y="4747210"/>
            <a:ext cx="1440160" cy="430887"/>
          </a:xfrm>
          <a:prstGeom prst="rect">
            <a:avLst/>
          </a:prstGeom>
          <a:noFill/>
        </p:spPr>
        <p:txBody>
          <a:bodyPr wrap="square" rtlCol="0">
            <a:spAutoFit/>
          </a:bodyPr>
          <a:lstStyle/>
          <a:p>
            <a:pPr algn="ctr"/>
            <a:r>
              <a:rPr lang="sv-SE" sz="2200" dirty="0">
                <a:solidFill>
                  <a:schemeClr val="bg1"/>
                </a:solidFill>
              </a:rPr>
              <a:t>Intervjuer</a:t>
            </a:r>
          </a:p>
        </p:txBody>
      </p:sp>
      <p:sp>
        <p:nvSpPr>
          <p:cNvPr id="6" name="textruta 5">
            <a:extLst>
              <a:ext uri="{FF2B5EF4-FFF2-40B4-BE49-F238E27FC236}">
                <a16:creationId xmlns:a16="http://schemas.microsoft.com/office/drawing/2014/main" id="{F61D975D-09A9-4349-A9BB-B1803E999417}"/>
              </a:ext>
            </a:extLst>
          </p:cNvPr>
          <p:cNvSpPr txBox="1"/>
          <p:nvPr/>
        </p:nvSpPr>
        <p:spPr>
          <a:xfrm>
            <a:off x="2388096" y="4193212"/>
            <a:ext cx="1656184" cy="1107996"/>
          </a:xfrm>
          <a:prstGeom prst="rect">
            <a:avLst/>
          </a:prstGeom>
          <a:noFill/>
        </p:spPr>
        <p:txBody>
          <a:bodyPr wrap="square" rtlCol="0">
            <a:spAutoFit/>
          </a:bodyPr>
          <a:lstStyle/>
          <a:p>
            <a:r>
              <a:rPr lang="sv-SE" sz="2200" dirty="0">
                <a:solidFill>
                  <a:schemeClr val="bg1"/>
                </a:solidFill>
              </a:rPr>
              <a:t>Etiska</a:t>
            </a:r>
          </a:p>
          <a:p>
            <a:r>
              <a:rPr lang="sv-SE" sz="2200" dirty="0">
                <a:solidFill>
                  <a:schemeClr val="bg1"/>
                </a:solidFill>
              </a:rPr>
              <a:t>samhälleliga aspekter</a:t>
            </a:r>
          </a:p>
        </p:txBody>
      </p:sp>
      <p:graphicFrame>
        <p:nvGraphicFramePr>
          <p:cNvPr id="3" name="Diagram 2">
            <a:extLst>
              <a:ext uri="{FF2B5EF4-FFF2-40B4-BE49-F238E27FC236}">
                <a16:creationId xmlns:a16="http://schemas.microsoft.com/office/drawing/2014/main" id="{88F9F908-2730-44DE-8E30-49F992B942B6}"/>
              </a:ext>
            </a:extLst>
          </p:cNvPr>
          <p:cNvGraphicFramePr/>
          <p:nvPr/>
        </p:nvGraphicFramePr>
        <p:xfrm>
          <a:off x="4740176" y="116632"/>
          <a:ext cx="5376440" cy="36019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ruta 6">
            <a:extLst>
              <a:ext uri="{FF2B5EF4-FFF2-40B4-BE49-F238E27FC236}">
                <a16:creationId xmlns:a16="http://schemas.microsoft.com/office/drawing/2014/main" id="{BD9F2550-2D22-4E86-B687-3BE116DB6E7D}"/>
              </a:ext>
            </a:extLst>
          </p:cNvPr>
          <p:cNvSpPr txBox="1"/>
          <p:nvPr/>
        </p:nvSpPr>
        <p:spPr>
          <a:xfrm>
            <a:off x="179512" y="1268760"/>
            <a:ext cx="4693737"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dirty="0">
                <a:ea typeface="Times New Roman" panose="02020603050405020304" pitchFamily="18" charset="0"/>
                <a:cs typeface="Times New Roman" panose="02020603050405020304" pitchFamily="18" charset="0"/>
              </a:rPr>
              <a:t>Vilka </a:t>
            </a:r>
            <a:r>
              <a:rPr lang="sv-SE" b="1" dirty="0">
                <a:solidFill>
                  <a:srgbClr val="FF0000"/>
                </a:solidFill>
                <a:ea typeface="Times New Roman" panose="02020603050405020304" pitchFamily="18" charset="0"/>
                <a:cs typeface="Times New Roman" panose="02020603050405020304" pitchFamily="18" charset="0"/>
              </a:rPr>
              <a:t>insatser</a:t>
            </a:r>
            <a:r>
              <a:rPr lang="sv-SE" dirty="0">
                <a:ea typeface="Times New Roman" panose="02020603050405020304" pitchFamily="18" charset="0"/>
                <a:cs typeface="Times New Roman" panose="02020603050405020304" pitchFamily="18" charset="0"/>
              </a:rPr>
              <a:t> från socialtjänst, hälso- och sjukvård samt skola till </a:t>
            </a:r>
            <a:r>
              <a:rPr lang="sv-SE" b="1" dirty="0">
                <a:solidFill>
                  <a:srgbClr val="FF0000"/>
                </a:solidFill>
                <a:ea typeface="Times New Roman" panose="02020603050405020304" pitchFamily="18" charset="0"/>
                <a:cs typeface="Times New Roman" panose="02020603050405020304" pitchFamily="18" charset="0"/>
              </a:rPr>
              <a:t>ensamkommande barn stödjer </a:t>
            </a:r>
            <a:r>
              <a:rPr lang="sv-SE" dirty="0">
                <a:ea typeface="Times New Roman" panose="02020603050405020304" pitchFamily="18" charset="0"/>
                <a:cs typeface="Times New Roman" panose="02020603050405020304" pitchFamily="18" charset="0"/>
              </a:rPr>
              <a:t>deras sociala integrering, psykiska/fysiska hälsa och funktionsförmåga?</a:t>
            </a:r>
          </a:p>
        </p:txBody>
      </p:sp>
      <p:sp>
        <p:nvSpPr>
          <p:cNvPr id="8" name="Pil: höger 7">
            <a:extLst>
              <a:ext uri="{FF2B5EF4-FFF2-40B4-BE49-F238E27FC236}">
                <a16:creationId xmlns:a16="http://schemas.microsoft.com/office/drawing/2014/main" id="{B32295B3-2655-4021-A6A0-256B384FB721}"/>
              </a:ext>
            </a:extLst>
          </p:cNvPr>
          <p:cNvSpPr/>
          <p:nvPr/>
        </p:nvSpPr>
        <p:spPr>
          <a:xfrm rot="2195592">
            <a:off x="1316059" y="2669176"/>
            <a:ext cx="1296144" cy="376296"/>
          </a:xfrm>
          <a:prstGeom prst="rightArrow">
            <a:avLst>
              <a:gd name="adj1" fmla="val 42746"/>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
        <p:nvSpPr>
          <p:cNvPr id="9" name="textruta 8">
            <a:extLst>
              <a:ext uri="{FF2B5EF4-FFF2-40B4-BE49-F238E27FC236}">
                <a16:creationId xmlns:a16="http://schemas.microsoft.com/office/drawing/2014/main" id="{DC40DC99-8E24-402E-8D60-FDD474F5AAAE}"/>
              </a:ext>
            </a:extLst>
          </p:cNvPr>
          <p:cNvSpPr txBox="1"/>
          <p:nvPr/>
        </p:nvSpPr>
        <p:spPr>
          <a:xfrm>
            <a:off x="192989" y="1301982"/>
            <a:ext cx="4680260"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sv-SE" dirty="0">
                <a:ea typeface="Times New Roman" panose="02020603050405020304" pitchFamily="18" charset="0"/>
                <a:cs typeface="Times New Roman" panose="02020603050405020304" pitchFamily="18" charset="0"/>
              </a:rPr>
              <a:t>Vilka </a:t>
            </a:r>
            <a:r>
              <a:rPr lang="sv-SE" b="1" dirty="0">
                <a:solidFill>
                  <a:srgbClr val="FF0000"/>
                </a:solidFill>
                <a:ea typeface="Times New Roman" panose="02020603050405020304" pitchFamily="18" charset="0"/>
                <a:cs typeface="Times New Roman" panose="02020603050405020304" pitchFamily="18" charset="0"/>
              </a:rPr>
              <a:t>erfarenheter och upplevelser </a:t>
            </a:r>
            <a:r>
              <a:rPr lang="sv-SE" dirty="0">
                <a:ea typeface="Times New Roman" panose="02020603050405020304" pitchFamily="18" charset="0"/>
                <a:cs typeface="Times New Roman" panose="02020603050405020304" pitchFamily="18" charset="0"/>
              </a:rPr>
              <a:t>har </a:t>
            </a:r>
            <a:r>
              <a:rPr lang="sv-SE" b="1" dirty="0">
                <a:solidFill>
                  <a:srgbClr val="FF0000"/>
                </a:solidFill>
                <a:ea typeface="Times New Roman" panose="02020603050405020304" pitchFamily="18" charset="0"/>
                <a:cs typeface="Times New Roman" panose="02020603050405020304" pitchFamily="18" charset="0"/>
              </a:rPr>
              <a:t>ensamkommande barn</a:t>
            </a:r>
            <a:r>
              <a:rPr lang="sv-SE" dirty="0">
                <a:ea typeface="Times New Roman" panose="02020603050405020304" pitchFamily="18" charset="0"/>
                <a:cs typeface="Times New Roman" panose="02020603050405020304" pitchFamily="18" charset="0"/>
              </a:rPr>
              <a:t> av vad som hämmar eller främjar deras sociala integrering, psykiska/fysiska hälsa och funktionsförmåga?</a:t>
            </a:r>
          </a:p>
        </p:txBody>
      </p:sp>
      <p:sp>
        <p:nvSpPr>
          <p:cNvPr id="10" name="Pil: höger 9">
            <a:extLst>
              <a:ext uri="{FF2B5EF4-FFF2-40B4-BE49-F238E27FC236}">
                <a16:creationId xmlns:a16="http://schemas.microsoft.com/office/drawing/2014/main" id="{B5A0928A-92CC-44A1-97DF-924ECEB58DED}"/>
              </a:ext>
            </a:extLst>
          </p:cNvPr>
          <p:cNvSpPr/>
          <p:nvPr/>
        </p:nvSpPr>
        <p:spPr>
          <a:xfrm rot="2195592">
            <a:off x="3078303" y="2669175"/>
            <a:ext cx="1296144" cy="376296"/>
          </a:xfrm>
          <a:prstGeom prst="rightArrow">
            <a:avLst>
              <a:gd name="adj1" fmla="val 42746"/>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Tree>
    <p:extLst>
      <p:ext uri="{BB962C8B-B14F-4D97-AF65-F5344CB8AC3E}">
        <p14:creationId xmlns:p14="http://schemas.microsoft.com/office/powerpoint/2010/main" val="351303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CEA49EC5-6DAC-47AF-961F-9F9C992F1DFB}"/>
              </a:ext>
            </a:extLst>
          </p:cNvPr>
          <p:cNvPicPr>
            <a:picLocks noChangeAspect="1"/>
          </p:cNvPicPr>
          <p:nvPr/>
        </p:nvPicPr>
        <p:blipFill>
          <a:blip r:embed="rId3" cstate="print"/>
          <a:stretch>
            <a:fillRect/>
          </a:stretch>
        </p:blipFill>
        <p:spPr>
          <a:xfrm rot="17326764">
            <a:off x="7278893" y="4530729"/>
            <a:ext cx="696835" cy="696835"/>
          </a:xfrm>
          <a:prstGeom prst="rect">
            <a:avLst/>
          </a:prstGeom>
        </p:spPr>
      </p:pic>
      <p:pic>
        <p:nvPicPr>
          <p:cNvPr id="103" name="Bildobjekt 102">
            <a:extLst>
              <a:ext uri="{FF2B5EF4-FFF2-40B4-BE49-F238E27FC236}">
                <a16:creationId xmlns:a16="http://schemas.microsoft.com/office/drawing/2014/main" id="{9E9ADCA1-7FC8-4016-AFEC-E6F86C1C7CDC}"/>
              </a:ext>
            </a:extLst>
          </p:cNvPr>
          <p:cNvPicPr>
            <a:picLocks noChangeAspect="1"/>
          </p:cNvPicPr>
          <p:nvPr/>
        </p:nvPicPr>
        <p:blipFill>
          <a:blip r:embed="rId4"/>
          <a:stretch>
            <a:fillRect/>
          </a:stretch>
        </p:blipFill>
        <p:spPr>
          <a:xfrm>
            <a:off x="4593001" y="2485928"/>
            <a:ext cx="4493141" cy="3456732"/>
          </a:xfrm>
          <a:prstGeom prst="rect">
            <a:avLst/>
          </a:prstGeom>
        </p:spPr>
      </p:pic>
      <p:sp>
        <p:nvSpPr>
          <p:cNvPr id="2" name="Rubrik 1"/>
          <p:cNvSpPr>
            <a:spLocks noGrp="1"/>
          </p:cNvSpPr>
          <p:nvPr>
            <p:ph type="title"/>
          </p:nvPr>
        </p:nvSpPr>
        <p:spPr>
          <a:xfrm>
            <a:off x="906723" y="486525"/>
            <a:ext cx="7344000" cy="1080000"/>
          </a:xfrm>
        </p:spPr>
        <p:txBody>
          <a:bodyPr/>
          <a:lstStyle/>
          <a:p>
            <a:r>
              <a:rPr lang="sv-SE" dirty="0"/>
              <a:t>De systematiska översikterna</a:t>
            </a:r>
          </a:p>
        </p:txBody>
      </p:sp>
      <p:sp>
        <p:nvSpPr>
          <p:cNvPr id="5" name="textruta 4"/>
          <p:cNvSpPr txBox="1"/>
          <p:nvPr/>
        </p:nvSpPr>
        <p:spPr>
          <a:xfrm>
            <a:off x="683568" y="1124744"/>
            <a:ext cx="3744416" cy="9541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1400" dirty="0">
                <a:ea typeface="Times New Roman" panose="02020603050405020304" pitchFamily="18" charset="0"/>
                <a:cs typeface="Times New Roman" panose="02020603050405020304" pitchFamily="18" charset="0"/>
              </a:rPr>
              <a:t>Vilka </a:t>
            </a:r>
            <a:r>
              <a:rPr lang="sv-SE" sz="1400" b="1" dirty="0">
                <a:solidFill>
                  <a:srgbClr val="FF0000"/>
                </a:solidFill>
                <a:ea typeface="Times New Roman" panose="02020603050405020304" pitchFamily="18" charset="0"/>
                <a:cs typeface="Times New Roman" panose="02020603050405020304" pitchFamily="18" charset="0"/>
              </a:rPr>
              <a:t>insatser</a:t>
            </a:r>
            <a:r>
              <a:rPr lang="sv-SE" sz="1400" dirty="0">
                <a:ea typeface="Times New Roman" panose="02020603050405020304" pitchFamily="18" charset="0"/>
                <a:cs typeface="Times New Roman" panose="02020603050405020304" pitchFamily="18" charset="0"/>
              </a:rPr>
              <a:t> från socialtjänst, hälso- och sjukvård samt skola till </a:t>
            </a:r>
            <a:r>
              <a:rPr lang="sv-SE" sz="1400" b="1" dirty="0">
                <a:solidFill>
                  <a:srgbClr val="FF0000"/>
                </a:solidFill>
                <a:ea typeface="Times New Roman" panose="02020603050405020304" pitchFamily="18" charset="0"/>
                <a:cs typeface="Times New Roman" panose="02020603050405020304" pitchFamily="18" charset="0"/>
              </a:rPr>
              <a:t>ensamkommande barn stödjer </a:t>
            </a:r>
            <a:r>
              <a:rPr lang="sv-SE" sz="1400" dirty="0">
                <a:ea typeface="Times New Roman" panose="02020603050405020304" pitchFamily="18" charset="0"/>
                <a:cs typeface="Times New Roman" panose="02020603050405020304" pitchFamily="18" charset="0"/>
              </a:rPr>
              <a:t>deras sociala integrering, psykiska/fysiska hälsa och funktionsförmåga?</a:t>
            </a:r>
          </a:p>
        </p:txBody>
      </p:sp>
      <p:sp>
        <p:nvSpPr>
          <p:cNvPr id="6" name="textruta 5"/>
          <p:cNvSpPr txBox="1"/>
          <p:nvPr/>
        </p:nvSpPr>
        <p:spPr>
          <a:xfrm>
            <a:off x="4729462" y="1124744"/>
            <a:ext cx="3744416" cy="9541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sv-SE" sz="1400" dirty="0">
                <a:ea typeface="Times New Roman" panose="02020603050405020304" pitchFamily="18" charset="0"/>
                <a:cs typeface="Times New Roman" panose="02020603050405020304" pitchFamily="18" charset="0"/>
              </a:rPr>
              <a:t>Vilka </a:t>
            </a:r>
            <a:r>
              <a:rPr lang="sv-SE" sz="1400" b="1" dirty="0">
                <a:solidFill>
                  <a:srgbClr val="FF0000"/>
                </a:solidFill>
                <a:ea typeface="Times New Roman" panose="02020603050405020304" pitchFamily="18" charset="0"/>
                <a:cs typeface="Times New Roman" panose="02020603050405020304" pitchFamily="18" charset="0"/>
              </a:rPr>
              <a:t>erfarenheter och upplevelser </a:t>
            </a:r>
            <a:r>
              <a:rPr lang="sv-SE" sz="1400" dirty="0">
                <a:ea typeface="Times New Roman" panose="02020603050405020304" pitchFamily="18" charset="0"/>
                <a:cs typeface="Times New Roman" panose="02020603050405020304" pitchFamily="18" charset="0"/>
              </a:rPr>
              <a:t>har </a:t>
            </a:r>
            <a:r>
              <a:rPr lang="sv-SE" sz="1400" b="1" dirty="0">
                <a:solidFill>
                  <a:srgbClr val="FF0000"/>
                </a:solidFill>
                <a:ea typeface="Times New Roman" panose="02020603050405020304" pitchFamily="18" charset="0"/>
                <a:cs typeface="Times New Roman" panose="02020603050405020304" pitchFamily="18" charset="0"/>
              </a:rPr>
              <a:t>ensamkommande barn</a:t>
            </a:r>
            <a:r>
              <a:rPr lang="sv-SE" sz="1400" dirty="0">
                <a:ea typeface="Times New Roman" panose="02020603050405020304" pitchFamily="18" charset="0"/>
                <a:cs typeface="Times New Roman" panose="02020603050405020304" pitchFamily="18" charset="0"/>
              </a:rPr>
              <a:t> av vad som hämmar eller främjar deras sociala integrering, psykiska/fysiska hälsa och funktionsförmåga?</a:t>
            </a:r>
          </a:p>
        </p:txBody>
      </p:sp>
      <p:sp>
        <p:nvSpPr>
          <p:cNvPr id="33" name="Rectangle 15">
            <a:extLst>
              <a:ext uri="{FF2B5EF4-FFF2-40B4-BE49-F238E27FC236}">
                <a16:creationId xmlns:a16="http://schemas.microsoft.com/office/drawing/2014/main" id="{FB3F95E4-6AD4-4AC3-846F-77841493A64B}"/>
              </a:ext>
            </a:extLst>
          </p:cNvPr>
          <p:cNvSpPr>
            <a:spLocks noChangeArrowheads="1"/>
          </p:cNvSpPr>
          <p:nvPr/>
        </p:nvSpPr>
        <p:spPr bwMode="auto">
          <a:xfrm>
            <a:off x="-4589" y="2406501"/>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34" name="Bildobjekt 33">
            <a:extLst>
              <a:ext uri="{FF2B5EF4-FFF2-40B4-BE49-F238E27FC236}">
                <a16:creationId xmlns:a16="http://schemas.microsoft.com/office/drawing/2014/main" id="{1AB66085-03CD-40DA-911F-1D333085CFB2}"/>
              </a:ext>
            </a:extLst>
          </p:cNvPr>
          <p:cNvPicPr>
            <a:picLocks noChangeAspect="1"/>
          </p:cNvPicPr>
          <p:nvPr/>
        </p:nvPicPr>
        <p:blipFill>
          <a:blip r:embed="rId5"/>
          <a:stretch>
            <a:fillRect/>
          </a:stretch>
        </p:blipFill>
        <p:spPr>
          <a:xfrm>
            <a:off x="27960" y="2747893"/>
            <a:ext cx="4499287" cy="2249643"/>
          </a:xfrm>
          <a:prstGeom prst="rect">
            <a:avLst/>
          </a:prstGeom>
        </p:spPr>
      </p:pic>
      <p:sp>
        <p:nvSpPr>
          <p:cNvPr id="97" name="Rektangel 96">
            <a:extLst>
              <a:ext uri="{FF2B5EF4-FFF2-40B4-BE49-F238E27FC236}">
                <a16:creationId xmlns:a16="http://schemas.microsoft.com/office/drawing/2014/main" id="{CB7EA4A3-211A-4762-8F73-1FDF99F7F489}"/>
              </a:ext>
            </a:extLst>
          </p:cNvPr>
          <p:cNvSpPr/>
          <p:nvPr/>
        </p:nvSpPr>
        <p:spPr>
          <a:xfrm>
            <a:off x="2123728" y="3960408"/>
            <a:ext cx="216024" cy="11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sp>
        <p:nvSpPr>
          <p:cNvPr id="7" name="Ellips 6">
            <a:extLst>
              <a:ext uri="{FF2B5EF4-FFF2-40B4-BE49-F238E27FC236}">
                <a16:creationId xmlns:a16="http://schemas.microsoft.com/office/drawing/2014/main" id="{85215B25-D3E9-1740-AD6B-02353548BD20}"/>
              </a:ext>
            </a:extLst>
          </p:cNvPr>
          <p:cNvSpPr/>
          <p:nvPr/>
        </p:nvSpPr>
        <p:spPr>
          <a:xfrm>
            <a:off x="4283968" y="4627868"/>
            <a:ext cx="3600400"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endParaRPr>
          </a:p>
        </p:txBody>
      </p:sp>
      <p:pic>
        <p:nvPicPr>
          <p:cNvPr id="12" name="Picture 2" descr="C:\Users\PeOs\AppData\Local\Microsoft\Windows\Temporary Internet Files\Content.IE5\W7EC05OQ\MC900349397[1].wmf">
            <a:extLst>
              <a:ext uri="{FF2B5EF4-FFF2-40B4-BE49-F238E27FC236}">
                <a16:creationId xmlns:a16="http://schemas.microsoft.com/office/drawing/2014/main" id="{50999C9E-968B-42E0-8E05-9B5111F6C1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49" y="2535771"/>
            <a:ext cx="697148" cy="661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5" name="Bildobjekt 14">
            <a:extLst>
              <a:ext uri="{FF2B5EF4-FFF2-40B4-BE49-F238E27FC236}">
                <a16:creationId xmlns:a16="http://schemas.microsoft.com/office/drawing/2014/main" id="{E05A9C73-0D5D-4060-BF38-D6B46B5EF5D9}"/>
              </a:ext>
            </a:extLst>
          </p:cNvPr>
          <p:cNvPicPr>
            <a:picLocks noChangeAspect="1"/>
          </p:cNvPicPr>
          <p:nvPr/>
        </p:nvPicPr>
        <p:blipFill rotWithShape="1">
          <a:blip r:embed="rId7" cstate="print"/>
          <a:srcRect r="47789"/>
          <a:stretch/>
        </p:blipFill>
        <p:spPr>
          <a:xfrm>
            <a:off x="0" y="1158373"/>
            <a:ext cx="665274" cy="644559"/>
          </a:xfrm>
          <a:prstGeom prst="rect">
            <a:avLst/>
          </a:prstGeom>
        </p:spPr>
      </p:pic>
      <p:pic>
        <p:nvPicPr>
          <p:cNvPr id="13" name="Bildobjekt 12">
            <a:extLst>
              <a:ext uri="{FF2B5EF4-FFF2-40B4-BE49-F238E27FC236}">
                <a16:creationId xmlns:a16="http://schemas.microsoft.com/office/drawing/2014/main" id="{A55DF169-89CB-439D-8A0F-A6E471E5F0CB}"/>
              </a:ext>
            </a:extLst>
          </p:cNvPr>
          <p:cNvPicPr>
            <a:picLocks noChangeAspect="1"/>
          </p:cNvPicPr>
          <p:nvPr/>
        </p:nvPicPr>
        <p:blipFill>
          <a:blip r:embed="rId8" cstate="print"/>
          <a:stretch>
            <a:fillRect/>
          </a:stretch>
        </p:blipFill>
        <p:spPr>
          <a:xfrm>
            <a:off x="4677699" y="3501008"/>
            <a:ext cx="656593" cy="656593"/>
          </a:xfrm>
          <a:prstGeom prst="rect">
            <a:avLst/>
          </a:prstGeom>
        </p:spPr>
      </p:pic>
      <p:sp>
        <p:nvSpPr>
          <p:cNvPr id="3" name="textruta 2">
            <a:extLst>
              <a:ext uri="{FF2B5EF4-FFF2-40B4-BE49-F238E27FC236}">
                <a16:creationId xmlns:a16="http://schemas.microsoft.com/office/drawing/2014/main" id="{63579762-715C-448F-B7F9-694648782628}"/>
              </a:ext>
            </a:extLst>
          </p:cNvPr>
          <p:cNvSpPr txBox="1"/>
          <p:nvPr/>
        </p:nvSpPr>
        <p:spPr>
          <a:xfrm>
            <a:off x="-16795" y="3000183"/>
            <a:ext cx="4565041" cy="338554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Men…</a:t>
            </a:r>
          </a:p>
          <a:p>
            <a:endParaRPr lang="sv-SE" dirty="0"/>
          </a:p>
          <a:p>
            <a:r>
              <a:rPr lang="sv-SE" dirty="0"/>
              <a:t>Viktigt att se att det finns likheter med andra barn och unga som befinner sig i en utsatt livssituation - exempelvis barn med erfarenhet av flykt tillsammans med sin familj och barn i samhällsvård. </a:t>
            </a:r>
          </a:p>
          <a:p>
            <a:r>
              <a:rPr lang="sv-SE" dirty="0"/>
              <a:t>Ensamkommande barn och unga har dessutom att hantera samma utvecklingsmässiga utmaningar som alla andra barn och unga i motsvarande ålder och utvecklingsfas. </a:t>
            </a:r>
          </a:p>
          <a:p>
            <a:endParaRPr lang="sv-SE" sz="1600" dirty="0" err="1"/>
          </a:p>
        </p:txBody>
      </p:sp>
      <p:sp>
        <p:nvSpPr>
          <p:cNvPr id="4" name="Rektangel 3">
            <a:extLst>
              <a:ext uri="{FF2B5EF4-FFF2-40B4-BE49-F238E27FC236}">
                <a16:creationId xmlns:a16="http://schemas.microsoft.com/office/drawing/2014/main" id="{30BD1BD1-97C9-41EF-9451-C3AD35904AF5}"/>
              </a:ext>
            </a:extLst>
          </p:cNvPr>
          <p:cNvSpPr/>
          <p:nvPr/>
        </p:nvSpPr>
        <p:spPr>
          <a:xfrm>
            <a:off x="0" y="2349046"/>
            <a:ext cx="4572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sv-SE" dirty="0"/>
              <a:t>= vetenskaplig kunskapslucka = vi kan inte svara på frågan</a:t>
            </a:r>
          </a:p>
        </p:txBody>
      </p:sp>
      <p:pic>
        <p:nvPicPr>
          <p:cNvPr id="16" name="Bildobjekt 15">
            <a:extLst>
              <a:ext uri="{FF2B5EF4-FFF2-40B4-BE49-F238E27FC236}">
                <a16:creationId xmlns:a16="http://schemas.microsoft.com/office/drawing/2014/main" id="{AFBF5D96-7EFE-46D5-AD00-1C83DAA4673E}"/>
              </a:ext>
            </a:extLst>
          </p:cNvPr>
          <p:cNvPicPr>
            <a:picLocks noChangeAspect="1"/>
          </p:cNvPicPr>
          <p:nvPr/>
        </p:nvPicPr>
        <p:blipFill rotWithShape="1">
          <a:blip r:embed="rId7" cstate="print"/>
          <a:srcRect l="48631"/>
          <a:stretch/>
        </p:blipFill>
        <p:spPr>
          <a:xfrm>
            <a:off x="4105335" y="2142589"/>
            <a:ext cx="760041" cy="748437"/>
          </a:xfrm>
          <a:prstGeom prst="rect">
            <a:avLst/>
          </a:prstGeom>
        </p:spPr>
      </p:pic>
    </p:spTree>
    <p:extLst>
      <p:ext uri="{BB962C8B-B14F-4D97-AF65-F5344CB8AC3E}">
        <p14:creationId xmlns:p14="http://schemas.microsoft.com/office/powerpoint/2010/main" val="773568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91A0C-75F3-4781-A6FE-0B84AA01E66B}"/>
              </a:ext>
            </a:extLst>
          </p:cNvPr>
          <p:cNvSpPr>
            <a:spLocks noGrp="1"/>
          </p:cNvSpPr>
          <p:nvPr>
            <p:ph type="title"/>
          </p:nvPr>
        </p:nvSpPr>
        <p:spPr/>
        <p:txBody>
          <a:bodyPr/>
          <a:lstStyle/>
          <a:p>
            <a:r>
              <a:rPr lang="sv-SE" dirty="0"/>
              <a:t>Om de inkluderade studierna</a:t>
            </a:r>
          </a:p>
        </p:txBody>
      </p:sp>
      <p:sp>
        <p:nvSpPr>
          <p:cNvPr id="3" name="Platshållare för innehåll 2">
            <a:extLst>
              <a:ext uri="{FF2B5EF4-FFF2-40B4-BE49-F238E27FC236}">
                <a16:creationId xmlns:a16="http://schemas.microsoft.com/office/drawing/2014/main" id="{15578CD2-C4D8-4DDD-B224-F2FFA747E8F6}"/>
              </a:ext>
            </a:extLst>
          </p:cNvPr>
          <p:cNvSpPr>
            <a:spLocks noGrp="1"/>
          </p:cNvSpPr>
          <p:nvPr>
            <p:ph idx="1"/>
          </p:nvPr>
        </p:nvSpPr>
        <p:spPr/>
        <p:txBody>
          <a:bodyPr/>
          <a:lstStyle/>
          <a:p>
            <a:r>
              <a:rPr lang="sv-SE" dirty="0"/>
              <a:t>29 artiklar publicerade mellan 2004 och 2017 </a:t>
            </a:r>
          </a:p>
          <a:p>
            <a:r>
              <a:rPr lang="sv-SE" dirty="0"/>
              <a:t>5 artiklar från Sverige </a:t>
            </a:r>
          </a:p>
          <a:p>
            <a:r>
              <a:rPr lang="sv-SE" dirty="0"/>
              <a:t>3 från andra nordiska länder</a:t>
            </a:r>
          </a:p>
          <a:p>
            <a:r>
              <a:rPr lang="sv-SE" dirty="0"/>
              <a:t>15 från andra europeiska länder</a:t>
            </a:r>
          </a:p>
          <a:p>
            <a:r>
              <a:rPr lang="sv-SE" dirty="0"/>
              <a:t>6 från USA</a:t>
            </a:r>
          </a:p>
          <a:p>
            <a:r>
              <a:rPr lang="sv-SE" dirty="0"/>
              <a:t>Det ingår totalt 519 informanter varav 136 är flickor</a:t>
            </a:r>
          </a:p>
          <a:p>
            <a:r>
              <a:rPr lang="sv-SE" dirty="0"/>
              <a:t>Det vanligaste ursprungslandet är Afghanistan, i övrigt t ex Somalia, Eritrea, Sudan och Nigeria</a:t>
            </a:r>
          </a:p>
        </p:txBody>
      </p:sp>
    </p:spTree>
    <p:extLst>
      <p:ext uri="{BB962C8B-B14F-4D97-AF65-F5344CB8AC3E}">
        <p14:creationId xmlns:p14="http://schemas.microsoft.com/office/powerpoint/2010/main" val="188535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332656"/>
            <a:ext cx="7344000" cy="720080"/>
          </a:xfrm>
        </p:spPr>
        <p:txBody>
          <a:bodyPr/>
          <a:lstStyle/>
          <a:p>
            <a:r>
              <a:rPr lang="sv-SE" dirty="0"/>
              <a:t>Syntes: Exempel </a:t>
            </a:r>
          </a:p>
        </p:txBody>
      </p:sp>
      <p:sp>
        <p:nvSpPr>
          <p:cNvPr id="3" name="Platshållare för innehåll 2"/>
          <p:cNvSpPr>
            <a:spLocks noGrp="1"/>
          </p:cNvSpPr>
          <p:nvPr>
            <p:ph idx="1"/>
          </p:nvPr>
        </p:nvSpPr>
        <p:spPr>
          <a:xfrm>
            <a:off x="-1476672" y="1412776"/>
            <a:ext cx="5615808" cy="3899974"/>
          </a:xfrm>
        </p:spPr>
        <p:txBody>
          <a:bodyPr>
            <a:normAutofit/>
          </a:bodyPr>
          <a:lstStyle/>
          <a:p>
            <a:pPr marL="0" indent="0">
              <a:buNone/>
            </a:pPr>
            <a:r>
              <a:rPr lang="sv-SE" dirty="0"/>
              <a:t> </a:t>
            </a:r>
          </a:p>
          <a:p>
            <a:r>
              <a:rPr lang="sv-SE" dirty="0"/>
              <a:t>. </a:t>
            </a:r>
          </a:p>
          <a:p>
            <a:r>
              <a:rPr lang="sv-SE" dirty="0"/>
              <a:t> </a:t>
            </a:r>
          </a:p>
          <a:p>
            <a:r>
              <a:rPr lang="sv-SE" dirty="0"/>
              <a:t> </a:t>
            </a:r>
          </a:p>
          <a:p>
            <a:r>
              <a:rPr lang="sv-SE" dirty="0"/>
              <a:t> </a:t>
            </a:r>
          </a:p>
          <a:p>
            <a:endParaRPr lang="sv-SE" dirty="0"/>
          </a:p>
        </p:txBody>
      </p:sp>
      <p:sp>
        <p:nvSpPr>
          <p:cNvPr id="10" name="Frihandsfigur: Form 9">
            <a:extLst>
              <a:ext uri="{FF2B5EF4-FFF2-40B4-BE49-F238E27FC236}">
                <a16:creationId xmlns:a16="http://schemas.microsoft.com/office/drawing/2014/main" id="{C32830F2-5A69-4E9B-BB7C-7052573DC3C8}"/>
              </a:ext>
            </a:extLst>
          </p:cNvPr>
          <p:cNvSpPr/>
          <p:nvPr/>
        </p:nvSpPr>
        <p:spPr>
          <a:xfrm>
            <a:off x="3265618" y="764704"/>
            <a:ext cx="2684771" cy="1858687"/>
          </a:xfrm>
          <a:custGeom>
            <a:avLst/>
            <a:gdLst>
              <a:gd name="connsiteX0" fmla="*/ 0 w 2684771"/>
              <a:gd name="connsiteY0" fmla="*/ 1858687 h 1858687"/>
              <a:gd name="connsiteX1" fmla="*/ 1342381 w 2684771"/>
              <a:gd name="connsiteY1" fmla="*/ 0 h 1858687"/>
              <a:gd name="connsiteX2" fmla="*/ 1342390 w 2684771"/>
              <a:gd name="connsiteY2" fmla="*/ 0 h 1858687"/>
              <a:gd name="connsiteX3" fmla="*/ 2684771 w 2684771"/>
              <a:gd name="connsiteY3" fmla="*/ 1858687 h 1858687"/>
              <a:gd name="connsiteX4" fmla="*/ 0 w 2684771"/>
              <a:gd name="connsiteY4" fmla="*/ 1858687 h 185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771" h="1858687">
                <a:moveTo>
                  <a:pt x="0" y="1858687"/>
                </a:moveTo>
                <a:lnTo>
                  <a:pt x="1342381" y="0"/>
                </a:lnTo>
                <a:lnTo>
                  <a:pt x="1342390" y="0"/>
                </a:lnTo>
                <a:lnTo>
                  <a:pt x="2684771" y="1858687"/>
                </a:lnTo>
                <a:lnTo>
                  <a:pt x="0" y="185868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sv-SE" sz="1400" kern="1200" dirty="0"/>
          </a:p>
          <a:p>
            <a:pPr marL="0" lvl="0" indent="0" algn="ctr" defTabSz="622300">
              <a:lnSpc>
                <a:spcPct val="90000"/>
              </a:lnSpc>
              <a:spcBef>
                <a:spcPct val="0"/>
              </a:spcBef>
              <a:spcAft>
                <a:spcPct val="35000"/>
              </a:spcAft>
              <a:buNone/>
            </a:pPr>
            <a:endParaRPr lang="sv-SE" sz="1400" kern="1200" dirty="0"/>
          </a:p>
          <a:p>
            <a:pPr marL="0" lvl="0" indent="0" algn="ctr" defTabSz="622300">
              <a:lnSpc>
                <a:spcPct val="90000"/>
              </a:lnSpc>
              <a:spcBef>
                <a:spcPct val="0"/>
              </a:spcBef>
              <a:spcAft>
                <a:spcPct val="35000"/>
              </a:spcAft>
              <a:buNone/>
            </a:pPr>
            <a:endParaRPr lang="sv-SE" sz="1400" kern="1200" dirty="0"/>
          </a:p>
          <a:p>
            <a:pPr marL="0" lvl="0" indent="0" algn="ctr" defTabSz="622300">
              <a:lnSpc>
                <a:spcPct val="90000"/>
              </a:lnSpc>
              <a:spcBef>
                <a:spcPct val="0"/>
              </a:spcBef>
              <a:spcAft>
                <a:spcPct val="35000"/>
              </a:spcAft>
              <a:buNone/>
            </a:pPr>
            <a:endParaRPr lang="sv-SE" sz="1400" kern="1200" dirty="0"/>
          </a:p>
          <a:p>
            <a:pPr marL="0" lvl="0" indent="0" algn="ctr" defTabSz="622300">
              <a:lnSpc>
                <a:spcPct val="90000"/>
              </a:lnSpc>
              <a:spcBef>
                <a:spcPct val="0"/>
              </a:spcBef>
              <a:spcAft>
                <a:spcPct val="35000"/>
              </a:spcAft>
              <a:buNone/>
            </a:pPr>
            <a:r>
              <a:rPr lang="sv-SE" sz="1400" kern="1200" dirty="0"/>
              <a:t>Säkerhet och kontroll: </a:t>
            </a:r>
          </a:p>
          <a:p>
            <a:pPr marL="0" lvl="0" indent="0" algn="ctr" defTabSz="622300">
              <a:lnSpc>
                <a:spcPct val="90000"/>
              </a:lnSpc>
              <a:spcBef>
                <a:spcPct val="0"/>
              </a:spcBef>
              <a:spcAft>
                <a:spcPct val="35000"/>
              </a:spcAft>
              <a:buNone/>
            </a:pPr>
            <a:r>
              <a:rPr lang="sv-SE" sz="1400" kern="1200" dirty="0"/>
              <a:t>En grundläggande </a:t>
            </a:r>
          </a:p>
          <a:p>
            <a:pPr marL="0" lvl="0" indent="0" algn="ctr" defTabSz="622300">
              <a:lnSpc>
                <a:spcPct val="90000"/>
              </a:lnSpc>
              <a:spcBef>
                <a:spcPct val="0"/>
              </a:spcBef>
              <a:spcAft>
                <a:spcPct val="35000"/>
              </a:spcAft>
              <a:buNone/>
            </a:pPr>
            <a:r>
              <a:rPr lang="sv-SE" sz="1400" kern="1200" dirty="0"/>
              <a:t>förutsättning</a:t>
            </a:r>
          </a:p>
        </p:txBody>
      </p:sp>
      <p:sp>
        <p:nvSpPr>
          <p:cNvPr id="11" name="Frihandsfigur: Form 10">
            <a:extLst>
              <a:ext uri="{FF2B5EF4-FFF2-40B4-BE49-F238E27FC236}">
                <a16:creationId xmlns:a16="http://schemas.microsoft.com/office/drawing/2014/main" id="{BBCF5476-29DF-423D-92B6-F2040D4BE563}"/>
              </a:ext>
            </a:extLst>
          </p:cNvPr>
          <p:cNvSpPr/>
          <p:nvPr/>
        </p:nvSpPr>
        <p:spPr>
          <a:xfrm>
            <a:off x="2138929" y="2623391"/>
            <a:ext cx="4938149" cy="1560031"/>
          </a:xfrm>
          <a:custGeom>
            <a:avLst/>
            <a:gdLst>
              <a:gd name="connsiteX0" fmla="*/ 0 w 4938149"/>
              <a:gd name="connsiteY0" fmla="*/ 1560031 h 1560031"/>
              <a:gd name="connsiteX1" fmla="*/ 1126686 w 4938149"/>
              <a:gd name="connsiteY1" fmla="*/ 0 h 1560031"/>
              <a:gd name="connsiteX2" fmla="*/ 3811463 w 4938149"/>
              <a:gd name="connsiteY2" fmla="*/ 0 h 1560031"/>
              <a:gd name="connsiteX3" fmla="*/ 4938149 w 4938149"/>
              <a:gd name="connsiteY3" fmla="*/ 1560031 h 1560031"/>
              <a:gd name="connsiteX4" fmla="*/ 0 w 4938149"/>
              <a:gd name="connsiteY4" fmla="*/ 1560031 h 15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8149" h="1560031">
                <a:moveTo>
                  <a:pt x="0" y="1560031"/>
                </a:moveTo>
                <a:lnTo>
                  <a:pt x="1126686" y="0"/>
                </a:lnTo>
                <a:lnTo>
                  <a:pt x="3811463" y="0"/>
                </a:lnTo>
                <a:lnTo>
                  <a:pt x="4938149" y="1560031"/>
                </a:lnTo>
                <a:lnTo>
                  <a:pt x="0" y="156003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20187"/>
              <a:satOff val="0"/>
              <a:lumOff val="-4248"/>
              <a:alphaOff val="0"/>
            </a:schemeClr>
          </a:fillRef>
          <a:effectRef idx="1">
            <a:schemeClr val="accent4">
              <a:hueOff val="420187"/>
              <a:satOff val="0"/>
              <a:lumOff val="-4248"/>
              <a:alphaOff val="0"/>
            </a:schemeClr>
          </a:effectRef>
          <a:fontRef idx="minor">
            <a:schemeClr val="dk1"/>
          </a:fontRef>
        </p:style>
        <p:txBody>
          <a:bodyPr spcFirstLastPara="0" vert="horz" wrap="square" lIns="881956" tIns="17780" rIns="881956" bIns="17780" numCol="1" spcCol="1270" anchor="ctr" anchorCtr="0">
            <a:noAutofit/>
          </a:bodyPr>
          <a:lstStyle/>
          <a:p>
            <a:pPr marL="0" lvl="0" indent="0" algn="ctr" defTabSz="622300">
              <a:lnSpc>
                <a:spcPct val="90000"/>
              </a:lnSpc>
              <a:spcBef>
                <a:spcPct val="0"/>
              </a:spcBef>
              <a:spcAft>
                <a:spcPct val="35000"/>
              </a:spcAft>
              <a:buNone/>
            </a:pPr>
            <a:r>
              <a:rPr lang="sv-SE" sz="1400" kern="1200" dirty="0" err="1"/>
              <a:t>Unaccompanied</a:t>
            </a:r>
            <a:r>
              <a:rPr lang="sv-SE" sz="1400" kern="1200" dirty="0"/>
              <a:t> </a:t>
            </a:r>
            <a:r>
              <a:rPr lang="sv-SE" sz="1400" kern="1200" dirty="0" err="1"/>
              <a:t>children</a:t>
            </a:r>
            <a:r>
              <a:rPr lang="sv-SE" sz="1400" kern="1200" dirty="0"/>
              <a:t> and </a:t>
            </a:r>
            <a:r>
              <a:rPr lang="sv-SE" sz="1400" kern="1200" dirty="0" err="1"/>
              <a:t>youth</a:t>
            </a:r>
            <a:r>
              <a:rPr lang="sv-SE" sz="1400" kern="1200" dirty="0"/>
              <a:t> </a:t>
            </a:r>
            <a:r>
              <a:rPr lang="sv-SE" sz="1400" kern="1200" dirty="0" err="1"/>
              <a:t>experience</a:t>
            </a:r>
            <a:r>
              <a:rPr lang="sv-SE" sz="1400" kern="1200" dirty="0"/>
              <a:t> </a:t>
            </a:r>
            <a:r>
              <a:rPr lang="sv-SE" sz="1400" kern="1200" dirty="0" err="1"/>
              <a:t>that</a:t>
            </a:r>
            <a:r>
              <a:rPr lang="sv-SE" sz="1400" kern="1200" dirty="0"/>
              <a:t> </a:t>
            </a:r>
            <a:r>
              <a:rPr lang="sv-SE" sz="1400" kern="1200" dirty="0" err="1"/>
              <a:t>earlier</a:t>
            </a:r>
            <a:r>
              <a:rPr lang="sv-SE" sz="1400" kern="1200" dirty="0"/>
              <a:t> trauma and an </a:t>
            </a:r>
            <a:r>
              <a:rPr lang="sv-SE" sz="1400" kern="1200" dirty="0" err="1"/>
              <a:t>unsettled</a:t>
            </a:r>
            <a:r>
              <a:rPr lang="sv-SE" sz="1400" kern="1200" dirty="0"/>
              <a:t> status </a:t>
            </a:r>
            <a:r>
              <a:rPr lang="sv-SE" sz="1400" kern="1200" dirty="0" err="1"/>
              <a:t>profoundly</a:t>
            </a:r>
            <a:r>
              <a:rPr lang="sv-SE" sz="1400" kern="1200" dirty="0"/>
              <a:t> </a:t>
            </a:r>
            <a:r>
              <a:rPr lang="sv-SE" sz="1400" kern="1200" dirty="0" err="1"/>
              <a:t>affect</a:t>
            </a:r>
            <a:r>
              <a:rPr lang="sv-SE" sz="1400" kern="1200" dirty="0"/>
              <a:t> </a:t>
            </a:r>
            <a:r>
              <a:rPr lang="sv-SE" sz="1400" kern="1200" dirty="0" err="1"/>
              <a:t>their</a:t>
            </a:r>
            <a:r>
              <a:rPr lang="sv-SE" sz="1400" kern="1200" dirty="0"/>
              <a:t> </a:t>
            </a:r>
            <a:r>
              <a:rPr lang="sv-SE" sz="1400" kern="1200" dirty="0" err="1"/>
              <a:t>daily</a:t>
            </a:r>
            <a:r>
              <a:rPr lang="sv-SE" sz="1400" kern="1200" dirty="0"/>
              <a:t> </a:t>
            </a:r>
            <a:r>
              <a:rPr lang="sv-SE" sz="1400" kern="1200" dirty="0" err="1"/>
              <a:t>life</a:t>
            </a:r>
            <a:r>
              <a:rPr lang="sv-SE" sz="1400" kern="1200" dirty="0"/>
              <a:t> and </a:t>
            </a:r>
            <a:r>
              <a:rPr lang="sv-SE" sz="1400" kern="1200" dirty="0" err="1"/>
              <a:t>lead</a:t>
            </a:r>
            <a:r>
              <a:rPr lang="sv-SE" sz="1400" kern="1200" dirty="0"/>
              <a:t> to emotional </a:t>
            </a:r>
            <a:r>
              <a:rPr lang="sv-SE" sz="1400" kern="1200" dirty="0" err="1"/>
              <a:t>health</a:t>
            </a:r>
            <a:r>
              <a:rPr lang="sv-SE" sz="1400" kern="1200" dirty="0"/>
              <a:t> problems, loss </a:t>
            </a:r>
            <a:r>
              <a:rPr lang="sv-SE" sz="1400" kern="1200" dirty="0" err="1"/>
              <a:t>of</a:t>
            </a:r>
            <a:r>
              <a:rPr lang="sv-SE" sz="1400" kern="1200" dirty="0"/>
              <a:t> </a:t>
            </a:r>
            <a:r>
              <a:rPr lang="sv-SE" sz="1400" kern="1200" dirty="0" err="1"/>
              <a:t>control</a:t>
            </a:r>
            <a:r>
              <a:rPr lang="sv-SE" sz="1400" kern="1200" dirty="0"/>
              <a:t>, lack </a:t>
            </a:r>
            <a:r>
              <a:rPr lang="sv-SE" sz="1400" kern="1200" dirty="0" err="1"/>
              <a:t>of</a:t>
            </a:r>
            <a:r>
              <a:rPr lang="sv-SE" sz="1400" kern="1200" dirty="0"/>
              <a:t> </a:t>
            </a:r>
            <a:r>
              <a:rPr lang="sv-SE" sz="1400" kern="1200" dirty="0" err="1"/>
              <a:t>self-confidence</a:t>
            </a:r>
            <a:r>
              <a:rPr lang="sv-SE" sz="1400" kern="1200" dirty="0"/>
              <a:t> and make </a:t>
            </a:r>
            <a:r>
              <a:rPr lang="sv-SE" sz="1400" kern="1200" dirty="0" err="1"/>
              <a:t>them</a:t>
            </a:r>
            <a:r>
              <a:rPr lang="sv-SE" sz="1400" kern="1200" dirty="0"/>
              <a:t> </a:t>
            </a:r>
            <a:r>
              <a:rPr lang="sv-SE" sz="1400" kern="1200" dirty="0" err="1"/>
              <a:t>unable</a:t>
            </a:r>
            <a:r>
              <a:rPr lang="sv-SE" sz="1400" kern="1200" dirty="0"/>
              <a:t> to </a:t>
            </a:r>
            <a:r>
              <a:rPr lang="sv-SE" sz="1400" kern="1200" dirty="0" err="1"/>
              <a:t>relate</a:t>
            </a:r>
            <a:r>
              <a:rPr lang="sv-SE" sz="1400" kern="1200" dirty="0"/>
              <a:t> to </a:t>
            </a:r>
            <a:r>
              <a:rPr lang="sv-SE" sz="1400" kern="1200" dirty="0" err="1"/>
              <a:t>their</a:t>
            </a:r>
            <a:r>
              <a:rPr lang="sv-SE" sz="1400" kern="1200" dirty="0"/>
              <a:t> </a:t>
            </a:r>
            <a:r>
              <a:rPr lang="sv-SE" sz="1400" kern="1200" dirty="0" err="1"/>
              <a:t>future</a:t>
            </a:r>
            <a:r>
              <a:rPr lang="sv-SE" sz="1400" kern="1200" dirty="0"/>
              <a:t>  </a:t>
            </a:r>
          </a:p>
        </p:txBody>
      </p:sp>
      <p:sp>
        <p:nvSpPr>
          <p:cNvPr id="12" name="Frihandsfigur: Form 11">
            <a:extLst>
              <a:ext uri="{FF2B5EF4-FFF2-40B4-BE49-F238E27FC236}">
                <a16:creationId xmlns:a16="http://schemas.microsoft.com/office/drawing/2014/main" id="{4BE93495-88D7-4E87-8982-857A8B3A3711}"/>
              </a:ext>
            </a:extLst>
          </p:cNvPr>
          <p:cNvSpPr/>
          <p:nvPr/>
        </p:nvSpPr>
        <p:spPr>
          <a:xfrm>
            <a:off x="1433116" y="4183422"/>
            <a:ext cx="6349775" cy="977279"/>
          </a:xfrm>
          <a:custGeom>
            <a:avLst/>
            <a:gdLst>
              <a:gd name="connsiteX0" fmla="*/ 0 w 6349775"/>
              <a:gd name="connsiteY0" fmla="*/ 977279 h 977279"/>
              <a:gd name="connsiteX1" fmla="*/ 705810 w 6349775"/>
              <a:gd name="connsiteY1" fmla="*/ 0 h 977279"/>
              <a:gd name="connsiteX2" fmla="*/ 5643965 w 6349775"/>
              <a:gd name="connsiteY2" fmla="*/ 0 h 977279"/>
              <a:gd name="connsiteX3" fmla="*/ 6349775 w 6349775"/>
              <a:gd name="connsiteY3" fmla="*/ 977279 h 977279"/>
              <a:gd name="connsiteX4" fmla="*/ 0 w 6349775"/>
              <a:gd name="connsiteY4" fmla="*/ 977279 h 97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9775" h="977279">
                <a:moveTo>
                  <a:pt x="0" y="977279"/>
                </a:moveTo>
                <a:lnTo>
                  <a:pt x="705810" y="0"/>
                </a:lnTo>
                <a:lnTo>
                  <a:pt x="5643965" y="0"/>
                </a:lnTo>
                <a:lnTo>
                  <a:pt x="6349775" y="977279"/>
                </a:lnTo>
                <a:lnTo>
                  <a:pt x="0" y="9772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40375"/>
              <a:satOff val="0"/>
              <a:lumOff val="-8497"/>
              <a:alphaOff val="0"/>
            </a:schemeClr>
          </a:fillRef>
          <a:effectRef idx="1">
            <a:schemeClr val="accent4">
              <a:hueOff val="840375"/>
              <a:satOff val="0"/>
              <a:lumOff val="-8497"/>
              <a:alphaOff val="0"/>
            </a:schemeClr>
          </a:effectRef>
          <a:fontRef idx="minor">
            <a:schemeClr val="dk1"/>
          </a:fontRef>
        </p:style>
        <p:txBody>
          <a:bodyPr spcFirstLastPara="0" vert="horz" wrap="square" lIns="1131530" tIns="20320" rIns="1131531" bIns="20320" numCol="1" spcCol="1270" anchor="ctr" anchorCtr="0">
            <a:noAutofit/>
          </a:bodyPr>
          <a:lstStyle/>
          <a:p>
            <a:pPr marL="0" lvl="0" indent="0" algn="ctr" defTabSz="711200">
              <a:lnSpc>
                <a:spcPct val="90000"/>
              </a:lnSpc>
              <a:spcBef>
                <a:spcPct val="0"/>
              </a:spcBef>
              <a:spcAft>
                <a:spcPct val="35000"/>
              </a:spcAft>
              <a:buNone/>
            </a:pPr>
            <a:r>
              <a:rPr lang="en-US" sz="1600" kern="1200" dirty="0"/>
              <a:t>Youth without a settled status express that they are frightened, confused and unable to see a future</a:t>
            </a:r>
          </a:p>
        </p:txBody>
      </p:sp>
      <p:sp>
        <p:nvSpPr>
          <p:cNvPr id="13" name="Frihandsfigur: Form 12">
            <a:extLst>
              <a:ext uri="{FF2B5EF4-FFF2-40B4-BE49-F238E27FC236}">
                <a16:creationId xmlns:a16="http://schemas.microsoft.com/office/drawing/2014/main" id="{35CAE583-FE67-44D4-9CB3-5A52E8B9BDA7}"/>
              </a:ext>
            </a:extLst>
          </p:cNvPr>
          <p:cNvSpPr/>
          <p:nvPr/>
        </p:nvSpPr>
        <p:spPr>
          <a:xfrm>
            <a:off x="395536" y="5160702"/>
            <a:ext cx="8424935" cy="1436649"/>
          </a:xfrm>
          <a:custGeom>
            <a:avLst/>
            <a:gdLst>
              <a:gd name="connsiteX0" fmla="*/ 0 w 8424935"/>
              <a:gd name="connsiteY0" fmla="*/ 1436649 h 1436649"/>
              <a:gd name="connsiteX1" fmla="*/ 1037577 w 8424935"/>
              <a:gd name="connsiteY1" fmla="*/ 0 h 1436649"/>
              <a:gd name="connsiteX2" fmla="*/ 7387358 w 8424935"/>
              <a:gd name="connsiteY2" fmla="*/ 0 h 1436649"/>
              <a:gd name="connsiteX3" fmla="*/ 8424935 w 8424935"/>
              <a:gd name="connsiteY3" fmla="*/ 1436649 h 1436649"/>
              <a:gd name="connsiteX4" fmla="*/ 0 w 8424935"/>
              <a:gd name="connsiteY4" fmla="*/ 1436649 h 143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935" h="1436649">
                <a:moveTo>
                  <a:pt x="0" y="1436649"/>
                </a:moveTo>
                <a:lnTo>
                  <a:pt x="1037577" y="0"/>
                </a:lnTo>
                <a:lnTo>
                  <a:pt x="7387358" y="0"/>
                </a:lnTo>
                <a:lnTo>
                  <a:pt x="8424935" y="1436649"/>
                </a:lnTo>
                <a:lnTo>
                  <a:pt x="0" y="143664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260562"/>
              <a:satOff val="0"/>
              <a:lumOff val="-12745"/>
              <a:alphaOff val="0"/>
            </a:schemeClr>
          </a:fillRef>
          <a:effectRef idx="1">
            <a:schemeClr val="accent4">
              <a:hueOff val="1260562"/>
              <a:satOff val="0"/>
              <a:lumOff val="-12745"/>
              <a:alphaOff val="0"/>
            </a:schemeClr>
          </a:effectRef>
          <a:fontRef idx="minor">
            <a:schemeClr val="dk1"/>
          </a:fontRef>
        </p:style>
        <p:txBody>
          <a:bodyPr spcFirstLastPara="0" vert="horz" wrap="square" lIns="1494683" tIns="20320" rIns="1494684" bIns="20320" numCol="1" spcCol="1270" anchor="ctr" anchorCtr="0">
            <a:noAutofit/>
          </a:bodyPr>
          <a:lstStyle/>
          <a:p>
            <a:pPr marL="0" lvl="0" indent="0" algn="ctr" defTabSz="711200" rtl="0">
              <a:lnSpc>
                <a:spcPct val="90000"/>
              </a:lnSpc>
              <a:spcBef>
                <a:spcPct val="0"/>
              </a:spcBef>
              <a:spcAft>
                <a:spcPct val="35000"/>
              </a:spcAft>
              <a:buNone/>
            </a:pPr>
            <a:r>
              <a:rPr lang="sv-SE" sz="1600" i="1" kern="1200" dirty="0">
                <a:solidFill>
                  <a:schemeClr val="tx1"/>
                </a:solidFill>
                <a:effectLst/>
                <a:latin typeface="+mn-lt"/>
                <a:ea typeface="+mn-ea"/>
                <a:cs typeface="+mn-cs"/>
              </a:rPr>
              <a:t>”It just makes </a:t>
            </a:r>
            <a:r>
              <a:rPr lang="sv-SE" sz="1600" i="1" kern="1200" dirty="0" err="1">
                <a:solidFill>
                  <a:schemeClr val="tx1"/>
                </a:solidFill>
                <a:effectLst/>
                <a:latin typeface="+mn-lt"/>
                <a:ea typeface="+mn-ea"/>
                <a:cs typeface="+mn-cs"/>
              </a:rPr>
              <a:t>you</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feel</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well</a:t>
            </a:r>
            <a:r>
              <a:rPr lang="sv-SE" sz="1600" i="1" kern="1200" dirty="0">
                <a:solidFill>
                  <a:schemeClr val="tx1"/>
                </a:solidFill>
                <a:effectLst/>
                <a:latin typeface="+mn-lt"/>
                <a:ea typeface="+mn-ea"/>
                <a:cs typeface="+mn-cs"/>
              </a:rPr>
              <a:t> bad and </a:t>
            </a:r>
            <a:r>
              <a:rPr lang="sv-SE" sz="1600" i="1" kern="1200" dirty="0" err="1">
                <a:solidFill>
                  <a:schemeClr val="tx1"/>
                </a:solidFill>
                <a:effectLst/>
                <a:latin typeface="+mn-lt"/>
                <a:ea typeface="+mn-ea"/>
                <a:cs typeface="+mn-cs"/>
              </a:rPr>
              <a:t>scared</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of</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yourself</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You</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are</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sometimes</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thinking</a:t>
            </a:r>
            <a:r>
              <a:rPr lang="sv-SE" sz="1600" i="1" kern="1200" dirty="0">
                <a:solidFill>
                  <a:schemeClr val="tx1"/>
                </a:solidFill>
                <a:effectLst/>
                <a:latin typeface="+mn-lt"/>
                <a:ea typeface="+mn-ea"/>
                <a:cs typeface="+mn-cs"/>
              </a:rPr>
              <a:t> just </a:t>
            </a:r>
            <a:r>
              <a:rPr lang="sv-SE" sz="1600" i="1" kern="1200" dirty="0" err="1">
                <a:solidFill>
                  <a:schemeClr val="tx1"/>
                </a:solidFill>
                <a:effectLst/>
                <a:latin typeface="+mn-lt"/>
                <a:ea typeface="+mn-ea"/>
                <a:cs typeface="+mn-cs"/>
              </a:rPr>
              <a:t>suicide</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yourself</a:t>
            </a:r>
            <a:r>
              <a:rPr lang="sv-SE" sz="1600" i="1" kern="1200" dirty="0">
                <a:solidFill>
                  <a:schemeClr val="tx1"/>
                </a:solidFill>
                <a:effectLst/>
                <a:latin typeface="+mn-lt"/>
                <a:ea typeface="+mn-ea"/>
                <a:cs typeface="+mn-cs"/>
              </a:rPr>
              <a:t> right </a:t>
            </a:r>
            <a:r>
              <a:rPr lang="sv-SE" sz="1600" i="1" kern="1200" dirty="0" err="1">
                <a:solidFill>
                  <a:schemeClr val="tx1"/>
                </a:solidFill>
                <a:effectLst/>
                <a:latin typeface="+mn-lt"/>
                <a:ea typeface="+mn-ea"/>
                <a:cs typeface="+mn-cs"/>
              </a:rPr>
              <a:t>now</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before</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you</a:t>
            </a:r>
            <a:r>
              <a:rPr lang="sv-SE" sz="1600" i="1" kern="1200" dirty="0">
                <a:solidFill>
                  <a:schemeClr val="tx1"/>
                </a:solidFill>
                <a:effectLst/>
                <a:latin typeface="+mn-lt"/>
                <a:ea typeface="+mn-ea"/>
                <a:cs typeface="+mn-cs"/>
              </a:rPr>
              <a:t> just go </a:t>
            </a:r>
            <a:r>
              <a:rPr lang="sv-SE" sz="1600" i="1" kern="1200" dirty="0" err="1">
                <a:solidFill>
                  <a:schemeClr val="tx1"/>
                </a:solidFill>
                <a:effectLst/>
                <a:latin typeface="+mn-lt"/>
                <a:ea typeface="+mn-ea"/>
                <a:cs typeface="+mn-cs"/>
              </a:rPr>
              <a:t>there</a:t>
            </a:r>
            <a:r>
              <a:rPr lang="sv-SE" sz="1600" i="1" kern="1200" dirty="0">
                <a:solidFill>
                  <a:schemeClr val="tx1"/>
                </a:solidFill>
                <a:effectLst/>
                <a:latin typeface="+mn-lt"/>
                <a:ea typeface="+mn-ea"/>
                <a:cs typeface="+mn-cs"/>
              </a:rPr>
              <a:t> and get </a:t>
            </a:r>
            <a:r>
              <a:rPr lang="sv-SE" sz="1600" i="1" kern="1200" dirty="0" err="1">
                <a:solidFill>
                  <a:schemeClr val="tx1"/>
                </a:solidFill>
                <a:effectLst/>
                <a:latin typeface="+mn-lt"/>
                <a:ea typeface="+mn-ea"/>
                <a:cs typeface="+mn-cs"/>
              </a:rPr>
              <a:t>dead</a:t>
            </a:r>
            <a:r>
              <a:rPr lang="sv-SE" sz="1600" i="1" kern="1200" dirty="0">
                <a:solidFill>
                  <a:schemeClr val="tx1"/>
                </a:solidFill>
                <a:effectLst/>
                <a:latin typeface="+mn-lt"/>
                <a:ea typeface="+mn-ea"/>
                <a:cs typeface="+mn-cs"/>
              </a:rPr>
              <a:t>. I </a:t>
            </a:r>
            <a:r>
              <a:rPr lang="sv-SE" sz="1600" i="1" kern="1200" dirty="0" err="1">
                <a:solidFill>
                  <a:schemeClr val="tx1"/>
                </a:solidFill>
                <a:effectLst/>
                <a:latin typeface="+mn-lt"/>
                <a:ea typeface="+mn-ea"/>
                <a:cs typeface="+mn-cs"/>
              </a:rPr>
              <a:t>swear</a:t>
            </a:r>
            <a:r>
              <a:rPr lang="sv-SE" sz="1600" i="1" kern="1200" dirty="0">
                <a:solidFill>
                  <a:schemeClr val="tx1"/>
                </a:solidFill>
                <a:effectLst/>
                <a:latin typeface="+mn-lt"/>
                <a:ea typeface="+mn-ea"/>
                <a:cs typeface="+mn-cs"/>
              </a:rPr>
              <a:t> down, </a:t>
            </a:r>
            <a:r>
              <a:rPr lang="sv-SE" sz="1600" i="1" kern="1200" dirty="0" err="1">
                <a:solidFill>
                  <a:schemeClr val="tx1"/>
                </a:solidFill>
                <a:effectLst/>
                <a:latin typeface="+mn-lt"/>
                <a:ea typeface="+mn-ea"/>
                <a:cs typeface="+mn-cs"/>
              </a:rPr>
              <a:t>sometimes</a:t>
            </a:r>
            <a:r>
              <a:rPr lang="sv-SE" sz="1600" i="1" kern="1200" dirty="0">
                <a:solidFill>
                  <a:schemeClr val="tx1"/>
                </a:solidFill>
                <a:effectLst/>
                <a:latin typeface="+mn-lt"/>
                <a:ea typeface="+mn-ea"/>
                <a:cs typeface="+mn-cs"/>
              </a:rPr>
              <a:t> I </a:t>
            </a:r>
            <a:r>
              <a:rPr lang="sv-SE" sz="1600" i="1" kern="1200" dirty="0" err="1">
                <a:solidFill>
                  <a:schemeClr val="tx1"/>
                </a:solidFill>
                <a:effectLst/>
                <a:latin typeface="+mn-lt"/>
                <a:ea typeface="+mn-ea"/>
                <a:cs typeface="+mn-cs"/>
              </a:rPr>
              <a:t>am</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thinking</a:t>
            </a:r>
            <a:r>
              <a:rPr lang="sv-SE" sz="1600" i="1" kern="1200" dirty="0">
                <a:solidFill>
                  <a:schemeClr val="tx1"/>
                </a:solidFill>
                <a:effectLst/>
                <a:latin typeface="+mn-lt"/>
                <a:ea typeface="+mn-ea"/>
                <a:cs typeface="+mn-cs"/>
              </a:rPr>
              <a:t> I </a:t>
            </a:r>
            <a:r>
              <a:rPr lang="sv-SE" sz="1600" i="1" kern="1200" dirty="0" err="1">
                <a:solidFill>
                  <a:schemeClr val="tx1"/>
                </a:solidFill>
                <a:effectLst/>
                <a:latin typeface="+mn-lt"/>
                <a:ea typeface="+mn-ea"/>
                <a:cs typeface="+mn-cs"/>
              </a:rPr>
              <a:t>am</a:t>
            </a:r>
            <a:r>
              <a:rPr lang="sv-SE" sz="1600" i="1" kern="1200" dirty="0">
                <a:solidFill>
                  <a:schemeClr val="tx1"/>
                </a:solidFill>
                <a:effectLst/>
                <a:latin typeface="+mn-lt"/>
                <a:ea typeface="+mn-ea"/>
                <a:cs typeface="+mn-cs"/>
              </a:rPr>
              <a:t> not </a:t>
            </a:r>
            <a:r>
              <a:rPr lang="sv-SE" sz="1600" i="1" kern="1200" dirty="0" err="1">
                <a:solidFill>
                  <a:schemeClr val="tx1"/>
                </a:solidFill>
                <a:effectLst/>
                <a:latin typeface="+mn-lt"/>
                <a:ea typeface="+mn-ea"/>
                <a:cs typeface="+mn-cs"/>
              </a:rPr>
              <a:t>comfortable</a:t>
            </a:r>
            <a:r>
              <a:rPr lang="sv-SE" sz="1600" i="1" kern="1200" dirty="0">
                <a:solidFill>
                  <a:schemeClr val="tx1"/>
                </a:solidFill>
                <a:effectLst/>
                <a:latin typeface="+mn-lt"/>
                <a:ea typeface="+mn-ea"/>
                <a:cs typeface="+mn-cs"/>
              </a:rPr>
              <a:t> and so </a:t>
            </a:r>
            <a:r>
              <a:rPr lang="sv-SE" sz="1600" i="1" kern="1200" dirty="0" err="1">
                <a:solidFill>
                  <a:schemeClr val="tx1"/>
                </a:solidFill>
                <a:effectLst/>
                <a:latin typeface="+mn-lt"/>
                <a:ea typeface="+mn-ea"/>
                <a:cs typeface="+mn-cs"/>
              </a:rPr>
              <a:t>what</a:t>
            </a:r>
            <a:r>
              <a:rPr lang="sv-SE" sz="1600" i="1" kern="1200" dirty="0">
                <a:solidFill>
                  <a:schemeClr val="tx1"/>
                </a:solidFill>
                <a:effectLst/>
                <a:latin typeface="+mn-lt"/>
                <a:ea typeface="+mn-ea"/>
                <a:cs typeface="+mn-cs"/>
              </a:rPr>
              <a:t> is the </a:t>
            </a:r>
            <a:r>
              <a:rPr lang="sv-SE" sz="1600" i="1" kern="1200" dirty="0" err="1">
                <a:solidFill>
                  <a:schemeClr val="tx1"/>
                </a:solidFill>
                <a:effectLst/>
                <a:latin typeface="+mn-lt"/>
                <a:ea typeface="+mn-ea"/>
                <a:cs typeface="+mn-cs"/>
              </a:rPr>
              <a:t>point</a:t>
            </a:r>
            <a:r>
              <a:rPr lang="sv-SE" sz="1600" i="1" kern="1200" dirty="0">
                <a:solidFill>
                  <a:schemeClr val="tx1"/>
                </a:solidFill>
                <a:effectLst/>
                <a:latin typeface="+mn-lt"/>
                <a:ea typeface="+mn-ea"/>
                <a:cs typeface="+mn-cs"/>
              </a:rPr>
              <a:t> in </a:t>
            </a:r>
            <a:r>
              <a:rPr lang="sv-SE" sz="1600" i="1" kern="1200" dirty="0" err="1">
                <a:solidFill>
                  <a:schemeClr val="tx1"/>
                </a:solidFill>
                <a:effectLst/>
                <a:latin typeface="+mn-lt"/>
                <a:ea typeface="+mn-ea"/>
                <a:cs typeface="+mn-cs"/>
              </a:rPr>
              <a:t>living</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this</a:t>
            </a:r>
            <a:r>
              <a:rPr lang="sv-SE" sz="1600" i="1" kern="1200" dirty="0">
                <a:solidFill>
                  <a:schemeClr val="tx1"/>
                </a:solidFill>
                <a:effectLst/>
                <a:latin typeface="+mn-lt"/>
                <a:ea typeface="+mn-ea"/>
                <a:cs typeface="+mn-cs"/>
              </a:rPr>
              <a:t> </a:t>
            </a:r>
            <a:r>
              <a:rPr lang="sv-SE" sz="1600" i="1" kern="1200" dirty="0" err="1">
                <a:solidFill>
                  <a:schemeClr val="tx1"/>
                </a:solidFill>
                <a:effectLst/>
                <a:latin typeface="+mn-lt"/>
                <a:ea typeface="+mn-ea"/>
                <a:cs typeface="+mn-cs"/>
              </a:rPr>
              <a:t>life</a:t>
            </a:r>
            <a:r>
              <a:rPr lang="sv-SE" sz="1600" i="1" kern="1200" dirty="0">
                <a:solidFill>
                  <a:schemeClr val="tx1"/>
                </a:solidFill>
                <a:effectLst/>
                <a:latin typeface="+mn-lt"/>
                <a:ea typeface="+mn-ea"/>
                <a:cs typeface="+mn-cs"/>
              </a:rPr>
              <a:t>” </a:t>
            </a:r>
          </a:p>
          <a:p>
            <a:pPr marL="0" lvl="0" indent="0" algn="ctr" defTabSz="711200" rtl="0">
              <a:lnSpc>
                <a:spcPct val="90000"/>
              </a:lnSpc>
              <a:spcBef>
                <a:spcPct val="0"/>
              </a:spcBef>
              <a:spcAft>
                <a:spcPct val="35000"/>
              </a:spcAft>
              <a:buNone/>
            </a:pPr>
            <a:r>
              <a:rPr lang="sv-SE" sz="1600" i="1" kern="1200" dirty="0">
                <a:solidFill>
                  <a:schemeClr val="tx1"/>
                </a:solidFill>
                <a:effectLst/>
                <a:latin typeface="+mn-lt"/>
                <a:ea typeface="+mn-ea"/>
                <a:cs typeface="+mn-cs"/>
              </a:rPr>
              <a:t>Christian, 17, Afghanistan (Connolly 2015).</a:t>
            </a:r>
          </a:p>
        </p:txBody>
      </p:sp>
      <p:sp>
        <p:nvSpPr>
          <p:cNvPr id="4" name="textruta 3">
            <a:extLst>
              <a:ext uri="{FF2B5EF4-FFF2-40B4-BE49-F238E27FC236}">
                <a16:creationId xmlns:a16="http://schemas.microsoft.com/office/drawing/2014/main" id="{7BE6810E-8215-4259-A3A9-0B68061A9DE2}"/>
              </a:ext>
            </a:extLst>
          </p:cNvPr>
          <p:cNvSpPr txBox="1"/>
          <p:nvPr/>
        </p:nvSpPr>
        <p:spPr>
          <a:xfrm>
            <a:off x="2483768" y="1375973"/>
            <a:ext cx="1224136" cy="338554"/>
          </a:xfrm>
          <a:prstGeom prst="rect">
            <a:avLst/>
          </a:prstGeom>
          <a:noFill/>
        </p:spPr>
        <p:txBody>
          <a:bodyPr wrap="square" rtlCol="0">
            <a:spAutoFit/>
          </a:bodyPr>
          <a:lstStyle/>
          <a:p>
            <a:r>
              <a:rPr lang="sv-SE" sz="1600" dirty="0"/>
              <a:t>Nivå 3</a:t>
            </a:r>
          </a:p>
        </p:txBody>
      </p:sp>
      <p:sp>
        <p:nvSpPr>
          <p:cNvPr id="6" name="textruta 5">
            <a:extLst>
              <a:ext uri="{FF2B5EF4-FFF2-40B4-BE49-F238E27FC236}">
                <a16:creationId xmlns:a16="http://schemas.microsoft.com/office/drawing/2014/main" id="{2C6BD714-8398-46F4-9F59-F1CCFEE48926}"/>
              </a:ext>
            </a:extLst>
          </p:cNvPr>
          <p:cNvSpPr txBox="1"/>
          <p:nvPr/>
        </p:nvSpPr>
        <p:spPr>
          <a:xfrm>
            <a:off x="1475656" y="3024209"/>
            <a:ext cx="1224136" cy="338554"/>
          </a:xfrm>
          <a:prstGeom prst="rect">
            <a:avLst/>
          </a:prstGeom>
          <a:noFill/>
        </p:spPr>
        <p:txBody>
          <a:bodyPr wrap="square" rtlCol="0">
            <a:spAutoFit/>
          </a:bodyPr>
          <a:lstStyle/>
          <a:p>
            <a:r>
              <a:rPr lang="sv-SE" sz="1600" dirty="0"/>
              <a:t>Nivå 2</a:t>
            </a:r>
          </a:p>
        </p:txBody>
      </p:sp>
      <p:sp>
        <p:nvSpPr>
          <p:cNvPr id="7" name="textruta 6">
            <a:extLst>
              <a:ext uri="{FF2B5EF4-FFF2-40B4-BE49-F238E27FC236}">
                <a16:creationId xmlns:a16="http://schemas.microsoft.com/office/drawing/2014/main" id="{3D8AC243-657D-46A9-AA64-2CEE4688042B}"/>
              </a:ext>
            </a:extLst>
          </p:cNvPr>
          <p:cNvSpPr txBox="1"/>
          <p:nvPr/>
        </p:nvSpPr>
        <p:spPr>
          <a:xfrm>
            <a:off x="683568" y="4347949"/>
            <a:ext cx="1224136" cy="338554"/>
          </a:xfrm>
          <a:prstGeom prst="rect">
            <a:avLst/>
          </a:prstGeom>
          <a:noFill/>
        </p:spPr>
        <p:txBody>
          <a:bodyPr wrap="square" rtlCol="0">
            <a:spAutoFit/>
          </a:bodyPr>
          <a:lstStyle/>
          <a:p>
            <a:r>
              <a:rPr lang="sv-SE" sz="1600" dirty="0"/>
              <a:t>Nivå 1</a:t>
            </a:r>
          </a:p>
        </p:txBody>
      </p:sp>
      <p:sp>
        <p:nvSpPr>
          <p:cNvPr id="8" name="textruta 7">
            <a:extLst>
              <a:ext uri="{FF2B5EF4-FFF2-40B4-BE49-F238E27FC236}">
                <a16:creationId xmlns:a16="http://schemas.microsoft.com/office/drawing/2014/main" id="{BCC36300-545A-4323-806D-1A82D1197D22}"/>
              </a:ext>
            </a:extLst>
          </p:cNvPr>
          <p:cNvSpPr txBox="1"/>
          <p:nvPr/>
        </p:nvSpPr>
        <p:spPr>
          <a:xfrm>
            <a:off x="395536" y="5406244"/>
            <a:ext cx="1224136" cy="338554"/>
          </a:xfrm>
          <a:prstGeom prst="rect">
            <a:avLst/>
          </a:prstGeom>
          <a:noFill/>
        </p:spPr>
        <p:txBody>
          <a:bodyPr wrap="square" rtlCol="0">
            <a:spAutoFit/>
          </a:bodyPr>
          <a:lstStyle/>
          <a:p>
            <a:r>
              <a:rPr lang="sv-SE" sz="1600" dirty="0"/>
              <a:t>Citat</a:t>
            </a:r>
          </a:p>
        </p:txBody>
      </p:sp>
    </p:spTree>
    <p:extLst>
      <p:ext uri="{BB962C8B-B14F-4D97-AF65-F5344CB8AC3E}">
        <p14:creationId xmlns:p14="http://schemas.microsoft.com/office/powerpoint/2010/main" val="14482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marL="457200" indent="-457200">
              <a:spcBef>
                <a:spcPts val="2976"/>
              </a:spcBef>
              <a:buFont typeface="+mj-lt"/>
              <a:buAutoNum type="arabicPeriod"/>
            </a:pPr>
            <a:r>
              <a:rPr lang="sv-SE" b="1" dirty="0"/>
              <a:t>Grundläggande livsvillkor och överlevnad</a:t>
            </a:r>
            <a:endParaRPr lang="sv-SE" i="1" dirty="0"/>
          </a:p>
          <a:p>
            <a:pPr marL="457200" indent="-457200">
              <a:spcBef>
                <a:spcPts val="2976"/>
              </a:spcBef>
              <a:buFont typeface="+mj-lt"/>
              <a:buAutoNum type="arabicPeriod"/>
            </a:pPr>
            <a:r>
              <a:rPr lang="sv-SE" b="1" dirty="0"/>
              <a:t>Svårigheter och möjligheter i vardagen</a:t>
            </a:r>
          </a:p>
          <a:p>
            <a:pPr marL="457200" indent="-457200">
              <a:spcBef>
                <a:spcPts val="2976"/>
              </a:spcBef>
              <a:buFont typeface="+mj-lt"/>
              <a:buAutoNum type="arabicPeriod"/>
            </a:pPr>
            <a:r>
              <a:rPr lang="sv-SE" b="1" dirty="0"/>
              <a:t>Vikten av att få ihop tillvaron på ett övergripande plan</a:t>
            </a:r>
          </a:p>
        </p:txBody>
      </p:sp>
    </p:spTree>
    <p:extLst>
      <p:ext uri="{BB962C8B-B14F-4D97-AF65-F5344CB8AC3E}">
        <p14:creationId xmlns:p14="http://schemas.microsoft.com/office/powerpoint/2010/main" val="214770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285750" lvl="1" indent="0">
              <a:buNone/>
            </a:pPr>
            <a:r>
              <a:rPr lang="sv-SE" sz="2400" dirty="0"/>
              <a:t>Säkerhet och kontroll – en grundläggande förutsättning</a:t>
            </a:r>
          </a:p>
          <a:p>
            <a:pPr marL="285750" lvl="1" indent="0">
              <a:buNone/>
            </a:pPr>
            <a:endParaRPr lang="sv-SE" i="1" dirty="0"/>
          </a:p>
        </p:txBody>
      </p:sp>
      <p:sp>
        <p:nvSpPr>
          <p:cNvPr id="5" name="Rektangel 4">
            <a:extLst>
              <a:ext uri="{FF2B5EF4-FFF2-40B4-BE49-F238E27FC236}">
                <a16:creationId xmlns:a16="http://schemas.microsoft.com/office/drawing/2014/main" id="{A0A45702-6C30-D84C-B36C-4BF1356A3E62}"/>
              </a:ext>
            </a:extLst>
          </p:cNvPr>
          <p:cNvSpPr/>
          <p:nvPr/>
        </p:nvSpPr>
        <p:spPr>
          <a:xfrm>
            <a:off x="1187624" y="2708920"/>
            <a:ext cx="6912768" cy="1512168"/>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Ensamkommande barns och ungas erfarenheter av trauma och förlust, i kombination med osäkerhet om framtiden, innebär en brist på grundläggande trygghet, kontroll och säkerhet. Det präglar starkt tillvaron och påverkar välbefinnandet och förmåga att hantera sin vardagen och sina svårigheter samt att kunna se en framtid.</a:t>
            </a:r>
          </a:p>
        </p:txBody>
      </p:sp>
    </p:spTree>
    <p:extLst>
      <p:ext uri="{BB962C8B-B14F-4D97-AF65-F5344CB8AC3E}">
        <p14:creationId xmlns:p14="http://schemas.microsoft.com/office/powerpoint/2010/main" val="66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p>
          <a:p>
            <a:pPr lvl="1" indent="-342900">
              <a:buFont typeface="Arial" panose="020B0604020202020204" pitchFamily="34" charset="0"/>
              <a:buChar char="•"/>
            </a:pPr>
            <a:r>
              <a:rPr lang="sv-SE" dirty="0"/>
              <a:t>Det nya landet: Både möjligheter och svårigheter</a:t>
            </a:r>
          </a:p>
          <a:p>
            <a:pPr marL="285750" lvl="1" indent="0">
              <a:lnSpc>
                <a:spcPct val="115000"/>
              </a:lnSpc>
              <a:spcAft>
                <a:spcPts val="1000"/>
              </a:spcAft>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5" name="Rektangel 4">
            <a:extLst>
              <a:ext uri="{FF2B5EF4-FFF2-40B4-BE49-F238E27FC236}">
                <a16:creationId xmlns:a16="http://schemas.microsoft.com/office/drawing/2014/main" id="{8CB4E309-30BF-494D-A1C0-B08D5DF5B642}"/>
              </a:ext>
            </a:extLst>
          </p:cNvPr>
          <p:cNvSpPr/>
          <p:nvPr/>
        </p:nvSpPr>
        <p:spPr>
          <a:xfrm>
            <a:off x="1187624" y="2996952"/>
            <a:ext cx="6912768" cy="1224136"/>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0">
              <a:lnSpc>
                <a:spcPct val="115000"/>
              </a:lnSpc>
              <a:spcAft>
                <a:spcPts val="1000"/>
              </a:spcAft>
              <a:buNone/>
            </a:pPr>
            <a:r>
              <a:rPr lang="sv-SE" sz="1400"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Ensamkommande barn och unga utrycker en stark motivation att utbilda sig, anpassa sig till det nya landet och ta vara på de möjligheter som finns. Samtidigt beskrivs strukturella och sociala hinder samt svårigheter kopplade till att befinna sig i en ny kulturell och samhällelig kontext, som kan hämma en positiv utveckling av hälsa, integration och funktionsförmåga.</a:t>
            </a:r>
          </a:p>
        </p:txBody>
      </p:sp>
    </p:spTree>
    <p:extLst>
      <p:ext uri="{BB962C8B-B14F-4D97-AF65-F5344CB8AC3E}">
        <p14:creationId xmlns:p14="http://schemas.microsoft.com/office/powerpoint/2010/main" val="19869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p>
          <a:p>
            <a:pPr lvl="1" indent="-342900">
              <a:buFont typeface="Arial" panose="020B0604020202020204" pitchFamily="34" charset="0"/>
              <a:buChar char="•"/>
            </a:pPr>
            <a:r>
              <a:rPr lang="sv-SE" dirty="0">
                <a:solidFill>
                  <a:schemeClr val="bg1">
                    <a:lumMod val="65000"/>
                  </a:schemeClr>
                </a:solidFill>
              </a:rPr>
              <a:t>Det nya landet: Både möjligheter och svårigheter</a:t>
            </a:r>
          </a:p>
          <a:p>
            <a:pPr lvl="1" indent="-342900">
              <a:buFont typeface="Arial" panose="020B0604020202020204" pitchFamily="34" charset="0"/>
              <a:buChar char="•"/>
            </a:pPr>
            <a:r>
              <a:rPr lang="sv-SE" dirty="0"/>
              <a:t>Att hantera svårigheter: en balans mellan olika strategier</a:t>
            </a:r>
          </a:p>
          <a:p>
            <a:pPr marL="285750" lvl="1" indent="0">
              <a:buNone/>
            </a:pPr>
            <a:r>
              <a:rPr lang="sv-SE" dirty="0"/>
              <a:t> </a:t>
            </a:r>
          </a:p>
          <a:p>
            <a:pPr marL="285750" lvl="1" indent="0">
              <a:lnSpc>
                <a:spcPct val="115000"/>
              </a:lnSpc>
              <a:spcAft>
                <a:spcPts val="1000"/>
              </a:spcAft>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6" name="Rektangel 5">
            <a:extLst>
              <a:ext uri="{FF2B5EF4-FFF2-40B4-BE49-F238E27FC236}">
                <a16:creationId xmlns:a16="http://schemas.microsoft.com/office/drawing/2014/main" id="{6FB6E80D-3A8B-2740-ADE0-072E2DA03048}"/>
              </a:ext>
            </a:extLst>
          </p:cNvPr>
          <p:cNvSpPr/>
          <p:nvPr/>
        </p:nvSpPr>
        <p:spPr>
          <a:xfrm>
            <a:off x="1187624" y="3356992"/>
            <a:ext cx="6912768" cy="108012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Olika </a:t>
            </a:r>
            <a:r>
              <a:rPr lang="sv-SE" sz="1400" dirty="0" err="1">
                <a:solidFill>
                  <a:schemeClr val="tx1"/>
                </a:solidFill>
              </a:rPr>
              <a:t>copingstrategier</a:t>
            </a:r>
            <a:r>
              <a:rPr lang="sv-SE" sz="1400" dirty="0">
                <a:solidFill>
                  <a:schemeClr val="tx1"/>
                </a:solidFill>
              </a:rPr>
              <a:t> (strategier för att med tankar och beteenden hantera svårigheter), som undvikande, flykt och positivt tänkande, kan fungera främjande men ibland också hindrande för hälsa, integration och funktionsförmåga. Religion kan upplevas som betydelsefull för välmående och förmågan att hantera svårigheter. </a:t>
            </a:r>
          </a:p>
        </p:txBody>
      </p:sp>
    </p:spTree>
    <p:extLst>
      <p:ext uri="{BB962C8B-B14F-4D97-AF65-F5344CB8AC3E}">
        <p14:creationId xmlns:p14="http://schemas.microsoft.com/office/powerpoint/2010/main" val="13414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p>
          <a:p>
            <a:pPr lvl="1" indent="-342900">
              <a:buFont typeface="Arial" panose="020B0604020202020204" pitchFamily="34" charset="0"/>
              <a:buChar char="•"/>
            </a:pPr>
            <a:r>
              <a:rPr lang="sv-SE" dirty="0">
                <a:solidFill>
                  <a:schemeClr val="bg1">
                    <a:lumMod val="65000"/>
                  </a:schemeClr>
                </a:solidFill>
              </a:rPr>
              <a:t>Det nya landet: Både möjligheter och svårigheter</a:t>
            </a:r>
          </a:p>
          <a:p>
            <a:pPr lvl="1" indent="-342900">
              <a:buFont typeface="Arial" panose="020B0604020202020204" pitchFamily="34" charset="0"/>
              <a:buChar char="•"/>
            </a:pPr>
            <a:r>
              <a:rPr lang="sv-SE" dirty="0">
                <a:solidFill>
                  <a:schemeClr val="bg1">
                    <a:lumMod val="65000"/>
                  </a:schemeClr>
                </a:solidFill>
              </a:rPr>
              <a:t>Att hantera svårigheter: en balans mellan olika strategier</a:t>
            </a:r>
          </a:p>
          <a:p>
            <a:pPr lvl="1" indent="-342900">
              <a:buFont typeface="Arial" panose="020B0604020202020204" pitchFamily="34" charset="0"/>
              <a:buChar char="•"/>
            </a:pPr>
            <a:r>
              <a:rPr lang="sv-SE" dirty="0"/>
              <a:t>Vardagsmiljöer: Stödjande relationer liksom inflytande i boende och tillgång till skola och aktiviteter är viktigt </a:t>
            </a:r>
          </a:p>
          <a:p>
            <a:pPr marL="285750" lvl="1" indent="0">
              <a:buNone/>
            </a:pPr>
            <a:r>
              <a:rPr lang="sv-SE" dirty="0"/>
              <a:t> </a:t>
            </a:r>
          </a:p>
          <a:p>
            <a:pPr marL="285750" lvl="1" indent="0">
              <a:lnSpc>
                <a:spcPct val="115000"/>
              </a:lnSpc>
              <a:spcAft>
                <a:spcPts val="1000"/>
              </a:spcAft>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5" name="Rektangel 4">
            <a:extLst>
              <a:ext uri="{FF2B5EF4-FFF2-40B4-BE49-F238E27FC236}">
                <a16:creationId xmlns:a16="http://schemas.microsoft.com/office/drawing/2014/main" id="{CF4C5528-B6E5-784B-A81A-EEBF20994A80}"/>
              </a:ext>
            </a:extLst>
          </p:cNvPr>
          <p:cNvSpPr/>
          <p:nvPr/>
        </p:nvSpPr>
        <p:spPr>
          <a:xfrm>
            <a:off x="1187624" y="4005064"/>
            <a:ext cx="6912768" cy="172819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Ensamkommande barn och unga framhåller stöd, goda relationer och eget inflytande i boendet samt runt måltiderna som viktiga, oberoende av boendeform. Skolan upplevs som viktig för inlärning, välmående och relationer. Betydelsen av stöd och råd från vuxna i och i förhållande till skola och utbildning understryks. När det gäller skolan som plats för att utveckla relationer med jämnåriga beskrivs både positiva och negativa erfarenheter. Fritidsaktiviteter beskrivs som viktiga för att må bra, bygga sociala relationer och återskapa mening i tillvaron.  </a:t>
            </a:r>
          </a:p>
        </p:txBody>
      </p:sp>
    </p:spTree>
    <p:extLst>
      <p:ext uri="{BB962C8B-B14F-4D97-AF65-F5344CB8AC3E}">
        <p14:creationId xmlns:p14="http://schemas.microsoft.com/office/powerpoint/2010/main" val="20793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300967-C5CF-463C-8033-FA14EC54D90F}"/>
              </a:ext>
            </a:extLst>
          </p:cNvPr>
          <p:cNvSpPr>
            <a:spLocks noGrp="1"/>
          </p:cNvSpPr>
          <p:nvPr>
            <p:ph type="title"/>
          </p:nvPr>
        </p:nvSpPr>
        <p:spPr/>
        <p:txBody>
          <a:bodyPr/>
          <a:lstStyle/>
          <a:p>
            <a:r>
              <a:rPr lang="sv-SE" dirty="0"/>
              <a:t>Vad ska vi prata om?</a:t>
            </a:r>
          </a:p>
        </p:txBody>
      </p:sp>
      <p:sp>
        <p:nvSpPr>
          <p:cNvPr id="3" name="Platshållare för innehåll 2">
            <a:extLst>
              <a:ext uri="{FF2B5EF4-FFF2-40B4-BE49-F238E27FC236}">
                <a16:creationId xmlns:a16="http://schemas.microsoft.com/office/drawing/2014/main" id="{938EA408-1409-4CE5-9794-71BEF6E39B81}"/>
              </a:ext>
            </a:extLst>
          </p:cNvPr>
          <p:cNvSpPr>
            <a:spLocks noGrp="1"/>
          </p:cNvSpPr>
          <p:nvPr>
            <p:ph idx="1"/>
          </p:nvPr>
        </p:nvSpPr>
        <p:spPr/>
        <p:txBody>
          <a:bodyPr/>
          <a:lstStyle/>
          <a:p>
            <a:r>
              <a:rPr lang="sv-SE" dirty="0"/>
              <a:t>Om SBU och SBU:s metod</a:t>
            </a:r>
          </a:p>
          <a:p>
            <a:pPr marL="0" indent="0">
              <a:buNone/>
            </a:pPr>
            <a:endParaRPr lang="sv-SE" dirty="0"/>
          </a:p>
          <a:p>
            <a:r>
              <a:rPr lang="sv-SE" dirty="0"/>
              <a:t>Bakgrund till projektet</a:t>
            </a:r>
          </a:p>
          <a:p>
            <a:endParaRPr lang="sv-SE" dirty="0"/>
          </a:p>
          <a:p>
            <a:r>
              <a:rPr lang="sv-SE" dirty="0"/>
              <a:t>Resultat </a:t>
            </a:r>
          </a:p>
        </p:txBody>
      </p:sp>
      <p:pic>
        <p:nvPicPr>
          <p:cNvPr id="4" name="Bildobjekt 3">
            <a:extLst>
              <a:ext uri="{FF2B5EF4-FFF2-40B4-BE49-F238E27FC236}">
                <a16:creationId xmlns:a16="http://schemas.microsoft.com/office/drawing/2014/main" id="{17FEBAF3-A89E-45D7-AA6E-87D65F8CB036}"/>
              </a:ext>
            </a:extLst>
          </p:cNvPr>
          <p:cNvPicPr>
            <a:picLocks noChangeAspect="1"/>
          </p:cNvPicPr>
          <p:nvPr/>
        </p:nvPicPr>
        <p:blipFill>
          <a:blip r:embed="rId3"/>
          <a:stretch>
            <a:fillRect/>
          </a:stretch>
        </p:blipFill>
        <p:spPr>
          <a:xfrm>
            <a:off x="5508104" y="980728"/>
            <a:ext cx="2894247" cy="4099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994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p>
          <a:p>
            <a:pPr lvl="1" indent="-342900">
              <a:buFont typeface="Arial" panose="020B0604020202020204" pitchFamily="34" charset="0"/>
              <a:buChar char="•"/>
            </a:pPr>
            <a:r>
              <a:rPr lang="sv-SE" dirty="0">
                <a:solidFill>
                  <a:schemeClr val="bg1">
                    <a:lumMod val="65000"/>
                  </a:schemeClr>
                </a:solidFill>
              </a:rPr>
              <a:t>Det nya landet: Både möjligheter och svårigheter</a:t>
            </a:r>
          </a:p>
          <a:p>
            <a:pPr lvl="1" indent="-342900">
              <a:buFont typeface="Arial" panose="020B0604020202020204" pitchFamily="34" charset="0"/>
              <a:buChar char="•"/>
            </a:pPr>
            <a:r>
              <a:rPr lang="sv-SE" dirty="0">
                <a:solidFill>
                  <a:schemeClr val="bg1">
                    <a:lumMod val="65000"/>
                  </a:schemeClr>
                </a:solidFill>
              </a:rPr>
              <a:t>Att hantera svårigheter: en balans mellan olika strategier</a:t>
            </a:r>
          </a:p>
          <a:p>
            <a:pPr lvl="1" indent="-342900">
              <a:buFont typeface="Arial" panose="020B0604020202020204" pitchFamily="34" charset="0"/>
              <a:buChar char="•"/>
            </a:pPr>
            <a:r>
              <a:rPr lang="sv-SE" dirty="0">
                <a:solidFill>
                  <a:schemeClr val="bg1">
                    <a:lumMod val="65000"/>
                  </a:schemeClr>
                </a:solidFill>
              </a:rPr>
              <a:t>Vardagsmiljöer: Stödjande relationer liksom inflytande i boende och tillgång till skola och aktiviteter är viktigt</a:t>
            </a:r>
          </a:p>
          <a:p>
            <a:pPr lvl="1" indent="-342900">
              <a:buFont typeface="Arial" panose="020B0604020202020204" pitchFamily="34" charset="0"/>
              <a:buChar char="•"/>
            </a:pPr>
            <a:r>
              <a:rPr lang="sv-SE" dirty="0">
                <a:solidFill>
                  <a:schemeClr val="tx1"/>
                </a:solidFill>
              </a:rPr>
              <a:t>Relationer: Stöd och vägledning från vuxna är betydelsefullt, kontakt med jämnåriga viktigt men också svårt </a:t>
            </a:r>
          </a:p>
          <a:p>
            <a:pPr marL="285750" lvl="1" indent="0">
              <a:buNone/>
            </a:pPr>
            <a:r>
              <a:rPr lang="sv-SE" dirty="0"/>
              <a:t> </a:t>
            </a:r>
          </a:p>
          <a:p>
            <a:pPr marL="285750" lvl="1" indent="0">
              <a:lnSpc>
                <a:spcPct val="115000"/>
              </a:lnSpc>
              <a:spcAft>
                <a:spcPts val="1000"/>
              </a:spcAft>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5" name="Rektangel 4">
            <a:extLst>
              <a:ext uri="{FF2B5EF4-FFF2-40B4-BE49-F238E27FC236}">
                <a16:creationId xmlns:a16="http://schemas.microsoft.com/office/drawing/2014/main" id="{CF4C5528-B6E5-784B-A81A-EEBF20994A80}"/>
              </a:ext>
            </a:extLst>
          </p:cNvPr>
          <p:cNvSpPr/>
          <p:nvPr/>
        </p:nvSpPr>
        <p:spPr>
          <a:xfrm>
            <a:off x="1187624" y="4653136"/>
            <a:ext cx="6912768" cy="1224136"/>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Ensamkommande barn och unga understryker betydelsen av vägledning, stöd, kontinuitet och möjlighet till självständighet i relation till vuxna. Relationer till jämnåriga upplevs som viktigt men också svårt. Relationer till biologisk familj innebär både saknad och stöd. Beroende på kvaliteten i relationerna kan de fungera hämmande eller främjande för välbefinnande och utveckling. </a:t>
            </a:r>
          </a:p>
        </p:txBody>
      </p:sp>
    </p:spTree>
    <p:extLst>
      <p:ext uri="{BB962C8B-B14F-4D97-AF65-F5344CB8AC3E}">
        <p14:creationId xmlns:p14="http://schemas.microsoft.com/office/powerpoint/2010/main" val="32364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p>
          <a:p>
            <a:pPr lvl="1" indent="-342900">
              <a:buFont typeface="Arial" panose="020B0604020202020204" pitchFamily="34" charset="0"/>
              <a:buChar char="•"/>
            </a:pPr>
            <a:r>
              <a:rPr lang="sv-SE" dirty="0">
                <a:solidFill>
                  <a:schemeClr val="bg1">
                    <a:lumMod val="65000"/>
                  </a:schemeClr>
                </a:solidFill>
              </a:rPr>
              <a:t>Det nya landet: Både möjligheter och svårigheter</a:t>
            </a:r>
          </a:p>
          <a:p>
            <a:pPr lvl="1" indent="-342900">
              <a:buFont typeface="Arial" panose="020B0604020202020204" pitchFamily="34" charset="0"/>
              <a:buChar char="•"/>
            </a:pPr>
            <a:r>
              <a:rPr lang="sv-SE" dirty="0">
                <a:solidFill>
                  <a:schemeClr val="bg1">
                    <a:lumMod val="65000"/>
                  </a:schemeClr>
                </a:solidFill>
              </a:rPr>
              <a:t>Att hantera svårigheter: en balans mellan olika strategier</a:t>
            </a:r>
          </a:p>
          <a:p>
            <a:pPr lvl="1" indent="-342900">
              <a:buFont typeface="Arial" panose="020B0604020202020204" pitchFamily="34" charset="0"/>
              <a:buChar char="•"/>
            </a:pPr>
            <a:r>
              <a:rPr lang="sv-SE" dirty="0">
                <a:solidFill>
                  <a:schemeClr val="bg1">
                    <a:lumMod val="65000"/>
                  </a:schemeClr>
                </a:solidFill>
              </a:rPr>
              <a:t>Vardagsmiljöer: Stödjande relationer liksom inflytande i boende och tillgång till skola och aktiviteter är viktigt</a:t>
            </a:r>
          </a:p>
          <a:p>
            <a:pPr lvl="1" indent="-342900">
              <a:buFont typeface="Arial" panose="020B0604020202020204" pitchFamily="34" charset="0"/>
              <a:buChar char="•"/>
            </a:pPr>
            <a:r>
              <a:rPr lang="sv-SE" dirty="0">
                <a:solidFill>
                  <a:schemeClr val="bg1">
                    <a:lumMod val="50000"/>
                  </a:schemeClr>
                </a:solidFill>
              </a:rPr>
              <a:t>Relationer: Stöd och vägledning från vuxna är betydelsefullt, kontakt med jämnåriga viktigt men också svårt </a:t>
            </a:r>
          </a:p>
          <a:p>
            <a:pPr lvl="1" indent="-342900">
              <a:buFont typeface="Arial" panose="020B0604020202020204" pitchFamily="34" charset="0"/>
              <a:buChar char="•"/>
            </a:pPr>
            <a:r>
              <a:rPr lang="sv-SE" dirty="0"/>
              <a:t>Socialtjänst och hälso- och sjukvård: Varierande uppfattningar om och erfarenheter av stöd och behov </a:t>
            </a:r>
            <a:endParaRPr lang="sv-SE" dirty="0">
              <a:solidFill>
                <a:schemeClr val="tx1"/>
              </a:solidFill>
            </a:endParaRPr>
          </a:p>
          <a:p>
            <a:pPr marL="285750" lvl="1" indent="0">
              <a:buNone/>
            </a:pPr>
            <a:r>
              <a:rPr lang="sv-SE" dirty="0"/>
              <a:t> </a:t>
            </a:r>
          </a:p>
          <a:p>
            <a:pPr marL="285750" lvl="1" indent="0">
              <a:lnSpc>
                <a:spcPct val="115000"/>
              </a:lnSpc>
              <a:spcAft>
                <a:spcPts val="1000"/>
              </a:spcAft>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5" name="Rektangel 4">
            <a:extLst>
              <a:ext uri="{FF2B5EF4-FFF2-40B4-BE49-F238E27FC236}">
                <a16:creationId xmlns:a16="http://schemas.microsoft.com/office/drawing/2014/main" id="{CF4C5528-B6E5-784B-A81A-EEBF20994A80}"/>
              </a:ext>
            </a:extLst>
          </p:cNvPr>
          <p:cNvSpPr/>
          <p:nvPr/>
        </p:nvSpPr>
        <p:spPr>
          <a:xfrm>
            <a:off x="1187624" y="5301208"/>
            <a:ext cx="6912768" cy="864096"/>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Ensamkommande barn och unga upplever socialtjänsten som viktig för grundläggande stöd, men också att detta stöd inte är tillräckligt. De uttrycker varierande uppfattningar om och erfarenheter av psykologiskt stöd från hälso- och sjukvården.  </a:t>
            </a:r>
          </a:p>
        </p:txBody>
      </p:sp>
    </p:spTree>
    <p:extLst>
      <p:ext uri="{BB962C8B-B14F-4D97-AF65-F5344CB8AC3E}">
        <p14:creationId xmlns:p14="http://schemas.microsoft.com/office/powerpoint/2010/main" val="18711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Tre övergripande teman</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endParaRPr lang="sv-SE" sz="1400" b="1" dirty="0">
              <a:latin typeface="Calibri" panose="020F0502020204030204" pitchFamily="34" charset="0"/>
              <a:ea typeface="Yu Mincho" panose="02020400000000000000" pitchFamily="18" charset="-128"/>
              <a:cs typeface="Times New Roman" panose="02020603050405020304" pitchFamily="18" charset="0"/>
            </a:endParaRPr>
          </a:p>
          <a:p>
            <a:pPr marL="457200" indent="-457200">
              <a:buFont typeface="+mj-lt"/>
              <a:buAutoNum type="arabicPeriod"/>
            </a:pPr>
            <a:r>
              <a:rPr lang="sv-SE" b="1" dirty="0">
                <a:latin typeface="Calibri" panose="020F0502020204030204" pitchFamily="34" charset="0"/>
                <a:ea typeface="Yu Mincho" panose="02020400000000000000" pitchFamily="18" charset="-128"/>
                <a:cs typeface="Times New Roman" panose="02020603050405020304" pitchFamily="18" charset="0"/>
              </a:rPr>
              <a:t>Vikten av att få ihop tillvaron på ett övergripande plan</a:t>
            </a:r>
          </a:p>
          <a:p>
            <a:pPr lvl="1" indent="-342900">
              <a:buFont typeface="Arial" panose="020B0604020202020204" pitchFamily="34" charset="0"/>
              <a:buChar char="•"/>
            </a:pPr>
            <a:r>
              <a:rPr lang="sv-SE" dirty="0">
                <a:solidFill>
                  <a:schemeClr val="tx1"/>
                </a:solidFill>
              </a:rPr>
              <a:t>Identitet och tillhörighet: Att få ihop det förflutna, nuet och framtiden</a:t>
            </a:r>
          </a:p>
        </p:txBody>
      </p:sp>
      <p:sp>
        <p:nvSpPr>
          <p:cNvPr id="5" name="Rektangel 4">
            <a:extLst>
              <a:ext uri="{FF2B5EF4-FFF2-40B4-BE49-F238E27FC236}">
                <a16:creationId xmlns:a16="http://schemas.microsoft.com/office/drawing/2014/main" id="{CF4C5528-B6E5-784B-A81A-EEBF20994A80}"/>
              </a:ext>
            </a:extLst>
          </p:cNvPr>
          <p:cNvSpPr/>
          <p:nvPr/>
        </p:nvSpPr>
        <p:spPr>
          <a:xfrm>
            <a:off x="1187624" y="4159673"/>
            <a:ext cx="6912768" cy="997519"/>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Ensamkommande barn och unga strävar efter att både bevara modersmål och kultur och att anpassa sig till det nya landet samt att bevara relationer till personer i ursprungslandet och stödja dem. De kan kämpa med att få ihop sin tillhörighet. Religion kan vara ett sätt att skapa en kontinuitet med tidigare erfarenheter. </a:t>
            </a:r>
          </a:p>
        </p:txBody>
      </p:sp>
    </p:spTree>
    <p:extLst>
      <p:ext uri="{BB962C8B-B14F-4D97-AF65-F5344CB8AC3E}">
        <p14:creationId xmlns:p14="http://schemas.microsoft.com/office/powerpoint/2010/main" val="31443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404664"/>
            <a:ext cx="7632328" cy="864096"/>
          </a:xfrm>
        </p:spPr>
        <p:txBody>
          <a:bodyPr>
            <a:noAutofit/>
          </a:bodyPr>
          <a:lstStyle/>
          <a:p>
            <a:r>
              <a:rPr lang="sv-SE" sz="2400" dirty="0"/>
              <a:t>Exempel </a:t>
            </a:r>
            <a:r>
              <a:rPr lang="sv-SE" sz="2400" i="1" dirty="0"/>
              <a:t>Socialtjänst och hälso- och sjukvård: Varierande uppfattningar om och erfarenheter av stöd och behov</a:t>
            </a:r>
            <a:endParaRPr lang="en-US" sz="2400" i="1" dirty="0"/>
          </a:p>
        </p:txBody>
      </p:sp>
      <p:sp>
        <p:nvSpPr>
          <p:cNvPr id="3" name="Platshållare för innehåll 2"/>
          <p:cNvSpPr>
            <a:spLocks noGrp="1"/>
          </p:cNvSpPr>
          <p:nvPr>
            <p:ph idx="1"/>
          </p:nvPr>
        </p:nvSpPr>
        <p:spPr>
          <a:xfrm>
            <a:off x="611560" y="1412776"/>
            <a:ext cx="8136904" cy="5256584"/>
          </a:xfrm>
        </p:spPr>
        <p:txBody>
          <a:bodyPr/>
          <a:lstStyle/>
          <a:p>
            <a:pPr marL="0" indent="0">
              <a:buNone/>
            </a:pPr>
            <a:r>
              <a:rPr lang="en-US" dirty="0"/>
              <a:t>Unaccompanied children and youth…</a:t>
            </a:r>
          </a:p>
          <a:p>
            <a:pPr marL="0" indent="0">
              <a:buNone/>
            </a:pPr>
            <a:r>
              <a:rPr lang="en-US" dirty="0"/>
              <a:t>… stress the importance of the social services for meeting basic needs, but also report insufficiencies in and dissatisfaction with the contact.</a:t>
            </a:r>
            <a:endParaRPr lang="sv-SE" dirty="0"/>
          </a:p>
          <a:p>
            <a:pPr marL="0" indent="0">
              <a:buNone/>
            </a:pPr>
            <a:endParaRPr lang="en-US" dirty="0"/>
          </a:p>
        </p:txBody>
      </p:sp>
      <p:sp>
        <p:nvSpPr>
          <p:cNvPr id="4" name="Kommentar i oval 3"/>
          <p:cNvSpPr/>
          <p:nvPr/>
        </p:nvSpPr>
        <p:spPr>
          <a:xfrm>
            <a:off x="683568" y="2636912"/>
            <a:ext cx="7632848" cy="3672408"/>
          </a:xfrm>
          <a:prstGeom prst="wedgeEllipseCallout">
            <a:avLst>
              <a:gd name="adj1" fmla="val 45640"/>
              <a:gd name="adj2" fmla="val 5651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p>
          <a:p>
            <a:pPr algn="ctr"/>
            <a:r>
              <a:rPr lang="en-US" sz="2000" i="1" dirty="0">
                <a:solidFill>
                  <a:schemeClr val="tx1"/>
                </a:solidFill>
              </a:rPr>
              <a:t>“They should have seen how we as children were reacting. If they ask questions and I don’t answer they should have tried to do everything to find out what is wrong with me. They only came once in a year, or a couple of months. They should have been coming every month and if they had come every month and we had known who they really were then I could have opened myself and tell them everything”  </a:t>
            </a:r>
            <a:r>
              <a:rPr lang="en-US" sz="1600" i="1" dirty="0">
                <a:solidFill>
                  <a:schemeClr val="tx1"/>
                </a:solidFill>
              </a:rPr>
              <a:t>(</a:t>
            </a:r>
            <a:r>
              <a:rPr lang="en-US" sz="1600" i="1" dirty="0" err="1">
                <a:solidFill>
                  <a:schemeClr val="tx1"/>
                </a:solidFill>
              </a:rPr>
              <a:t>Conolly</a:t>
            </a:r>
            <a:r>
              <a:rPr lang="en-US" sz="1600" i="1" dirty="0">
                <a:solidFill>
                  <a:schemeClr val="tx1"/>
                </a:solidFill>
              </a:rPr>
              <a:t> 2014)</a:t>
            </a:r>
          </a:p>
          <a:p>
            <a:pPr algn="ctr"/>
            <a:endParaRPr lang="en-US" sz="1600" dirty="0" err="1">
              <a:solidFill>
                <a:schemeClr val="tx1"/>
              </a:solidFill>
            </a:endParaRPr>
          </a:p>
        </p:txBody>
      </p:sp>
    </p:spTree>
    <p:extLst>
      <p:ext uri="{BB962C8B-B14F-4D97-AF65-F5344CB8AC3E}">
        <p14:creationId xmlns:p14="http://schemas.microsoft.com/office/powerpoint/2010/main" val="289278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888" y="600026"/>
            <a:ext cx="7344000" cy="524718"/>
          </a:xfrm>
        </p:spPr>
        <p:txBody>
          <a:bodyPr>
            <a:normAutofit/>
          </a:bodyPr>
          <a:lstStyle/>
          <a:p>
            <a:r>
              <a:rPr lang="sv-SE" sz="2400" dirty="0"/>
              <a:t>Forts Exempel </a:t>
            </a:r>
            <a:r>
              <a:rPr lang="sv-SE" sz="2400" i="1" dirty="0"/>
              <a:t>Socialtjänst och hälso-sjukvård</a:t>
            </a:r>
            <a:endParaRPr lang="en-US" sz="2400" i="1" dirty="0"/>
          </a:p>
        </p:txBody>
      </p:sp>
      <p:sp>
        <p:nvSpPr>
          <p:cNvPr id="3" name="Platshållare för innehåll 2"/>
          <p:cNvSpPr>
            <a:spLocks noGrp="1"/>
          </p:cNvSpPr>
          <p:nvPr>
            <p:ph idx="1"/>
          </p:nvPr>
        </p:nvSpPr>
        <p:spPr>
          <a:xfrm>
            <a:off x="899592" y="1268760"/>
            <a:ext cx="7704856" cy="5256584"/>
          </a:xfrm>
        </p:spPr>
        <p:txBody>
          <a:bodyPr>
            <a:normAutofit/>
          </a:bodyPr>
          <a:lstStyle/>
          <a:p>
            <a:pPr marL="0" indent="0">
              <a:buNone/>
            </a:pPr>
            <a:r>
              <a:rPr lang="en-US" dirty="0"/>
              <a:t>… express mainly negative views on mental health issues.</a:t>
            </a:r>
          </a:p>
          <a:p>
            <a:pPr marL="0" indent="0">
              <a:buNone/>
            </a:pPr>
            <a:endParaRPr lang="sv-SE" dirty="0"/>
          </a:p>
          <a:p>
            <a:pPr marL="0" indent="0">
              <a:buNone/>
            </a:pPr>
            <a:endParaRPr lang="sv-SE" dirty="0"/>
          </a:p>
          <a:p>
            <a:pPr marL="0" indent="0">
              <a:buNone/>
            </a:pPr>
            <a:endParaRPr lang="sv-SE" dirty="0"/>
          </a:p>
          <a:p>
            <a:pPr marL="0" indent="0">
              <a:buNone/>
            </a:pPr>
            <a:endParaRPr lang="en-US" dirty="0"/>
          </a:p>
          <a:p>
            <a:pPr marL="0" indent="0">
              <a:buNone/>
            </a:pPr>
            <a:endParaRPr lang="en-US" dirty="0"/>
          </a:p>
          <a:p>
            <a:pPr marL="0" indent="0">
              <a:buNone/>
            </a:pPr>
            <a:endParaRPr lang="en-US" dirty="0"/>
          </a:p>
          <a:p>
            <a:pPr marL="0" indent="0">
              <a:buNone/>
            </a:pPr>
            <a:r>
              <a:rPr lang="en-US" dirty="0"/>
              <a:t>… express both negative and positive experiences of mental health care services.</a:t>
            </a:r>
          </a:p>
          <a:p>
            <a:pPr marL="0" indent="0">
              <a:buNone/>
            </a:pPr>
            <a:r>
              <a:rPr lang="en-US" dirty="0"/>
              <a:t>… report exploitation and neglect in the country of arrival.</a:t>
            </a:r>
          </a:p>
          <a:p>
            <a:pPr marL="0" indent="0">
              <a:buNone/>
            </a:pPr>
            <a:r>
              <a:rPr lang="en-US" dirty="0"/>
              <a:t>… express limited access to reproductive health services and education</a:t>
            </a:r>
          </a:p>
          <a:p>
            <a:endParaRPr lang="en-US" dirty="0"/>
          </a:p>
        </p:txBody>
      </p:sp>
      <p:sp>
        <p:nvSpPr>
          <p:cNvPr id="4" name="Kommentar i oval 3"/>
          <p:cNvSpPr/>
          <p:nvPr/>
        </p:nvSpPr>
        <p:spPr>
          <a:xfrm>
            <a:off x="395536" y="1772816"/>
            <a:ext cx="7848352" cy="2520280"/>
          </a:xfrm>
          <a:prstGeom prst="wedgeEllipseCallout">
            <a:avLst>
              <a:gd name="adj1" fmla="val 55916"/>
              <a:gd name="adj2" fmla="val 3845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solidFill>
                <a:schemeClr val="tx1"/>
              </a:solidFill>
            </a:endParaRPr>
          </a:p>
          <a:p>
            <a:r>
              <a:rPr lang="en-US" sz="2000" i="1" dirty="0">
                <a:solidFill>
                  <a:schemeClr val="tx1"/>
                </a:solidFill>
              </a:rPr>
              <a:t>“I do not believe in psychologists. When you hear a psychologist say ‘What’s on your mind’, when you’re just a little sick and think much. (...) I do not need her, and I do not know her. I will for instance never tell her anything about my life, you understand, when I do not know her”     </a:t>
            </a:r>
            <a:r>
              <a:rPr lang="en-US" sz="1600" i="1" dirty="0">
                <a:solidFill>
                  <a:schemeClr val="tx1"/>
                </a:solidFill>
              </a:rPr>
              <a:t>(</a:t>
            </a:r>
            <a:r>
              <a:rPr lang="en-US" sz="1600" i="1" dirty="0" err="1">
                <a:solidFill>
                  <a:schemeClr val="tx1"/>
                </a:solidFill>
              </a:rPr>
              <a:t>Pastoor</a:t>
            </a:r>
            <a:r>
              <a:rPr lang="en-US" sz="1600" i="1" dirty="0">
                <a:solidFill>
                  <a:schemeClr val="tx1"/>
                </a:solidFill>
              </a:rPr>
              <a:t> 2015)</a:t>
            </a:r>
          </a:p>
          <a:p>
            <a:endParaRPr lang="en-US" sz="1600" i="1" dirty="0">
              <a:solidFill>
                <a:schemeClr val="tx1"/>
              </a:solidFill>
            </a:endParaRPr>
          </a:p>
        </p:txBody>
      </p:sp>
    </p:spTree>
    <p:extLst>
      <p:ext uri="{BB962C8B-B14F-4D97-AF65-F5344CB8AC3E}">
        <p14:creationId xmlns:p14="http://schemas.microsoft.com/office/powerpoint/2010/main" val="14352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additive="base">
                                        <p:cTn id="1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888" y="476672"/>
            <a:ext cx="7344000" cy="576064"/>
          </a:xfrm>
        </p:spPr>
        <p:txBody>
          <a:bodyPr>
            <a:noAutofit/>
          </a:bodyPr>
          <a:lstStyle/>
          <a:p>
            <a:r>
              <a:rPr lang="sv-SE" sz="2400" dirty="0"/>
              <a:t>Exempel </a:t>
            </a:r>
            <a:r>
              <a:rPr lang="sv-SE" sz="2400" i="1" dirty="0"/>
              <a:t>Vardagsmiljöer: Boende</a:t>
            </a:r>
            <a:br>
              <a:rPr lang="en-US" sz="2400" i="1" dirty="0"/>
            </a:br>
            <a:endParaRPr lang="en-US" sz="2400" dirty="0"/>
          </a:p>
        </p:txBody>
      </p:sp>
      <p:sp>
        <p:nvSpPr>
          <p:cNvPr id="3" name="Platshållare för innehåll 2"/>
          <p:cNvSpPr>
            <a:spLocks noGrp="1"/>
          </p:cNvSpPr>
          <p:nvPr>
            <p:ph idx="1"/>
          </p:nvPr>
        </p:nvSpPr>
        <p:spPr>
          <a:xfrm>
            <a:off x="899592" y="1268760"/>
            <a:ext cx="7920880" cy="5400600"/>
          </a:xfrm>
        </p:spPr>
        <p:txBody>
          <a:bodyPr/>
          <a:lstStyle/>
          <a:p>
            <a:pPr marL="0" indent="0">
              <a:buNone/>
            </a:pPr>
            <a:r>
              <a:rPr lang="en-GB" dirty="0"/>
              <a:t>Unaccompanied children and youth…</a:t>
            </a:r>
          </a:p>
          <a:p>
            <a:pPr marL="0" indent="0">
              <a:buNone/>
            </a:pPr>
            <a:r>
              <a:rPr lang="en-GB" dirty="0"/>
              <a:t>… express various feelings such as isolation, loneliness and mistrust but also support and trust, independently of housing</a:t>
            </a:r>
          </a:p>
          <a:p>
            <a:pPr marL="0" indent="0">
              <a:buNone/>
            </a:pPr>
            <a:r>
              <a:rPr lang="en-GB" dirty="0"/>
              <a:t>… express mixed experiences of living together with other unaccompanied peers in group housing</a:t>
            </a:r>
          </a:p>
          <a:p>
            <a:endParaRPr lang="en-US" dirty="0"/>
          </a:p>
        </p:txBody>
      </p:sp>
      <p:sp>
        <p:nvSpPr>
          <p:cNvPr id="4" name="Kommentar i oval 3"/>
          <p:cNvSpPr/>
          <p:nvPr/>
        </p:nvSpPr>
        <p:spPr>
          <a:xfrm>
            <a:off x="611560" y="3777358"/>
            <a:ext cx="8136904" cy="2880320"/>
          </a:xfrm>
          <a:prstGeom prst="wedgeEllipseCallout">
            <a:avLst>
              <a:gd name="adj1" fmla="val -52625"/>
              <a:gd name="adj2" fmla="val 388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tx1"/>
                </a:solidFill>
              </a:rPr>
              <a:t>“Sometimes you feel a bit scared and worried, when the boys are rowdy then you feel a bit worried […] It’s not nice, you know, it is uncomfortable sometimes. A boy lives opposite my room, so I can’t go out (of my room) directly in the morning, so it is not a good thing, that boys and girls live together like this”.</a:t>
            </a:r>
          </a:p>
          <a:p>
            <a:r>
              <a:rPr lang="sv-SE" sz="1600" i="1" dirty="0">
                <a:solidFill>
                  <a:schemeClr val="tx1"/>
                </a:solidFill>
              </a:rPr>
              <a:t>			(</a:t>
            </a:r>
            <a:r>
              <a:rPr lang="sv-SE" sz="1600" i="1" dirty="0" err="1">
                <a:solidFill>
                  <a:schemeClr val="tx1"/>
                </a:solidFill>
              </a:rPr>
              <a:t>Kaukko</a:t>
            </a:r>
            <a:r>
              <a:rPr lang="sv-SE" sz="1600" i="1" dirty="0">
                <a:solidFill>
                  <a:schemeClr val="tx1"/>
                </a:solidFill>
              </a:rPr>
              <a:t> &amp; </a:t>
            </a:r>
            <a:r>
              <a:rPr lang="sv-SE" sz="1600" i="1" dirty="0" err="1">
                <a:solidFill>
                  <a:schemeClr val="tx1"/>
                </a:solidFill>
              </a:rPr>
              <a:t>Wernesjö</a:t>
            </a:r>
            <a:r>
              <a:rPr lang="sv-SE" sz="1600" i="1" dirty="0">
                <a:solidFill>
                  <a:schemeClr val="tx1"/>
                </a:solidFill>
              </a:rPr>
              <a:t> 2017)</a:t>
            </a:r>
            <a:endParaRPr lang="en-US" sz="1600" i="1" dirty="0">
              <a:solidFill>
                <a:schemeClr val="tx1"/>
              </a:solidFill>
            </a:endParaRPr>
          </a:p>
        </p:txBody>
      </p:sp>
    </p:spTree>
    <p:extLst>
      <p:ext uri="{BB962C8B-B14F-4D97-AF65-F5344CB8AC3E}">
        <p14:creationId xmlns:p14="http://schemas.microsoft.com/office/powerpoint/2010/main" val="41823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888" y="332656"/>
            <a:ext cx="7344000" cy="720080"/>
          </a:xfrm>
        </p:spPr>
        <p:txBody>
          <a:bodyPr>
            <a:normAutofit/>
          </a:bodyPr>
          <a:lstStyle/>
          <a:p>
            <a:r>
              <a:rPr lang="sv-SE" dirty="0"/>
              <a:t>Forts Exempel </a:t>
            </a:r>
            <a:r>
              <a:rPr lang="sv-SE" i="1" dirty="0"/>
              <a:t>Vardagsmiljö boende</a:t>
            </a:r>
            <a:endParaRPr lang="en-US" i="1" dirty="0"/>
          </a:p>
        </p:txBody>
      </p:sp>
      <p:sp>
        <p:nvSpPr>
          <p:cNvPr id="3" name="Platshållare för innehåll 2"/>
          <p:cNvSpPr>
            <a:spLocks noGrp="1"/>
          </p:cNvSpPr>
          <p:nvPr>
            <p:ph idx="1"/>
          </p:nvPr>
        </p:nvSpPr>
        <p:spPr>
          <a:xfrm>
            <a:off x="755576" y="1124744"/>
            <a:ext cx="8136904" cy="5472608"/>
          </a:xfrm>
        </p:spPr>
        <p:txBody>
          <a:bodyPr>
            <a:normAutofit fontScale="92500" lnSpcReduction="10000"/>
          </a:bodyPr>
          <a:lstStyle/>
          <a:p>
            <a:pPr marL="0" lvl="0" indent="0">
              <a:spcBef>
                <a:spcPts val="0"/>
              </a:spcBef>
              <a:buNone/>
              <a:defRPr/>
            </a:pPr>
            <a:r>
              <a:rPr lang="en-GB" dirty="0"/>
              <a:t>… experience food and meals of significant importance for their wellbeing and feelings of inclusion</a:t>
            </a:r>
          </a:p>
          <a:p>
            <a:endParaRPr lang="en-US" dirty="0"/>
          </a:p>
          <a:p>
            <a:endParaRPr lang="sv-SE" dirty="0"/>
          </a:p>
          <a:p>
            <a:endParaRPr lang="sv-SE" dirty="0"/>
          </a:p>
          <a:p>
            <a:endParaRPr lang="sv-SE" dirty="0"/>
          </a:p>
          <a:p>
            <a:endParaRPr lang="sv-SE" dirty="0"/>
          </a:p>
          <a:p>
            <a:endParaRPr lang="sv-SE" dirty="0"/>
          </a:p>
          <a:p>
            <a:pPr marL="0" indent="0">
              <a:buNone/>
            </a:pPr>
            <a:endParaRPr lang="en-GB" dirty="0"/>
          </a:p>
          <a:p>
            <a:pPr marL="0" indent="0">
              <a:buNone/>
            </a:pPr>
            <a:endParaRPr lang="en-GB" dirty="0"/>
          </a:p>
          <a:p>
            <a:pPr marL="0" indent="0">
              <a:buNone/>
            </a:pPr>
            <a:r>
              <a:rPr lang="en-GB" dirty="0"/>
              <a:t>… express frustration over restricted autonomy and wish to have influence on and contribute to everyday life routines in group housing and foster care</a:t>
            </a:r>
          </a:p>
          <a:p>
            <a:pPr marL="0" indent="0">
              <a:buNone/>
            </a:pPr>
            <a:r>
              <a:rPr lang="en-US" dirty="0"/>
              <a:t>… express the importance of close relationships/family-like conditions to feel “at home”</a:t>
            </a:r>
          </a:p>
          <a:p>
            <a:pPr marL="0" indent="0">
              <a:buNone/>
            </a:pPr>
            <a:endParaRPr lang="en-GB" dirty="0"/>
          </a:p>
          <a:p>
            <a:endParaRPr lang="en-US" dirty="0"/>
          </a:p>
        </p:txBody>
      </p:sp>
      <p:sp>
        <p:nvSpPr>
          <p:cNvPr id="4" name="Kommentar i oval 3"/>
          <p:cNvSpPr/>
          <p:nvPr/>
        </p:nvSpPr>
        <p:spPr>
          <a:xfrm>
            <a:off x="395536" y="1844824"/>
            <a:ext cx="8136904" cy="2952328"/>
          </a:xfrm>
          <a:prstGeom prst="wedgeEllipseCallout">
            <a:avLst>
              <a:gd name="adj1" fmla="val 54399"/>
              <a:gd name="adj2" fmla="val 2879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r>
              <a:rPr lang="en-US" sz="2000" dirty="0">
                <a:solidFill>
                  <a:schemeClr val="tx1"/>
                </a:solidFill>
              </a:rPr>
              <a:t>”Food is about compassion. I left home and I left my parents to come here. Food is the thing that makes me feel security and like there is more love for me. I feel secure and protected here. I feel like when I am there I am at my father’s home and she (the foster </a:t>
            </a:r>
            <a:r>
              <a:rPr lang="en-US" sz="2000" dirty="0" err="1">
                <a:solidFill>
                  <a:schemeClr val="tx1"/>
                </a:solidFill>
              </a:rPr>
              <a:t>carer</a:t>
            </a:r>
            <a:r>
              <a:rPr lang="en-US" sz="2000" dirty="0">
                <a:solidFill>
                  <a:schemeClr val="tx1"/>
                </a:solidFill>
              </a:rPr>
              <a:t>) gives me love the way that my mother used to give me love and I feel good in this love.” </a:t>
            </a:r>
          </a:p>
          <a:p>
            <a:pPr algn="ctr"/>
            <a:r>
              <a:rPr lang="sv-SE" sz="1600" dirty="0">
                <a:solidFill>
                  <a:schemeClr val="tx1"/>
                </a:solidFill>
              </a:rPr>
              <a:t>(</a:t>
            </a:r>
            <a:r>
              <a:rPr lang="sv-SE" sz="1600" dirty="0" err="1">
                <a:solidFill>
                  <a:schemeClr val="tx1"/>
                </a:solidFill>
              </a:rPr>
              <a:t>Kohli</a:t>
            </a:r>
            <a:r>
              <a:rPr lang="sv-SE" sz="1600" dirty="0">
                <a:solidFill>
                  <a:schemeClr val="tx1"/>
                </a:solidFill>
              </a:rPr>
              <a:t> &amp; </a:t>
            </a:r>
            <a:r>
              <a:rPr lang="sv-SE" sz="1600" dirty="0" err="1">
                <a:solidFill>
                  <a:schemeClr val="tx1"/>
                </a:solidFill>
              </a:rPr>
              <a:t>Warman</a:t>
            </a:r>
            <a:r>
              <a:rPr lang="sv-SE" sz="1600" dirty="0">
                <a:solidFill>
                  <a:schemeClr val="tx1"/>
                </a:solidFill>
              </a:rPr>
              <a:t> 2010)</a:t>
            </a:r>
            <a:endParaRPr lang="en-US" sz="1600" dirty="0">
              <a:solidFill>
                <a:schemeClr val="tx1"/>
              </a:solidFill>
            </a:endParaRPr>
          </a:p>
        </p:txBody>
      </p:sp>
    </p:spTree>
    <p:extLst>
      <p:ext uri="{BB962C8B-B14F-4D97-AF65-F5344CB8AC3E}">
        <p14:creationId xmlns:p14="http://schemas.microsoft.com/office/powerpoint/2010/main" val="260738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 calcmode="lin" valueType="num">
                                      <p:cBhvr additive="base">
                                        <p:cTn id="18"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 calcmode="lin" valueType="num">
                                      <p:cBhvr additive="base">
                                        <p:cTn id="2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888" y="476672"/>
            <a:ext cx="7344000" cy="792088"/>
          </a:xfrm>
        </p:spPr>
        <p:txBody>
          <a:bodyPr>
            <a:noAutofit/>
          </a:bodyPr>
          <a:lstStyle/>
          <a:p>
            <a:r>
              <a:rPr lang="sv-SE" sz="2400" dirty="0"/>
              <a:t>Exempel </a:t>
            </a:r>
            <a:r>
              <a:rPr lang="sv-SE" sz="2400" i="1" dirty="0"/>
              <a:t>Identitet och tillhörighet: </a:t>
            </a:r>
            <a:br>
              <a:rPr lang="sv-SE" sz="2400" i="1" dirty="0"/>
            </a:br>
            <a:r>
              <a:rPr lang="sv-SE" sz="2400" i="1" dirty="0"/>
              <a:t>Att få ihop det förflutna, nuet och framtiden</a:t>
            </a:r>
            <a:endParaRPr lang="en-US" sz="2400" i="1" dirty="0"/>
          </a:p>
        </p:txBody>
      </p:sp>
      <p:sp>
        <p:nvSpPr>
          <p:cNvPr id="3" name="Platshållare för innehåll 2"/>
          <p:cNvSpPr>
            <a:spLocks noGrp="1"/>
          </p:cNvSpPr>
          <p:nvPr>
            <p:ph idx="1"/>
          </p:nvPr>
        </p:nvSpPr>
        <p:spPr>
          <a:xfrm>
            <a:off x="893292" y="1268760"/>
            <a:ext cx="8071195" cy="5328592"/>
          </a:xfrm>
        </p:spPr>
        <p:txBody>
          <a:bodyPr/>
          <a:lstStyle/>
          <a:p>
            <a:pPr marL="0" indent="0">
              <a:buNone/>
            </a:pPr>
            <a:r>
              <a:rPr lang="en-US" dirty="0"/>
              <a:t>Unaccompanied children and youth…</a:t>
            </a:r>
          </a:p>
          <a:p>
            <a:pPr marL="0" indent="0">
              <a:buNone/>
            </a:pPr>
            <a:r>
              <a:rPr lang="en-US" dirty="0"/>
              <a:t>… stress the importance of being given the opportunities both to continuity regarding language and culture and to adaption to the new society.</a:t>
            </a:r>
          </a:p>
          <a:p>
            <a:pPr marL="0" indent="0">
              <a:buNone/>
            </a:pPr>
            <a:endParaRPr lang="sv-SE" dirty="0"/>
          </a:p>
          <a:p>
            <a:pPr marL="0" indent="0">
              <a:buNone/>
            </a:pPr>
            <a:endParaRPr lang="en-US" dirty="0"/>
          </a:p>
        </p:txBody>
      </p:sp>
      <p:sp>
        <p:nvSpPr>
          <p:cNvPr id="4" name="Kommentar i oval 3"/>
          <p:cNvSpPr/>
          <p:nvPr/>
        </p:nvSpPr>
        <p:spPr>
          <a:xfrm>
            <a:off x="611560" y="2708920"/>
            <a:ext cx="8136904" cy="3888432"/>
          </a:xfrm>
          <a:prstGeom prst="wedgeEllipseCallout">
            <a:avLst>
              <a:gd name="adj1" fmla="val -53327"/>
              <a:gd name="adj2" fmla="val 5001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“What I like from my last foster mother, she always asked me what kind of food I eat, what kind of music I like, so, and she sometimes takes me to a place where, where there is a cultural </a:t>
            </a:r>
            <a:r>
              <a:rPr lang="en-US" sz="2000" dirty="0" err="1">
                <a:solidFill>
                  <a:schemeClr val="tx1"/>
                </a:solidFill>
              </a:rPr>
              <a:t>programme</a:t>
            </a:r>
            <a:r>
              <a:rPr lang="en-US" sz="2000" dirty="0">
                <a:solidFill>
                  <a:schemeClr val="tx1"/>
                </a:solidFill>
              </a:rPr>
              <a:t> [from my country], she would take me there, so because ... I always miss something about my own culture ... so she used to do that and I really liked that about them” </a:t>
            </a:r>
            <a:r>
              <a:rPr lang="en-US" sz="1600" dirty="0">
                <a:solidFill>
                  <a:schemeClr val="tx1"/>
                </a:solidFill>
              </a:rPr>
              <a:t>(</a:t>
            </a:r>
            <a:r>
              <a:rPr lang="en-US" sz="1600" dirty="0" err="1">
                <a:solidFill>
                  <a:schemeClr val="tx1"/>
                </a:solidFill>
              </a:rPr>
              <a:t>Raghallaigh</a:t>
            </a:r>
            <a:r>
              <a:rPr lang="en-US" sz="1600" dirty="0">
                <a:solidFill>
                  <a:schemeClr val="tx1"/>
                </a:solidFill>
              </a:rPr>
              <a:t> &amp; </a:t>
            </a:r>
            <a:r>
              <a:rPr lang="en-US" sz="1600" dirty="0" err="1">
                <a:solidFill>
                  <a:schemeClr val="tx1"/>
                </a:solidFill>
              </a:rPr>
              <a:t>Sirriyeh</a:t>
            </a:r>
            <a:r>
              <a:rPr lang="en-US" sz="1600" dirty="0">
                <a:solidFill>
                  <a:schemeClr val="tx1"/>
                </a:solidFill>
              </a:rPr>
              <a:t> 2015)</a:t>
            </a:r>
            <a:endParaRPr lang="en-US" sz="1600" i="1" dirty="0">
              <a:solidFill>
                <a:schemeClr val="tx1"/>
              </a:solidFill>
            </a:endParaRPr>
          </a:p>
        </p:txBody>
      </p:sp>
    </p:spTree>
    <p:extLst>
      <p:ext uri="{BB962C8B-B14F-4D97-AF65-F5344CB8AC3E}">
        <p14:creationId xmlns:p14="http://schemas.microsoft.com/office/powerpoint/2010/main" val="41438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Forskning och praxis</a:t>
            </a:r>
          </a:p>
        </p:txBody>
      </p:sp>
      <p:graphicFrame>
        <p:nvGraphicFramePr>
          <p:cNvPr id="7" name="Platshållare för innehåll 6">
            <a:extLst>
              <a:ext uri="{FF2B5EF4-FFF2-40B4-BE49-F238E27FC236}">
                <a16:creationId xmlns:a16="http://schemas.microsoft.com/office/drawing/2014/main" id="{3604A055-B6BE-8E47-B815-89AE1C663C36}"/>
              </a:ext>
            </a:extLst>
          </p:cNvPr>
          <p:cNvGraphicFramePr>
            <a:graphicFrameLocks noGrp="1"/>
          </p:cNvGraphicFramePr>
          <p:nvPr>
            <p:ph idx="1"/>
            <p:extLst>
              <p:ext uri="{D42A27DB-BD31-4B8C-83A1-F6EECF244321}">
                <p14:modId xmlns:p14="http://schemas.microsoft.com/office/powerpoint/2010/main" val="2583677552"/>
              </p:ext>
            </p:extLst>
          </p:nvPr>
        </p:nvGraphicFramePr>
        <p:xfrm>
          <a:off x="1367532" y="1680027"/>
          <a:ext cx="6408712" cy="3773494"/>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753104645"/>
                    </a:ext>
                  </a:extLst>
                </a:gridCol>
                <a:gridCol w="3204356">
                  <a:extLst>
                    <a:ext uri="{9D8B030D-6E8A-4147-A177-3AD203B41FA5}">
                      <a16:colId xmlns:a16="http://schemas.microsoft.com/office/drawing/2014/main" val="2634505933"/>
                    </a:ext>
                  </a:extLst>
                </a:gridCol>
              </a:tblGrid>
              <a:tr h="3317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chemeClr val="tx1"/>
                          </a:solidFill>
                        </a:rPr>
                        <a:t>Säkerhet och kontroll – en grundläggande förutsättning</a:t>
                      </a:r>
                    </a:p>
                  </a:txBody>
                  <a:tcPr/>
                </a:tc>
                <a:tc hMerge="1">
                  <a:txBody>
                    <a:bodyPr/>
                    <a:lstStyle/>
                    <a:p>
                      <a:endParaRPr lang="en-US" dirty="0"/>
                    </a:p>
                  </a:txBody>
                  <a:tcPr/>
                </a:tc>
                <a:extLst>
                  <a:ext uri="{0D108BD9-81ED-4DB2-BD59-A6C34878D82A}">
                    <a16:rowId xmlns:a16="http://schemas.microsoft.com/office/drawing/2014/main" val="2273826407"/>
                  </a:ext>
                </a:extLst>
              </a:tr>
              <a:tr h="488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Stort antal asylsökande 2015</a:t>
                      </a:r>
                    </a:p>
                  </a:txBody>
                  <a:tcPr/>
                </a:tc>
                <a:tc>
                  <a:txBody>
                    <a:bodyPr/>
                    <a:lstStyle/>
                    <a:p>
                      <a:pPr marL="342900" indent="-342900">
                        <a:buFont typeface="Arial" panose="020B0604020202020204" pitchFamily="34" charset="0"/>
                        <a:buChar char="•"/>
                      </a:pPr>
                      <a:r>
                        <a:rPr lang="sv-SE" sz="1800" i="1" noProof="0" dirty="0">
                          <a:sym typeface="Wingdings" pitchFamily="2" charset="2"/>
                        </a:rPr>
                        <a:t>Långa handläggningstider</a:t>
                      </a:r>
                    </a:p>
                  </a:txBody>
                  <a:tcPr/>
                </a:tc>
                <a:extLst>
                  <a:ext uri="{0D108BD9-81ED-4DB2-BD59-A6C34878D82A}">
                    <a16:rowId xmlns:a16="http://schemas.microsoft.com/office/drawing/2014/main" val="2398383179"/>
                  </a:ext>
                </a:extLst>
              </a:tr>
              <a:tr h="1283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Lag (2016:752) om tillfälliga begränsningar av möjligheten att få uppehållstillstånd i Sverige</a:t>
                      </a:r>
                    </a:p>
                  </a:txBody>
                  <a:tcPr/>
                </a:tc>
                <a:tc>
                  <a:txBody>
                    <a:bodyPr/>
                    <a:lstStyle/>
                    <a:p>
                      <a:pPr marL="342900" indent="-342900">
                        <a:buFont typeface="Arial" panose="020B0604020202020204" pitchFamily="34" charset="0"/>
                        <a:buChar char="•"/>
                      </a:pPr>
                      <a:r>
                        <a:rPr lang="sv-SE" sz="1800" i="1" noProof="0" dirty="0"/>
                        <a:t>Permanenta uppehållstillstånd  </a:t>
                      </a:r>
                      <a:r>
                        <a:rPr lang="sv-SE" sz="1800" i="1" noProof="0" dirty="0">
                          <a:sym typeface="Wingdings" pitchFamily="2" charset="2"/>
                        </a:rPr>
                        <a:t> tillfälliga</a:t>
                      </a:r>
                    </a:p>
                    <a:p>
                      <a:pPr marL="342900" indent="-342900">
                        <a:buFont typeface="Arial" panose="020B0604020202020204" pitchFamily="34" charset="0"/>
                        <a:buChar char="•"/>
                      </a:pPr>
                      <a:r>
                        <a:rPr lang="sv-SE" sz="1800" i="1" noProof="0" dirty="0">
                          <a:sym typeface="Wingdings" pitchFamily="2" charset="2"/>
                        </a:rPr>
                        <a:t>Restriktiva bedömningar</a:t>
                      </a:r>
                    </a:p>
                  </a:txBody>
                  <a:tcPr/>
                </a:tc>
                <a:extLst>
                  <a:ext uri="{0D108BD9-81ED-4DB2-BD59-A6C34878D82A}">
                    <a16:rowId xmlns:a16="http://schemas.microsoft.com/office/drawing/2014/main" val="497857981"/>
                  </a:ext>
                </a:extLst>
              </a:tr>
              <a:tr h="720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Gymnasielagen och den tillfälliga gymnasielagen</a:t>
                      </a:r>
                    </a:p>
                  </a:txBody>
                  <a:tcPr/>
                </a:tc>
                <a:tc>
                  <a:txBody>
                    <a:bodyPr/>
                    <a:lstStyle/>
                    <a:p>
                      <a:pPr marL="342900" indent="-342900">
                        <a:buFont typeface="Arial" panose="020B0604020202020204" pitchFamily="34" charset="0"/>
                        <a:buChar char="•"/>
                      </a:pPr>
                      <a:r>
                        <a:rPr lang="sv-SE" sz="1800" i="1" noProof="0" dirty="0">
                          <a:sym typeface="Wingdings" pitchFamily="2" charset="2"/>
                        </a:rPr>
                        <a:t>Osäkerhet i tolkning och tillämpning</a:t>
                      </a:r>
                    </a:p>
                  </a:txBody>
                  <a:tcPr/>
                </a:tc>
                <a:extLst>
                  <a:ext uri="{0D108BD9-81ED-4DB2-BD59-A6C34878D82A}">
                    <a16:rowId xmlns:a16="http://schemas.microsoft.com/office/drawing/2014/main" val="2287906247"/>
                  </a:ext>
                </a:extLst>
              </a:tr>
              <a:tr h="885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Åldersbedömningar</a:t>
                      </a:r>
                    </a:p>
                  </a:txBody>
                  <a:tcPr/>
                </a:tc>
                <a:tc>
                  <a:txBody>
                    <a:bodyPr/>
                    <a:lstStyle/>
                    <a:p>
                      <a:pPr marL="342900" indent="-342900">
                        <a:buFont typeface="Arial" panose="020B0604020202020204" pitchFamily="34" charset="0"/>
                        <a:buChar char="•"/>
                      </a:pPr>
                      <a:r>
                        <a:rPr lang="sv-SE" sz="1800" i="1" noProof="0" dirty="0">
                          <a:sym typeface="Wingdings" pitchFamily="2" charset="2"/>
                        </a:rPr>
                        <a:t>Osäkra metoder</a:t>
                      </a:r>
                    </a:p>
                  </a:txBody>
                  <a:tcPr/>
                </a:tc>
                <a:extLst>
                  <a:ext uri="{0D108BD9-81ED-4DB2-BD59-A6C34878D82A}">
                    <a16:rowId xmlns:a16="http://schemas.microsoft.com/office/drawing/2014/main" val="229855139"/>
                  </a:ext>
                </a:extLst>
              </a:tr>
            </a:tbl>
          </a:graphicData>
        </a:graphic>
      </p:graphicFrame>
    </p:spTree>
    <p:extLst>
      <p:ext uri="{BB962C8B-B14F-4D97-AF65-F5344CB8AC3E}">
        <p14:creationId xmlns:p14="http://schemas.microsoft.com/office/powerpoint/2010/main" val="11209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Forskning och praxis</a:t>
            </a:r>
          </a:p>
        </p:txBody>
      </p:sp>
      <p:graphicFrame>
        <p:nvGraphicFramePr>
          <p:cNvPr id="7" name="Platshållare för innehåll 6">
            <a:extLst>
              <a:ext uri="{FF2B5EF4-FFF2-40B4-BE49-F238E27FC236}">
                <a16:creationId xmlns:a16="http://schemas.microsoft.com/office/drawing/2014/main" id="{3604A055-B6BE-8E47-B815-89AE1C663C36}"/>
              </a:ext>
            </a:extLst>
          </p:cNvPr>
          <p:cNvGraphicFramePr>
            <a:graphicFrameLocks noGrp="1"/>
          </p:cNvGraphicFramePr>
          <p:nvPr>
            <p:ph idx="1"/>
            <p:extLst>
              <p:ext uri="{D42A27DB-BD31-4B8C-83A1-F6EECF244321}">
                <p14:modId xmlns:p14="http://schemas.microsoft.com/office/powerpoint/2010/main" val="547073283"/>
              </p:ext>
            </p:extLst>
          </p:nvPr>
        </p:nvGraphicFramePr>
        <p:xfrm>
          <a:off x="1367532" y="1680027"/>
          <a:ext cx="6408712" cy="4269254"/>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753104645"/>
                    </a:ext>
                  </a:extLst>
                </a:gridCol>
                <a:gridCol w="3204356">
                  <a:extLst>
                    <a:ext uri="{9D8B030D-6E8A-4147-A177-3AD203B41FA5}">
                      <a16:colId xmlns:a16="http://schemas.microsoft.com/office/drawing/2014/main" val="2634505933"/>
                    </a:ext>
                  </a:extLst>
                </a:gridCol>
              </a:tblGrid>
              <a:tr h="6200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chemeClr val="tx1"/>
                          </a:solidFill>
                        </a:rPr>
                        <a:t>Behov av vuxenstöd</a:t>
                      </a:r>
                    </a:p>
                  </a:txBody>
                  <a:tcPr/>
                </a:tc>
                <a:tc hMerge="1">
                  <a:txBody>
                    <a:bodyPr/>
                    <a:lstStyle/>
                    <a:p>
                      <a:endParaRPr lang="en-US" dirty="0"/>
                    </a:p>
                  </a:txBody>
                  <a:tcPr/>
                </a:tc>
                <a:extLst>
                  <a:ext uri="{0D108BD9-81ED-4DB2-BD59-A6C34878D82A}">
                    <a16:rowId xmlns:a16="http://schemas.microsoft.com/office/drawing/2014/main" val="2273826407"/>
                  </a:ext>
                </a:extLst>
              </a:tr>
              <a:tr h="178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Ny boendeform: ”stödboende”</a:t>
                      </a:r>
                    </a:p>
                  </a:txBody>
                  <a:tcPr/>
                </a:tc>
                <a:tc>
                  <a:txBody>
                    <a:bodyPr/>
                    <a:lstStyle/>
                    <a:p>
                      <a:pPr marL="342900" indent="-342900">
                        <a:buFont typeface="Arial" panose="020B0604020202020204" pitchFamily="34" charset="0"/>
                        <a:buChar char="•"/>
                      </a:pPr>
                      <a:r>
                        <a:rPr lang="sv-SE" sz="1800" i="1" noProof="0" dirty="0"/>
                        <a:t>Sänkt omsorgsnivå med mindre vuxenstöd</a:t>
                      </a:r>
                      <a:endParaRPr lang="sv-SE" sz="1800" i="1" noProof="0" dirty="0">
                        <a:sym typeface="Wingdings" pitchFamily="2" charset="2"/>
                      </a:endParaRPr>
                    </a:p>
                  </a:txBody>
                  <a:tcPr/>
                </a:tc>
                <a:extLst>
                  <a:ext uri="{0D108BD9-81ED-4DB2-BD59-A6C34878D82A}">
                    <a16:rowId xmlns:a16="http://schemas.microsoft.com/office/drawing/2014/main" val="497857981"/>
                  </a:ext>
                </a:extLst>
              </a:tr>
              <a:tr h="186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Osäkerhet om ansvarsfördelning mellan stat och kommun. Minskade statliga ersättningar till kommunerna.</a:t>
                      </a:r>
                    </a:p>
                  </a:txBody>
                  <a:tcPr/>
                </a:tc>
                <a:tc>
                  <a:txBody>
                    <a:bodyPr/>
                    <a:lstStyle/>
                    <a:p>
                      <a:pPr marL="342900" indent="-342900">
                        <a:buFont typeface="Arial" panose="020B0604020202020204" pitchFamily="34" charset="0"/>
                        <a:buChar char="•"/>
                      </a:pPr>
                      <a:r>
                        <a:rPr lang="sv-SE" sz="1800" i="1" noProof="0" dirty="0">
                          <a:sym typeface="Wingdings" pitchFamily="2" charset="2"/>
                        </a:rPr>
                        <a:t>Förlust av stöd, t ex boende, då man blir 18 år</a:t>
                      </a:r>
                    </a:p>
                  </a:txBody>
                  <a:tcPr/>
                </a:tc>
                <a:extLst>
                  <a:ext uri="{0D108BD9-81ED-4DB2-BD59-A6C34878D82A}">
                    <a16:rowId xmlns:a16="http://schemas.microsoft.com/office/drawing/2014/main" val="2287906247"/>
                  </a:ext>
                </a:extLst>
              </a:tr>
            </a:tbl>
          </a:graphicData>
        </a:graphic>
      </p:graphicFrame>
    </p:spTree>
    <p:extLst>
      <p:ext uri="{BB962C8B-B14F-4D97-AF65-F5344CB8AC3E}">
        <p14:creationId xmlns:p14="http://schemas.microsoft.com/office/powerpoint/2010/main" val="39845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583160" y="188640"/>
            <a:ext cx="7560840" cy="1532781"/>
          </a:xfrm>
        </p:spPr>
        <p:txBody>
          <a:bodyPr>
            <a:noAutofit/>
          </a:bodyPr>
          <a:lstStyle/>
          <a:p>
            <a:r>
              <a:rPr lang="sv-SE" sz="3600" dirty="0"/>
              <a:t>SBU utvärderar sjukvårdens och socialtjänstens metoder och insatser</a:t>
            </a:r>
            <a:endParaRPr lang="en-US" sz="3600" dirty="0"/>
          </a:p>
        </p:txBody>
      </p:sp>
      <p:sp>
        <p:nvSpPr>
          <p:cNvPr id="5" name="Platshållare för innehåll 4"/>
          <p:cNvSpPr>
            <a:spLocks noGrp="1"/>
          </p:cNvSpPr>
          <p:nvPr>
            <p:ph idx="4294967295"/>
          </p:nvPr>
        </p:nvSpPr>
        <p:spPr>
          <a:xfrm>
            <a:off x="971600" y="2060848"/>
            <a:ext cx="7343775" cy="3984798"/>
          </a:xfrm>
        </p:spPr>
        <p:txBody>
          <a:bodyPr>
            <a:noAutofit/>
          </a:bodyPr>
          <a:lstStyle/>
          <a:p>
            <a:pPr marL="0" indent="0">
              <a:buNone/>
            </a:pPr>
            <a:r>
              <a:rPr lang="sv-SE" sz="2600" dirty="0"/>
              <a:t>SBU uppgift är:</a:t>
            </a:r>
          </a:p>
          <a:p>
            <a:pPr indent="19050">
              <a:buNone/>
            </a:pPr>
            <a:r>
              <a:rPr lang="sv-SE" sz="2600" dirty="0"/>
              <a:t>”…att vetenskapligt utvärdera tillämpade och nya metoder i hälso- och sjukvården och i den verksamhet som bedrivs med stöd av </a:t>
            </a:r>
            <a:r>
              <a:rPr lang="sv-SE" sz="2600" dirty="0" err="1"/>
              <a:t>socialtjänst-lagen</a:t>
            </a:r>
            <a:r>
              <a:rPr lang="sv-SE" sz="2600" dirty="0"/>
              <a:t> (2001:453) och lagen (1993:387) om stöd och service till vissa funktionshindrade  ur medicinskt perspektiv där så är tillämpligt, samt ur ekonomiskt, </a:t>
            </a:r>
            <a:r>
              <a:rPr lang="en-US" sz="2600" dirty="0"/>
              <a:t>samhälleligt och etiskt perspektiv.”</a:t>
            </a:r>
            <a:endParaRPr lang="sv-SE" sz="2600" dirty="0"/>
          </a:p>
        </p:txBody>
      </p:sp>
      <p:pic>
        <p:nvPicPr>
          <p:cNvPr id="7" name="Bildobjekt 6"/>
          <p:cNvPicPr>
            <a:picLocks noChangeAspect="1"/>
          </p:cNvPicPr>
          <p:nvPr/>
        </p:nvPicPr>
        <p:blipFill>
          <a:blip r:embed="rId3" cstate="print">
            <a:clrChange>
              <a:clrFrom>
                <a:srgbClr val="000000"/>
              </a:clrFrom>
              <a:clrTo>
                <a:srgbClr val="000000">
                  <a:alpha val="0"/>
                </a:srgbClr>
              </a:clrTo>
            </a:clrChange>
          </a:blip>
          <a:stretch>
            <a:fillRect/>
          </a:stretch>
        </p:blipFill>
        <p:spPr>
          <a:xfrm>
            <a:off x="277335" y="260648"/>
            <a:ext cx="1244513" cy="158874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25291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Forskning och praxis</a:t>
            </a:r>
          </a:p>
        </p:txBody>
      </p:sp>
      <p:graphicFrame>
        <p:nvGraphicFramePr>
          <p:cNvPr id="7" name="Platshållare för innehåll 6">
            <a:extLst>
              <a:ext uri="{FF2B5EF4-FFF2-40B4-BE49-F238E27FC236}">
                <a16:creationId xmlns:a16="http://schemas.microsoft.com/office/drawing/2014/main" id="{3604A055-B6BE-8E47-B815-89AE1C663C36}"/>
              </a:ext>
            </a:extLst>
          </p:cNvPr>
          <p:cNvGraphicFramePr>
            <a:graphicFrameLocks noGrp="1"/>
          </p:cNvGraphicFramePr>
          <p:nvPr>
            <p:ph idx="1"/>
            <p:extLst>
              <p:ext uri="{D42A27DB-BD31-4B8C-83A1-F6EECF244321}">
                <p14:modId xmlns:p14="http://schemas.microsoft.com/office/powerpoint/2010/main" val="167536955"/>
              </p:ext>
            </p:extLst>
          </p:nvPr>
        </p:nvGraphicFramePr>
        <p:xfrm>
          <a:off x="1367532" y="2381484"/>
          <a:ext cx="6408712" cy="2631692"/>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753104645"/>
                    </a:ext>
                  </a:extLst>
                </a:gridCol>
                <a:gridCol w="3204356">
                  <a:extLst>
                    <a:ext uri="{9D8B030D-6E8A-4147-A177-3AD203B41FA5}">
                      <a16:colId xmlns:a16="http://schemas.microsoft.com/office/drawing/2014/main" val="2634505933"/>
                    </a:ext>
                  </a:extLst>
                </a:gridCol>
              </a:tblGrid>
              <a:tr h="6200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chemeClr val="tx1"/>
                          </a:solidFill>
                        </a:rPr>
                        <a:t>Relationer till jämnåriga</a:t>
                      </a:r>
                    </a:p>
                  </a:txBody>
                  <a:tcPr/>
                </a:tc>
                <a:tc hMerge="1">
                  <a:txBody>
                    <a:bodyPr/>
                    <a:lstStyle/>
                    <a:p>
                      <a:endParaRPr lang="en-US" dirty="0"/>
                    </a:p>
                  </a:txBody>
                  <a:tcPr/>
                </a:tc>
                <a:extLst>
                  <a:ext uri="{0D108BD9-81ED-4DB2-BD59-A6C34878D82A}">
                    <a16:rowId xmlns:a16="http://schemas.microsoft.com/office/drawing/2014/main" val="2273826407"/>
                  </a:ext>
                </a:extLst>
              </a:tr>
              <a:tr h="178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Brist på naturliga mötesplatser med jämnåriga från mottagarlandet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Separata skolklasser och geografiskt åtskilda skollokaler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txBody>
                  <a:tcPr/>
                </a:tc>
                <a:tc>
                  <a:txBody>
                    <a:bodyPr/>
                    <a:lstStyle/>
                    <a:p>
                      <a:pPr marL="342900" indent="-342900">
                        <a:buFont typeface="Arial" panose="020B0604020202020204" pitchFamily="34" charset="0"/>
                        <a:buChar char="•"/>
                      </a:pPr>
                      <a:r>
                        <a:rPr lang="sv-SE" sz="1800" i="1" noProof="0" dirty="0"/>
                        <a:t>Svårt att lära känna jämnåriga från mottagarlandet</a:t>
                      </a:r>
                      <a:endParaRPr lang="sv-SE" sz="1800" i="1" noProof="0" dirty="0">
                        <a:sym typeface="Wingdings" pitchFamily="2" charset="2"/>
                      </a:endParaRPr>
                    </a:p>
                  </a:txBody>
                  <a:tcPr/>
                </a:tc>
                <a:extLst>
                  <a:ext uri="{0D108BD9-81ED-4DB2-BD59-A6C34878D82A}">
                    <a16:rowId xmlns:a16="http://schemas.microsoft.com/office/drawing/2014/main" val="497857981"/>
                  </a:ext>
                </a:extLst>
              </a:tr>
            </a:tbl>
          </a:graphicData>
        </a:graphic>
      </p:graphicFrame>
    </p:spTree>
    <p:extLst>
      <p:ext uri="{BB962C8B-B14F-4D97-AF65-F5344CB8AC3E}">
        <p14:creationId xmlns:p14="http://schemas.microsoft.com/office/powerpoint/2010/main" val="38201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Forskning och praxis</a:t>
            </a:r>
          </a:p>
        </p:txBody>
      </p:sp>
      <p:graphicFrame>
        <p:nvGraphicFramePr>
          <p:cNvPr id="7" name="Platshållare för innehåll 6">
            <a:extLst>
              <a:ext uri="{FF2B5EF4-FFF2-40B4-BE49-F238E27FC236}">
                <a16:creationId xmlns:a16="http://schemas.microsoft.com/office/drawing/2014/main" id="{3604A055-B6BE-8E47-B815-89AE1C663C36}"/>
              </a:ext>
            </a:extLst>
          </p:cNvPr>
          <p:cNvGraphicFramePr>
            <a:graphicFrameLocks noGrp="1"/>
          </p:cNvGraphicFramePr>
          <p:nvPr>
            <p:ph idx="1"/>
            <p:extLst>
              <p:ext uri="{D42A27DB-BD31-4B8C-83A1-F6EECF244321}">
                <p14:modId xmlns:p14="http://schemas.microsoft.com/office/powerpoint/2010/main" val="357732638"/>
              </p:ext>
            </p:extLst>
          </p:nvPr>
        </p:nvGraphicFramePr>
        <p:xfrm>
          <a:off x="1367532" y="1690820"/>
          <a:ext cx="6408712" cy="4198422"/>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753104645"/>
                    </a:ext>
                  </a:extLst>
                </a:gridCol>
                <a:gridCol w="3204356">
                  <a:extLst>
                    <a:ext uri="{9D8B030D-6E8A-4147-A177-3AD203B41FA5}">
                      <a16:colId xmlns:a16="http://schemas.microsoft.com/office/drawing/2014/main" val="2634505933"/>
                    </a:ext>
                  </a:extLst>
                </a:gridCol>
              </a:tblGrid>
              <a:tr h="6200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chemeClr val="tx1"/>
                          </a:solidFill>
                        </a:rPr>
                        <a:t>Socialtjänst, hälso- och sjukvård</a:t>
                      </a:r>
                    </a:p>
                  </a:txBody>
                  <a:tcPr/>
                </a:tc>
                <a:tc hMerge="1">
                  <a:txBody>
                    <a:bodyPr/>
                    <a:lstStyle/>
                    <a:p>
                      <a:endParaRPr lang="en-US" dirty="0"/>
                    </a:p>
                  </a:txBody>
                  <a:tcPr/>
                </a:tc>
                <a:extLst>
                  <a:ext uri="{0D108BD9-81ED-4DB2-BD59-A6C34878D82A}">
                    <a16:rowId xmlns:a16="http://schemas.microsoft.com/office/drawing/2014/main" val="2273826407"/>
                  </a:ext>
                </a:extLst>
              </a:tr>
              <a:tr h="178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rPr>
                        <a:t>Olika lagstiftningar,</a:t>
                      </a:r>
                      <a:r>
                        <a:rPr lang="sv-SE" sz="1800" baseline="0" dirty="0">
                          <a:solidFill>
                            <a:schemeClr val="tx1"/>
                          </a:solidFill>
                        </a:rPr>
                        <a:t> </a:t>
                      </a:r>
                      <a:r>
                        <a:rPr lang="sv-SE" sz="1800" dirty="0">
                          <a:solidFill>
                            <a:schemeClr val="tx1"/>
                          </a:solidFill>
                        </a:rPr>
                        <a:t>mål och regleringar som står i konflikt med varandra styr socialtjänstens 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txBody>
                  <a:tcPr/>
                </a:tc>
                <a:tc>
                  <a:txBody>
                    <a:bodyPr/>
                    <a:lstStyle/>
                    <a:p>
                      <a:pPr marL="342900" indent="-342900">
                        <a:buFont typeface="Arial" panose="020B0604020202020204" pitchFamily="34" charset="0"/>
                        <a:buChar char="•"/>
                      </a:pPr>
                      <a:r>
                        <a:rPr lang="sv-SE" sz="1800" i="1" noProof="0" dirty="0">
                          <a:solidFill>
                            <a:srgbClr val="000000"/>
                          </a:solidFill>
                        </a:rPr>
                        <a:t>Mål- och</a:t>
                      </a:r>
                      <a:r>
                        <a:rPr lang="sv-SE" sz="1800" i="1" baseline="0" noProof="0" dirty="0">
                          <a:solidFill>
                            <a:srgbClr val="000000"/>
                          </a:solidFill>
                        </a:rPr>
                        <a:t> ansvars</a:t>
                      </a:r>
                      <a:r>
                        <a:rPr lang="sv-SE" sz="1800" i="1" noProof="0" dirty="0">
                          <a:solidFill>
                            <a:srgbClr val="000000"/>
                          </a:solidFill>
                        </a:rPr>
                        <a:t>konflikter, oklara rättslägen </a:t>
                      </a:r>
                      <a:r>
                        <a:rPr lang="sv-SE" sz="1800" i="1" noProof="0" dirty="0"/>
                        <a:t>och svåra etiska avvägningar för socialsekreterare</a:t>
                      </a:r>
                      <a:endParaRPr lang="sv-SE" sz="1800" i="1" noProof="0" dirty="0">
                        <a:sym typeface="Wingdings" pitchFamily="2" charset="2"/>
                      </a:endParaRPr>
                    </a:p>
                  </a:txBody>
                  <a:tcPr/>
                </a:tc>
                <a:extLst>
                  <a:ext uri="{0D108BD9-81ED-4DB2-BD59-A6C34878D82A}">
                    <a16:rowId xmlns:a16="http://schemas.microsoft.com/office/drawing/2014/main" val="497857981"/>
                  </a:ext>
                </a:extLst>
              </a:tr>
              <a:tr h="178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Resurs- och kunskapsbrist inom hälso- och sjukvården</a:t>
                      </a:r>
                    </a:p>
                  </a:txBody>
                  <a:tcPr/>
                </a:tc>
                <a:tc>
                  <a:txBody>
                    <a:bodyPr/>
                    <a:lstStyle/>
                    <a:p>
                      <a:pPr marL="342900" indent="-342900">
                        <a:buFont typeface="Arial" panose="020B0604020202020204" pitchFamily="34" charset="0"/>
                        <a:buChar char="•"/>
                      </a:pPr>
                      <a:r>
                        <a:rPr lang="sv-SE" sz="1800" i="1" noProof="0" dirty="0">
                          <a:sym typeface="Wingdings" pitchFamily="2" charset="2"/>
                        </a:rPr>
                        <a:t>Risk att hälsobehov inte tillgodoses, särskilt för ensamkommande som fyllt18 år eller räknats upp i ålder</a:t>
                      </a:r>
                    </a:p>
                  </a:txBody>
                  <a:tcPr/>
                </a:tc>
                <a:extLst>
                  <a:ext uri="{0D108BD9-81ED-4DB2-BD59-A6C34878D82A}">
                    <a16:rowId xmlns:a16="http://schemas.microsoft.com/office/drawing/2014/main" val="3288071420"/>
                  </a:ext>
                </a:extLst>
              </a:tr>
            </a:tbl>
          </a:graphicData>
        </a:graphic>
      </p:graphicFrame>
    </p:spTree>
    <p:extLst>
      <p:ext uri="{BB962C8B-B14F-4D97-AF65-F5344CB8AC3E}">
        <p14:creationId xmlns:p14="http://schemas.microsoft.com/office/powerpoint/2010/main" val="22316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Forskning och praxis</a:t>
            </a:r>
          </a:p>
        </p:txBody>
      </p:sp>
      <p:graphicFrame>
        <p:nvGraphicFramePr>
          <p:cNvPr id="7" name="Platshållare för innehåll 6">
            <a:extLst>
              <a:ext uri="{FF2B5EF4-FFF2-40B4-BE49-F238E27FC236}">
                <a16:creationId xmlns:a16="http://schemas.microsoft.com/office/drawing/2014/main" id="{3604A055-B6BE-8E47-B815-89AE1C663C36}"/>
              </a:ext>
            </a:extLst>
          </p:cNvPr>
          <p:cNvGraphicFramePr>
            <a:graphicFrameLocks noGrp="1"/>
          </p:cNvGraphicFramePr>
          <p:nvPr>
            <p:ph idx="1"/>
            <p:extLst>
              <p:ext uri="{D42A27DB-BD31-4B8C-83A1-F6EECF244321}">
                <p14:modId xmlns:p14="http://schemas.microsoft.com/office/powerpoint/2010/main" val="699308132"/>
              </p:ext>
            </p:extLst>
          </p:nvPr>
        </p:nvGraphicFramePr>
        <p:xfrm>
          <a:off x="1367532" y="1690820"/>
          <a:ext cx="6408712" cy="4198422"/>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753104645"/>
                    </a:ext>
                  </a:extLst>
                </a:gridCol>
                <a:gridCol w="3204356">
                  <a:extLst>
                    <a:ext uri="{9D8B030D-6E8A-4147-A177-3AD203B41FA5}">
                      <a16:colId xmlns:a16="http://schemas.microsoft.com/office/drawing/2014/main" val="2634505933"/>
                    </a:ext>
                  </a:extLst>
                </a:gridCol>
              </a:tblGrid>
              <a:tr h="6200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chemeClr val="tx1"/>
                          </a:solidFill>
                        </a:rPr>
                        <a:t>Att få ihop det förflutna med nuet och framtiden</a:t>
                      </a:r>
                    </a:p>
                  </a:txBody>
                  <a:tcPr/>
                </a:tc>
                <a:tc hMerge="1">
                  <a:txBody>
                    <a:bodyPr/>
                    <a:lstStyle/>
                    <a:p>
                      <a:endParaRPr lang="en-US" dirty="0"/>
                    </a:p>
                  </a:txBody>
                  <a:tcPr/>
                </a:tc>
                <a:extLst>
                  <a:ext uri="{0D108BD9-81ED-4DB2-BD59-A6C34878D82A}">
                    <a16:rowId xmlns:a16="http://schemas.microsoft.com/office/drawing/2014/main" val="2273826407"/>
                  </a:ext>
                </a:extLst>
              </a:tr>
              <a:tr h="178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Stort fokus på det nya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txBody>
                  <a:tcPr/>
                </a:tc>
                <a:tc>
                  <a:txBody>
                    <a:bodyPr/>
                    <a:lstStyle/>
                    <a:p>
                      <a:pPr marL="342900" indent="-342900">
                        <a:buFont typeface="Arial" panose="020B0604020202020204" pitchFamily="34" charset="0"/>
                        <a:buChar char="•"/>
                      </a:pPr>
                      <a:r>
                        <a:rPr lang="sv-SE" sz="1800" i="1" noProof="0" dirty="0"/>
                        <a:t>Riskerar att förlora modersmål och tillgång till tidigare erfarenheter</a:t>
                      </a:r>
                      <a:endParaRPr lang="sv-SE" sz="1800" i="1" noProof="0" dirty="0">
                        <a:sym typeface="Wingdings" pitchFamily="2" charset="2"/>
                      </a:endParaRPr>
                    </a:p>
                  </a:txBody>
                  <a:tcPr/>
                </a:tc>
                <a:extLst>
                  <a:ext uri="{0D108BD9-81ED-4DB2-BD59-A6C34878D82A}">
                    <a16:rowId xmlns:a16="http://schemas.microsoft.com/office/drawing/2014/main" val="497857981"/>
                  </a:ext>
                </a:extLst>
              </a:tr>
              <a:tr h="178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Lag (2016:752) om tillfälliga begränsningar av möjligheten att få uppehållstillstånd i Sverige</a:t>
                      </a:r>
                    </a:p>
                  </a:txBody>
                  <a:tcPr/>
                </a:tc>
                <a:tc>
                  <a:txBody>
                    <a:bodyPr/>
                    <a:lstStyle/>
                    <a:p>
                      <a:pPr marL="342900" indent="-342900">
                        <a:buFont typeface="Arial" panose="020B0604020202020204" pitchFamily="34" charset="0"/>
                        <a:buChar char="•"/>
                      </a:pPr>
                      <a:r>
                        <a:rPr lang="sv-SE" sz="1800" i="1" noProof="0" dirty="0">
                          <a:sym typeface="Wingdings" pitchFamily="2" charset="2"/>
                        </a:rPr>
                        <a:t>Möjlighet till familjeåterförening kraftigt begränsad</a:t>
                      </a:r>
                    </a:p>
                  </a:txBody>
                  <a:tcPr/>
                </a:tc>
                <a:extLst>
                  <a:ext uri="{0D108BD9-81ED-4DB2-BD59-A6C34878D82A}">
                    <a16:rowId xmlns:a16="http://schemas.microsoft.com/office/drawing/2014/main" val="3288071420"/>
                  </a:ext>
                </a:extLst>
              </a:tr>
            </a:tbl>
          </a:graphicData>
        </a:graphic>
      </p:graphicFrame>
    </p:spTree>
    <p:extLst>
      <p:ext uri="{BB962C8B-B14F-4D97-AF65-F5344CB8AC3E}">
        <p14:creationId xmlns:p14="http://schemas.microsoft.com/office/powerpoint/2010/main" val="15778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Forskningsbehov, exempel</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p:txBody>
          <a:bodyPr>
            <a:normAutofit/>
          </a:bodyPr>
          <a:lstStyle/>
          <a:p>
            <a:pPr lvl="0">
              <a:spcBef>
                <a:spcPts val="1080"/>
              </a:spcBef>
            </a:pPr>
            <a:r>
              <a:rPr lang="sv-SE" sz="2000" dirty="0"/>
              <a:t>Kontrollerade studier för att utvärdera specifika insatser, exempelvis anpassade boendeformer, anpassad hälso- och sjukvård.</a:t>
            </a:r>
          </a:p>
          <a:p>
            <a:pPr lvl="0">
              <a:spcBef>
                <a:spcPts val="1080"/>
              </a:spcBef>
            </a:pPr>
            <a:r>
              <a:rPr lang="sv-SE" sz="2000" dirty="0"/>
              <a:t>Stödinsatser för yngre ensamkommande barn relaterat till ålder och psykosocial utveckling</a:t>
            </a:r>
          </a:p>
          <a:p>
            <a:pPr lvl="0">
              <a:spcBef>
                <a:spcPts val="1080"/>
              </a:spcBef>
            </a:pPr>
            <a:r>
              <a:rPr lang="sv-SE" sz="2000" dirty="0"/>
              <a:t>Ensamkommande flickors situation och behov av stöd</a:t>
            </a:r>
          </a:p>
          <a:p>
            <a:pPr lvl="0">
              <a:spcBef>
                <a:spcPts val="1080"/>
              </a:spcBef>
            </a:pPr>
            <a:r>
              <a:rPr lang="sv-SE" sz="2000" dirty="0"/>
              <a:t>Behoven hos ensamkommande med specifika behov, till exempel barn och unga med funktionsvariationer eller ensamkommande HBTQ-ungdomar</a:t>
            </a:r>
          </a:p>
          <a:p>
            <a:pPr lvl="0">
              <a:spcBef>
                <a:spcPts val="1080"/>
              </a:spcBef>
            </a:pPr>
            <a:r>
              <a:rPr lang="sv-SE" sz="2000" dirty="0"/>
              <a:t>Uppföljande longitudinella kohortstudier för att utvärdera betydelsen av post-migrationsfaktorer såväl i den nära vardagsmiljön, på strukturell nivå och på samhällsnivå</a:t>
            </a:r>
          </a:p>
        </p:txBody>
      </p:sp>
    </p:spTree>
    <p:extLst>
      <p:ext uri="{BB962C8B-B14F-4D97-AF65-F5344CB8AC3E}">
        <p14:creationId xmlns:p14="http://schemas.microsoft.com/office/powerpoint/2010/main" val="26998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A97F0-C612-412E-BEA7-F925E58DE2E3}"/>
              </a:ext>
            </a:extLst>
          </p:cNvPr>
          <p:cNvSpPr>
            <a:spLocks noGrp="1"/>
          </p:cNvSpPr>
          <p:nvPr>
            <p:ph type="title"/>
          </p:nvPr>
        </p:nvSpPr>
        <p:spPr/>
        <p:txBody>
          <a:bodyPr/>
          <a:lstStyle/>
          <a:p>
            <a:r>
              <a:rPr lang="sv-SE" dirty="0"/>
              <a:t>Till sist...</a:t>
            </a:r>
          </a:p>
        </p:txBody>
      </p:sp>
      <p:sp>
        <p:nvSpPr>
          <p:cNvPr id="3" name="Platshållare för innehåll 2">
            <a:extLst>
              <a:ext uri="{FF2B5EF4-FFF2-40B4-BE49-F238E27FC236}">
                <a16:creationId xmlns:a16="http://schemas.microsoft.com/office/drawing/2014/main" id="{9B2349FD-7969-46CB-BB78-63507EE9D30C}"/>
              </a:ext>
            </a:extLst>
          </p:cNvPr>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0" indent="-457200">
              <a:buFont typeface="+mj-lt"/>
              <a:buAutoNum type="arabicPeriod"/>
            </a:pPr>
            <a:r>
              <a:rPr lang="sv-SE" b="1" dirty="0"/>
              <a:t>Grundläggande livsvillkor och överlevnad</a:t>
            </a:r>
          </a:p>
          <a:p>
            <a:pPr marL="457200" indent="-457200">
              <a:buFont typeface="+mj-lt"/>
              <a:buAutoNum type="arabicPeriod"/>
            </a:pPr>
            <a:r>
              <a:rPr lang="sv-SE" b="1" dirty="0"/>
              <a:t>Svårigheter och möjligheter i vardagen</a:t>
            </a:r>
            <a:endParaRPr lang="sv-SE" sz="1400" b="1" dirty="0">
              <a:latin typeface="Calibri" panose="020F0502020204030204" pitchFamily="34" charset="0"/>
              <a:ea typeface="Yu Mincho" panose="02020400000000000000" pitchFamily="18" charset="-128"/>
              <a:cs typeface="Times New Roman" panose="02020603050405020304" pitchFamily="18" charset="0"/>
            </a:endParaRPr>
          </a:p>
          <a:p>
            <a:pPr marL="457200" indent="-457200">
              <a:buFont typeface="+mj-lt"/>
              <a:buAutoNum type="arabicPeriod"/>
            </a:pPr>
            <a:r>
              <a:rPr lang="sv-SE" b="1" dirty="0">
                <a:latin typeface="Calibri" panose="020F0502020204030204" pitchFamily="34" charset="0"/>
                <a:ea typeface="Yu Mincho" panose="02020400000000000000" pitchFamily="18" charset="-128"/>
                <a:cs typeface="Times New Roman" panose="02020603050405020304" pitchFamily="18" charset="0"/>
              </a:rPr>
              <a:t>Vikten av att få ihop tillvaron på ett övergripande plan</a:t>
            </a:r>
          </a:p>
          <a:p>
            <a:pPr marL="457200" indent="-457200">
              <a:buFont typeface="+mj-lt"/>
              <a:buAutoNum type="arabicPeriod"/>
            </a:pPr>
            <a:endParaRPr lang="sv-SE" b="1" dirty="0">
              <a:latin typeface="Calibri" panose="020F0502020204030204" pitchFamily="34" charset="0"/>
              <a:ea typeface="Yu Mincho" panose="02020400000000000000" pitchFamily="18" charset="-128"/>
              <a:cs typeface="Times New Roman" panose="02020603050405020304" pitchFamily="18" charset="0"/>
            </a:endParaRPr>
          </a:p>
          <a:p>
            <a:pPr marL="0" indent="0" algn="ctr">
              <a:buNone/>
            </a:pPr>
            <a:r>
              <a:rPr lang="sv-SE" sz="2000" i="1" dirty="0"/>
              <a:t>...the </a:t>
            </a:r>
            <a:r>
              <a:rPr lang="sv-SE" sz="2000" i="1" dirty="0" err="1"/>
              <a:t>search</a:t>
            </a:r>
            <a:r>
              <a:rPr lang="sv-SE" sz="2000" i="1" dirty="0"/>
              <a:t> for </a:t>
            </a:r>
            <a:r>
              <a:rPr lang="sv-SE" sz="2000" i="1" dirty="0" err="1"/>
              <a:t>safety</a:t>
            </a:r>
            <a:r>
              <a:rPr lang="sv-SE" sz="2000" i="1" dirty="0"/>
              <a:t>, the </a:t>
            </a:r>
            <a:r>
              <a:rPr lang="sv-SE" sz="2000" i="1" dirty="0" err="1"/>
              <a:t>growth</a:t>
            </a:r>
            <a:r>
              <a:rPr lang="sv-SE" sz="2000" i="1" dirty="0"/>
              <a:t> of </a:t>
            </a:r>
            <a:r>
              <a:rPr lang="sv-SE" sz="2000" i="1" dirty="0" err="1"/>
              <a:t>belonging</a:t>
            </a:r>
            <a:r>
              <a:rPr lang="sv-SE" sz="2000" i="1" dirty="0"/>
              <a:t> and the </a:t>
            </a:r>
            <a:r>
              <a:rPr lang="sv-SE" sz="2000" i="1" dirty="0" err="1"/>
              <a:t>will</a:t>
            </a:r>
            <a:r>
              <a:rPr lang="sv-SE" sz="2000" i="1" dirty="0"/>
              <a:t> to </a:t>
            </a:r>
            <a:r>
              <a:rPr lang="sv-SE" sz="2000" i="1" dirty="0" err="1"/>
              <a:t>succeed</a:t>
            </a:r>
            <a:r>
              <a:rPr lang="sv-SE" sz="2000" i="1" dirty="0"/>
              <a:t> in the new </a:t>
            </a:r>
            <a:r>
              <a:rPr lang="sv-SE" sz="2000" i="1" dirty="0" err="1"/>
              <a:t>environments</a:t>
            </a:r>
            <a:r>
              <a:rPr lang="sv-SE" sz="2000" i="1" dirty="0"/>
              <a:t> (</a:t>
            </a:r>
            <a:r>
              <a:rPr lang="sv-SE" sz="2000" i="1" dirty="0" err="1"/>
              <a:t>Kohli</a:t>
            </a:r>
            <a:r>
              <a:rPr lang="sv-SE" sz="2000" i="1" dirty="0"/>
              <a:t> 2011)</a:t>
            </a:r>
          </a:p>
          <a:p>
            <a:pPr marL="457200" indent="-457200">
              <a:buFont typeface="+mj-lt"/>
              <a:buAutoNum type="arabicPeriod"/>
            </a:pPr>
            <a:endParaRPr lang="sv-SE" b="1" dirty="0">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814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Studier med kvalitativ metodik</a:t>
            </a:r>
          </a:p>
        </p:txBody>
      </p:sp>
      <p:sp>
        <p:nvSpPr>
          <p:cNvPr id="3" name="textruta 2">
            <a:extLst>
              <a:ext uri="{FF2B5EF4-FFF2-40B4-BE49-F238E27FC236}">
                <a16:creationId xmlns:a16="http://schemas.microsoft.com/office/drawing/2014/main" id="{0AE533F7-2C62-4892-9DAD-C6827C4FBDEE}"/>
              </a:ext>
            </a:extLst>
          </p:cNvPr>
          <p:cNvSpPr txBox="1"/>
          <p:nvPr/>
        </p:nvSpPr>
        <p:spPr>
          <a:xfrm>
            <a:off x="755576" y="1682870"/>
            <a:ext cx="6769272" cy="3693319"/>
          </a:xfrm>
          <a:prstGeom prst="rect">
            <a:avLst/>
          </a:prstGeom>
          <a:noFill/>
        </p:spPr>
        <p:txBody>
          <a:bodyPr wrap="square" rtlCol="0">
            <a:spAutoFit/>
          </a:bodyPr>
          <a:lstStyle/>
          <a:p>
            <a:r>
              <a:rPr lang="sv-SE" b="1" dirty="0" err="1"/>
              <a:t>Setting</a:t>
            </a:r>
            <a:endParaRPr lang="sv-SE" b="1" dirty="0"/>
          </a:p>
          <a:p>
            <a:r>
              <a:rPr lang="sv-SE" dirty="0">
                <a:latin typeface="Calibri" panose="020F0502020204030204" pitchFamily="34" charset="0"/>
                <a:ea typeface="Calibri" panose="020F0502020204030204" pitchFamily="34" charset="0"/>
                <a:cs typeface="Times New Roman" panose="02020603050405020304" pitchFamily="18" charset="0"/>
              </a:rPr>
              <a:t>Mottagarland i västvärlden.</a:t>
            </a:r>
            <a:endParaRPr lang="sv-SE" sz="3200" dirty="0">
              <a:latin typeface="Calibri" panose="020F0502020204030204" pitchFamily="34" charset="0"/>
              <a:ea typeface="Calibri" panose="020F0502020204030204" pitchFamily="34" charset="0"/>
              <a:cs typeface="Times New Roman" panose="02020603050405020304" pitchFamily="18" charset="0"/>
            </a:endParaRPr>
          </a:p>
          <a:p>
            <a:endParaRPr lang="sv-SE" b="1" dirty="0"/>
          </a:p>
          <a:p>
            <a:r>
              <a:rPr lang="sv-SE" b="1" dirty="0"/>
              <a:t>Population</a:t>
            </a:r>
            <a:endParaRPr lang="sv-SE" dirty="0"/>
          </a:p>
          <a:p>
            <a:r>
              <a:rPr lang="sv-SE" dirty="0"/>
              <a:t>Ensamkommande barn som sökt asyl i västvärlden innan 18 års ålder och som intervjuats om upplevelser före 21 års ålder. Intervjuer med flyktingbarn som anlänt tillsammans med sina familjer exkluderas, liksom andra informanters beskrivning av hur ensamkommande barn upplever sin situation. </a:t>
            </a:r>
          </a:p>
          <a:p>
            <a:endParaRPr lang="sv-SE" b="1" dirty="0"/>
          </a:p>
          <a:p>
            <a:r>
              <a:rPr lang="sv-SE" b="1" dirty="0"/>
              <a:t>Intervention</a:t>
            </a:r>
            <a:endParaRPr lang="sv-SE" dirty="0"/>
          </a:p>
          <a:p>
            <a:r>
              <a:rPr lang="sv-SE" dirty="0"/>
              <a:t>Faktorer, förhållanden, situationer som främjar och begränsar social integrering, psykisk/fysisk hälsa och funktionsförmåga. </a:t>
            </a:r>
          </a:p>
        </p:txBody>
      </p:sp>
    </p:spTree>
    <p:extLst>
      <p:ext uri="{BB962C8B-B14F-4D97-AF65-F5344CB8AC3E}">
        <p14:creationId xmlns:p14="http://schemas.microsoft.com/office/powerpoint/2010/main" val="1173018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60705E-13D4-4FD1-8F58-67CAFDF672C3}"/>
              </a:ext>
            </a:extLst>
          </p:cNvPr>
          <p:cNvSpPr>
            <a:spLocks noGrp="1"/>
          </p:cNvSpPr>
          <p:nvPr>
            <p:ph type="title"/>
          </p:nvPr>
        </p:nvSpPr>
        <p:spPr/>
        <p:txBody>
          <a:bodyPr/>
          <a:lstStyle/>
          <a:p>
            <a:r>
              <a:rPr lang="sv-SE" dirty="0"/>
              <a:t>Etiska och samhälleliga aspekter</a:t>
            </a:r>
          </a:p>
        </p:txBody>
      </p:sp>
      <p:sp>
        <p:nvSpPr>
          <p:cNvPr id="3" name="Platshållare för innehåll 2">
            <a:extLst>
              <a:ext uri="{FF2B5EF4-FFF2-40B4-BE49-F238E27FC236}">
                <a16:creationId xmlns:a16="http://schemas.microsoft.com/office/drawing/2014/main" id="{2CC3D173-2821-41E5-B58D-0F6937F0503D}"/>
              </a:ext>
            </a:extLst>
          </p:cNvPr>
          <p:cNvSpPr>
            <a:spLocks noGrp="1"/>
          </p:cNvSpPr>
          <p:nvPr>
            <p:ph idx="1"/>
          </p:nvPr>
        </p:nvSpPr>
        <p:spPr/>
        <p:txBody>
          <a:bodyPr>
            <a:normAutofit lnSpcReduction="10000"/>
          </a:bodyPr>
          <a:lstStyle/>
          <a:p>
            <a:pPr>
              <a:buFontTx/>
              <a:buChar char="-"/>
            </a:pPr>
            <a:r>
              <a:rPr lang="sv-SE" dirty="0"/>
              <a:t>ambitionen att hjälpa en mycket utsatt grupp barn och unga samtidigt som den utdragna asylprocessen fortsätter att generera trauman och psykisk ohälsa hos de ensamkommande</a:t>
            </a:r>
          </a:p>
          <a:p>
            <a:pPr>
              <a:buFontTx/>
              <a:buChar char="-"/>
            </a:pPr>
            <a:endParaRPr lang="sv-SE" dirty="0"/>
          </a:p>
          <a:p>
            <a:pPr>
              <a:buFontTx/>
              <a:buChar char="-"/>
            </a:pPr>
            <a:r>
              <a:rPr lang="sv-SE" dirty="0"/>
              <a:t>ge stöd och hjälp i avsaknad av säkrare kunskap om insatsernas förmåga att ge eftersträvade effekter</a:t>
            </a:r>
          </a:p>
          <a:p>
            <a:pPr>
              <a:buFontTx/>
              <a:buChar char="-"/>
            </a:pPr>
            <a:endParaRPr lang="sv-SE" dirty="0"/>
          </a:p>
          <a:p>
            <a:pPr>
              <a:buFontTx/>
              <a:buChar char="-"/>
            </a:pPr>
            <a:r>
              <a:rPr lang="sv-SE" dirty="0"/>
              <a:t>målkonflikter och bristande samordning mellan olika aktörer. Beslutsfattare och professionella behöver förhålla sig medvetet och systematiskt till dessa utmaningar</a:t>
            </a:r>
          </a:p>
          <a:p>
            <a:pPr>
              <a:buFontTx/>
              <a:buChar char="-"/>
            </a:pPr>
            <a:endParaRPr lang="sv-SE" dirty="0"/>
          </a:p>
          <a:p>
            <a:endParaRPr lang="sv-SE" dirty="0"/>
          </a:p>
        </p:txBody>
      </p:sp>
    </p:spTree>
    <p:extLst>
      <p:ext uri="{BB962C8B-B14F-4D97-AF65-F5344CB8AC3E}">
        <p14:creationId xmlns:p14="http://schemas.microsoft.com/office/powerpoint/2010/main" val="258432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583160" y="188640"/>
            <a:ext cx="7560840" cy="1532781"/>
          </a:xfrm>
        </p:spPr>
        <p:txBody>
          <a:bodyPr>
            <a:noAutofit/>
          </a:bodyPr>
          <a:lstStyle/>
          <a:p>
            <a:r>
              <a:rPr lang="sv-SE" sz="3600" dirty="0"/>
              <a:t>SBU utvärderar sjukvårdens och socialtjänstens metoder och insatser</a:t>
            </a:r>
            <a:endParaRPr lang="en-US" sz="3600" dirty="0"/>
          </a:p>
        </p:txBody>
      </p:sp>
      <p:sp>
        <p:nvSpPr>
          <p:cNvPr id="5" name="Platshållare för innehåll 4"/>
          <p:cNvSpPr>
            <a:spLocks noGrp="1"/>
          </p:cNvSpPr>
          <p:nvPr>
            <p:ph idx="4294967295"/>
          </p:nvPr>
        </p:nvSpPr>
        <p:spPr>
          <a:xfrm>
            <a:off x="971600" y="2060848"/>
            <a:ext cx="7343775" cy="3984798"/>
          </a:xfrm>
        </p:spPr>
        <p:txBody>
          <a:bodyPr>
            <a:noAutofit/>
          </a:bodyPr>
          <a:lstStyle/>
          <a:p>
            <a:pPr marL="0" indent="0">
              <a:buNone/>
            </a:pPr>
            <a:r>
              <a:rPr lang="sv-SE" sz="2600" dirty="0"/>
              <a:t>SBU uppgift är:</a:t>
            </a:r>
          </a:p>
          <a:p>
            <a:pPr indent="19050">
              <a:buNone/>
            </a:pPr>
            <a:r>
              <a:rPr lang="sv-SE" sz="2600" dirty="0"/>
              <a:t>”…att vetenskapligt utvärdera tillämpade och nya metoder i hälso- och sjukvården </a:t>
            </a:r>
            <a:r>
              <a:rPr lang="sv-SE" sz="2600" u="heavy" dirty="0">
                <a:uFill>
                  <a:solidFill>
                    <a:srgbClr val="FF0000"/>
                  </a:solidFill>
                </a:uFill>
              </a:rPr>
              <a:t>och i den verksamhet som bedrivs med stöd av socialtjänst-lagen (2001:453) och lagen (1993:387) om stöd och service till vissa funktionshindrade</a:t>
            </a:r>
            <a:r>
              <a:rPr lang="sv-SE" sz="2600" dirty="0">
                <a:uFill>
                  <a:solidFill>
                    <a:srgbClr val="FF0000"/>
                  </a:solidFill>
                </a:uFill>
              </a:rPr>
              <a:t> </a:t>
            </a:r>
            <a:r>
              <a:rPr lang="sv-SE" sz="2600" dirty="0"/>
              <a:t>ur medicinskt perspektiv där så är tillämpligt, samt ur ekonomiskt, </a:t>
            </a:r>
            <a:r>
              <a:rPr lang="en-US" sz="2600" dirty="0"/>
              <a:t>samhälleligt och etiskt perspektiv.”</a:t>
            </a:r>
            <a:endParaRPr lang="sv-SE" sz="2600" dirty="0"/>
          </a:p>
        </p:txBody>
      </p:sp>
      <p:pic>
        <p:nvPicPr>
          <p:cNvPr id="7" name="Bildobjekt 6"/>
          <p:cNvPicPr>
            <a:picLocks noChangeAspect="1"/>
          </p:cNvPicPr>
          <p:nvPr/>
        </p:nvPicPr>
        <p:blipFill>
          <a:blip r:embed="rId3" cstate="print">
            <a:clrChange>
              <a:clrFrom>
                <a:srgbClr val="000000"/>
              </a:clrFrom>
              <a:clrTo>
                <a:srgbClr val="000000">
                  <a:alpha val="0"/>
                </a:srgbClr>
              </a:clrTo>
            </a:clrChange>
          </a:blip>
          <a:stretch>
            <a:fillRect/>
          </a:stretch>
        </p:blipFill>
        <p:spPr>
          <a:xfrm>
            <a:off x="277335" y="260648"/>
            <a:ext cx="1244513" cy="1588740"/>
          </a:xfrm>
          <a:prstGeom prst="rect">
            <a:avLst/>
          </a:prstGeom>
          <a:effectLst>
            <a:outerShdw blurRad="50800" dist="38100" dir="18900000" algn="bl" rotWithShape="0">
              <a:prstClr val="black">
                <a:alpha val="40000"/>
              </a:prstClr>
            </a:outerShdw>
          </a:effectLst>
        </p:spPr>
      </p:pic>
      <p:sp>
        <p:nvSpPr>
          <p:cNvPr id="2" name="textruta 1">
            <a:extLst>
              <a:ext uri="{FF2B5EF4-FFF2-40B4-BE49-F238E27FC236}">
                <a16:creationId xmlns:a16="http://schemas.microsoft.com/office/drawing/2014/main" id="{92CE6BDB-38E5-4512-AA4A-66BFD87E9E6B}"/>
              </a:ext>
            </a:extLst>
          </p:cNvPr>
          <p:cNvSpPr txBox="1"/>
          <p:nvPr/>
        </p:nvSpPr>
        <p:spPr>
          <a:xfrm>
            <a:off x="467544" y="5517232"/>
            <a:ext cx="7128792" cy="5232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2800" dirty="0"/>
              <a:t>SBU ger inga rekommendationer eller riktlinjer</a:t>
            </a:r>
          </a:p>
        </p:txBody>
      </p:sp>
    </p:spTree>
    <p:extLst>
      <p:ext uri="{BB962C8B-B14F-4D97-AF65-F5344CB8AC3E}">
        <p14:creationId xmlns:p14="http://schemas.microsoft.com/office/powerpoint/2010/main" val="38608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dirty="0">
                <a:solidFill>
                  <a:srgbClr val="005CAA"/>
                </a:solidFill>
                <a:latin typeface="+mn-lt"/>
              </a:rPr>
              <a:t>Många arbetar för SBU</a:t>
            </a:r>
          </a:p>
        </p:txBody>
      </p:sp>
      <p:sp>
        <p:nvSpPr>
          <p:cNvPr id="14" name="Text Box 13"/>
          <p:cNvSpPr txBox="1">
            <a:spLocks noChangeArrowheads="1"/>
          </p:cNvSpPr>
          <p:nvPr/>
        </p:nvSpPr>
        <p:spPr bwMode="auto">
          <a:xfrm>
            <a:off x="3596043" y="2165994"/>
            <a:ext cx="2304256" cy="120032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sv-SE" sz="2400" dirty="0">
                <a:solidFill>
                  <a:schemeClr val="bg1"/>
                </a:solidFill>
              </a:rPr>
              <a:t>Externa sakkunniga/</a:t>
            </a:r>
          </a:p>
          <a:p>
            <a:pPr algn="ctr"/>
            <a:r>
              <a:rPr lang="sv-SE" sz="2400" dirty="0">
                <a:solidFill>
                  <a:schemeClr val="bg1"/>
                </a:solidFill>
              </a:rPr>
              <a:t>experter</a:t>
            </a:r>
          </a:p>
        </p:txBody>
      </p:sp>
      <p:grpSp>
        <p:nvGrpSpPr>
          <p:cNvPr id="3" name="Grupp 2"/>
          <p:cNvGrpSpPr/>
          <p:nvPr/>
        </p:nvGrpSpPr>
        <p:grpSpPr>
          <a:xfrm>
            <a:off x="5364088" y="1411919"/>
            <a:ext cx="2869470" cy="4776385"/>
            <a:chOff x="967449" y="2016327"/>
            <a:chExt cx="2767174" cy="4664992"/>
          </a:xfrm>
        </p:grpSpPr>
        <p:sp>
          <p:nvSpPr>
            <p:cNvPr id="5" name="Text Box 4"/>
            <p:cNvSpPr txBox="1">
              <a:spLocks noChangeArrowheads="1"/>
            </p:cNvSpPr>
            <p:nvPr/>
          </p:nvSpPr>
          <p:spPr bwMode="auto">
            <a:xfrm>
              <a:off x="967449" y="4443003"/>
              <a:ext cx="2066466" cy="820635"/>
            </a:xfrm>
            <a:prstGeom prst="rect">
              <a:avLst/>
            </a:prstGeom>
            <a:noFill/>
            <a:ln w="9525" algn="ctr">
              <a:noFill/>
              <a:miter lim="800000"/>
              <a:headEnd/>
              <a:tailEnd/>
            </a:ln>
          </p:spPr>
          <p:txBody>
            <a:bodyPr wrap="square">
              <a:spAutoFit/>
            </a:bodyPr>
            <a:lstStyle/>
            <a:p>
              <a:pPr algn="ctr">
                <a:lnSpc>
                  <a:spcPct val="85000"/>
                </a:lnSpc>
              </a:pPr>
              <a:r>
                <a:rPr lang="sv-SE" dirty="0">
                  <a:solidFill>
                    <a:srgbClr val="0070C0"/>
                  </a:solidFill>
                </a:rPr>
                <a:t>2 vetenskapliga råd (20 ledamöter)</a:t>
              </a:r>
            </a:p>
            <a:p>
              <a:endParaRPr lang="sv-SE" dirty="0">
                <a:solidFill>
                  <a:srgbClr val="0070C0"/>
                </a:solidFill>
              </a:endParaRPr>
            </a:p>
          </p:txBody>
        </p:sp>
        <p:sp>
          <p:nvSpPr>
            <p:cNvPr id="6" name="Text Box 5"/>
            <p:cNvSpPr txBox="1">
              <a:spLocks noChangeArrowheads="1"/>
            </p:cNvSpPr>
            <p:nvPr/>
          </p:nvSpPr>
          <p:spPr bwMode="auto">
            <a:xfrm>
              <a:off x="2842355" y="2016327"/>
              <a:ext cx="892268" cy="360905"/>
            </a:xfrm>
            <a:prstGeom prst="rect">
              <a:avLst/>
            </a:prstGeom>
            <a:noFill/>
            <a:ln w="9525" algn="ctr">
              <a:noFill/>
              <a:miter lim="800000"/>
              <a:headEnd/>
              <a:tailEnd/>
            </a:ln>
          </p:spPr>
          <p:txBody>
            <a:bodyPr wrap="none">
              <a:spAutoFit/>
            </a:bodyPr>
            <a:lstStyle/>
            <a:p>
              <a:r>
                <a:rPr lang="sv-SE" dirty="0">
                  <a:solidFill>
                    <a:srgbClr val="0070C0"/>
                  </a:solidFill>
                </a:rPr>
                <a:t>Nämnd </a:t>
              </a:r>
            </a:p>
          </p:txBody>
        </p:sp>
        <p:pic>
          <p:nvPicPr>
            <p:cNvPr id="1026" name="Picture 2" descr="http://www.smer.se/wp-content/uploads/2012/05/kjellasplund0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185" y="4964958"/>
              <a:ext cx="1252270" cy="171636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
        <p:nvSpPr>
          <p:cNvPr id="17" name="Text Box 6"/>
          <p:cNvSpPr txBox="1">
            <a:spLocks noChangeArrowheads="1"/>
          </p:cNvSpPr>
          <p:nvPr/>
        </p:nvSpPr>
        <p:spPr bwMode="auto">
          <a:xfrm>
            <a:off x="816129" y="1403484"/>
            <a:ext cx="1669111" cy="369332"/>
          </a:xfrm>
          <a:prstGeom prst="rect">
            <a:avLst/>
          </a:prstGeom>
          <a:noFill/>
          <a:ln w="9525" algn="ctr">
            <a:noFill/>
            <a:miter lim="800000"/>
            <a:headEnd/>
            <a:tailEnd/>
          </a:ln>
        </p:spPr>
        <p:txBody>
          <a:bodyPr wrap="none">
            <a:spAutoFit/>
          </a:bodyPr>
          <a:lstStyle/>
          <a:p>
            <a:r>
              <a:rPr lang="sv-SE" dirty="0">
                <a:solidFill>
                  <a:srgbClr val="0070C0"/>
                </a:solidFill>
              </a:rPr>
              <a:t>Generaldirektör</a:t>
            </a:r>
          </a:p>
        </p:txBody>
      </p:sp>
      <p:pic>
        <p:nvPicPr>
          <p:cNvPr id="4" name="Bildobjekt 3"/>
          <p:cNvPicPr>
            <a:picLocks noChangeAspect="1"/>
          </p:cNvPicPr>
          <p:nvPr/>
        </p:nvPicPr>
        <p:blipFill rotWithShape="1">
          <a:blip r:embed="rId4" cstate="print"/>
          <a:srcRect l="13811" t="6225" r="9794" b="26679"/>
          <a:stretch/>
        </p:blipFill>
        <p:spPr>
          <a:xfrm>
            <a:off x="963126" y="1770665"/>
            <a:ext cx="1368000" cy="1804399"/>
          </a:xfrm>
          <a:prstGeom prst="rect">
            <a:avLst/>
          </a:prstGeom>
          <a:ln>
            <a:solidFill>
              <a:schemeClr val="tx1"/>
            </a:solidFill>
          </a:ln>
        </p:spPr>
      </p:pic>
      <p:sp>
        <p:nvSpPr>
          <p:cNvPr id="16" name="Text Box 8"/>
          <p:cNvSpPr txBox="1">
            <a:spLocks noChangeArrowheads="1"/>
          </p:cNvSpPr>
          <p:nvPr/>
        </p:nvSpPr>
        <p:spPr bwMode="auto">
          <a:xfrm>
            <a:off x="2051720" y="4080072"/>
            <a:ext cx="1800200" cy="369332"/>
          </a:xfrm>
          <a:prstGeom prst="rect">
            <a:avLst/>
          </a:prstGeom>
          <a:noFill/>
          <a:ln w="9525" algn="ctr">
            <a:noFill/>
            <a:miter lim="800000"/>
            <a:headEnd/>
            <a:tailEnd/>
          </a:ln>
        </p:spPr>
        <p:txBody>
          <a:bodyPr wrap="square">
            <a:spAutoFit/>
          </a:bodyPr>
          <a:lstStyle/>
          <a:p>
            <a:pPr algn="ctr"/>
            <a:r>
              <a:rPr lang="sv-SE" dirty="0">
                <a:solidFill>
                  <a:srgbClr val="0070C0"/>
                </a:solidFill>
              </a:rPr>
              <a:t>Ca̴ 80 anställda</a:t>
            </a:r>
          </a:p>
        </p:txBody>
      </p:sp>
      <p:pic>
        <p:nvPicPr>
          <p:cNvPr id="11" name="Bildobjekt 10"/>
          <p:cNvPicPr>
            <a:picLocks noChangeAspect="1"/>
          </p:cNvPicPr>
          <p:nvPr/>
        </p:nvPicPr>
        <p:blipFill rotWithShape="1">
          <a:blip r:embed="rId5" cstate="print">
            <a:extLst>
              <a:ext uri="{28A0092B-C50C-407E-A947-70E740481C1C}">
                <a14:useLocalDpi xmlns:a14="http://schemas.microsoft.com/office/drawing/2010/main" val="0"/>
              </a:ext>
            </a:extLst>
          </a:blip>
          <a:srcRect t="11332" b="21050"/>
          <a:stretch/>
        </p:blipFill>
        <p:spPr>
          <a:xfrm>
            <a:off x="2123728" y="4415465"/>
            <a:ext cx="1728192" cy="1752839"/>
          </a:xfrm>
          <a:prstGeom prst="rect">
            <a:avLst/>
          </a:prstGeom>
          <a:ln>
            <a:solidFill>
              <a:schemeClr val="tx1"/>
            </a:solidFill>
          </a:ln>
        </p:spPr>
      </p:pic>
      <p:pic>
        <p:nvPicPr>
          <p:cNvPr id="12" name="Bildobjekt 11"/>
          <p:cNvPicPr>
            <a:picLocks noChangeAspect="1"/>
          </p:cNvPicPr>
          <p:nvPr/>
        </p:nvPicPr>
        <p:blipFill>
          <a:blip r:embed="rId6" cstate="print"/>
          <a:stretch>
            <a:fillRect/>
          </a:stretch>
        </p:blipFill>
        <p:spPr>
          <a:xfrm>
            <a:off x="5029642" y="4422335"/>
            <a:ext cx="1355184" cy="1756440"/>
          </a:xfrm>
          <a:prstGeom prst="rect">
            <a:avLst/>
          </a:prstGeom>
          <a:ln>
            <a:solidFill>
              <a:schemeClr val="tx1"/>
            </a:solidFill>
          </a:ln>
        </p:spPr>
      </p:pic>
      <p:sp>
        <p:nvSpPr>
          <p:cNvPr id="15" name="Text Box 8"/>
          <p:cNvSpPr txBox="1">
            <a:spLocks noChangeArrowheads="1"/>
          </p:cNvSpPr>
          <p:nvPr/>
        </p:nvSpPr>
        <p:spPr bwMode="auto">
          <a:xfrm>
            <a:off x="3347864" y="1700808"/>
            <a:ext cx="2849308" cy="369332"/>
          </a:xfrm>
          <a:prstGeom prst="rect">
            <a:avLst/>
          </a:prstGeom>
          <a:noFill/>
          <a:ln w="9525" algn="ctr">
            <a:noFill/>
            <a:miter lim="800000"/>
            <a:headEnd/>
            <a:tailEnd/>
          </a:ln>
        </p:spPr>
        <p:txBody>
          <a:bodyPr wrap="square">
            <a:spAutoFit/>
          </a:bodyPr>
          <a:lstStyle/>
          <a:p>
            <a:pPr algn="ctr"/>
            <a:r>
              <a:rPr lang="sv-SE" dirty="0">
                <a:solidFill>
                  <a:srgbClr val="0070C0"/>
                </a:solidFill>
              </a:rPr>
              <a:t>230 årligen (2015)</a:t>
            </a:r>
          </a:p>
        </p:txBody>
      </p:sp>
      <p:sp>
        <p:nvSpPr>
          <p:cNvPr id="7" name="textruta 6"/>
          <p:cNvSpPr txBox="1"/>
          <p:nvPr/>
        </p:nvSpPr>
        <p:spPr>
          <a:xfrm rot="16200000">
            <a:off x="1625918" y="5555084"/>
            <a:ext cx="1186347" cy="230832"/>
          </a:xfrm>
          <a:prstGeom prst="rect">
            <a:avLst/>
          </a:prstGeom>
          <a:noFill/>
        </p:spPr>
        <p:txBody>
          <a:bodyPr wrap="square" rtlCol="0">
            <a:spAutoFit/>
          </a:bodyPr>
          <a:lstStyle/>
          <a:p>
            <a:r>
              <a:rPr lang="sv-SE" sz="900" dirty="0"/>
              <a:t>Foto: Skandinav</a:t>
            </a:r>
          </a:p>
        </p:txBody>
      </p:sp>
      <p:pic>
        <p:nvPicPr>
          <p:cNvPr id="8" name="Bildobjekt 7">
            <a:extLst>
              <a:ext uri="{FF2B5EF4-FFF2-40B4-BE49-F238E27FC236}">
                <a16:creationId xmlns:a16="http://schemas.microsoft.com/office/drawing/2014/main" id="{5DB5F123-26AC-4A49-B608-5181EB8C2056}"/>
              </a:ext>
            </a:extLst>
          </p:cNvPr>
          <p:cNvPicPr>
            <a:picLocks noChangeAspect="1"/>
          </p:cNvPicPr>
          <p:nvPr/>
        </p:nvPicPr>
        <p:blipFill>
          <a:blip r:embed="rId7"/>
          <a:stretch>
            <a:fillRect/>
          </a:stretch>
        </p:blipFill>
        <p:spPr>
          <a:xfrm>
            <a:off x="7019446" y="1700809"/>
            <a:ext cx="1566430" cy="1831928"/>
          </a:xfrm>
          <a:prstGeom prst="rect">
            <a:avLst/>
          </a:prstGeom>
          <a:ln>
            <a:solidFill>
              <a:schemeClr val="tx1"/>
            </a:solidFill>
          </a:ln>
        </p:spPr>
      </p:pic>
    </p:spTree>
    <p:extLst>
      <p:ext uri="{BB962C8B-B14F-4D97-AF65-F5344CB8AC3E}">
        <p14:creationId xmlns:p14="http://schemas.microsoft.com/office/powerpoint/2010/main" val="221275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DC85D-432E-4D31-8570-A4095FEE1164}"/>
              </a:ext>
            </a:extLst>
          </p:cNvPr>
          <p:cNvSpPr>
            <a:spLocks noGrp="1"/>
          </p:cNvSpPr>
          <p:nvPr>
            <p:ph type="title"/>
          </p:nvPr>
        </p:nvSpPr>
        <p:spPr/>
        <p:txBody>
          <a:bodyPr/>
          <a:lstStyle/>
          <a:p>
            <a:r>
              <a:rPr lang="sv-SE" dirty="0"/>
              <a:t>SBU får in förslag till projekt </a:t>
            </a:r>
            <a:br>
              <a:rPr lang="sv-SE" dirty="0"/>
            </a:br>
            <a:r>
              <a:rPr lang="sv-SE" dirty="0"/>
              <a:t>från många håll</a:t>
            </a:r>
          </a:p>
        </p:txBody>
      </p:sp>
      <p:pic>
        <p:nvPicPr>
          <p:cNvPr id="7" name="Platshållare för innehåll 6">
            <a:extLst>
              <a:ext uri="{FF2B5EF4-FFF2-40B4-BE49-F238E27FC236}">
                <a16:creationId xmlns:a16="http://schemas.microsoft.com/office/drawing/2014/main" id="{E3279C49-94FA-4235-BEAA-1A4418CF78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7781" y="1942046"/>
            <a:ext cx="8346506" cy="3863218"/>
          </a:xfrm>
        </p:spPr>
      </p:pic>
      <p:sp>
        <p:nvSpPr>
          <p:cNvPr id="4" name="Platshållare för innehåll 3">
            <a:extLst>
              <a:ext uri="{FF2B5EF4-FFF2-40B4-BE49-F238E27FC236}">
                <a16:creationId xmlns:a16="http://schemas.microsoft.com/office/drawing/2014/main" id="{5C3D702F-49D2-4ED3-9C0C-DF60B6363F80}"/>
              </a:ext>
            </a:extLst>
          </p:cNvPr>
          <p:cNvSpPr txBox="1">
            <a:spLocks/>
          </p:cNvSpPr>
          <p:nvPr/>
        </p:nvSpPr>
        <p:spPr>
          <a:xfrm>
            <a:off x="4356792" y="1124745"/>
            <a:ext cx="4567495" cy="338437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000" dirty="0"/>
              <a:t>Stor betydelse för hälsa och livskvalitet</a:t>
            </a:r>
          </a:p>
          <a:p>
            <a:r>
              <a:rPr lang="sv-SE" sz="2000" dirty="0"/>
              <a:t>Berör många – vanligt problem</a:t>
            </a:r>
          </a:p>
          <a:p>
            <a:r>
              <a:rPr lang="sv-SE" sz="2000" dirty="0"/>
              <a:t>Stor praxisvariation</a:t>
            </a:r>
          </a:p>
          <a:p>
            <a:r>
              <a:rPr lang="sv-SE" sz="2000" dirty="0"/>
              <a:t>Stora ekonomiska konsekvenser</a:t>
            </a:r>
          </a:p>
          <a:p>
            <a:r>
              <a:rPr lang="sv-SE" sz="2000" dirty="0"/>
              <a:t>Viktig etisk eller social eller legal betydelse</a:t>
            </a:r>
          </a:p>
          <a:p>
            <a:r>
              <a:rPr lang="sv-SE" sz="2000" dirty="0"/>
              <a:t>Stor betydelse för organisation eller personal</a:t>
            </a:r>
          </a:p>
          <a:p>
            <a:r>
              <a:rPr lang="sv-SE" sz="2000" dirty="0"/>
              <a:t>Kontroversiellt eller </a:t>
            </a:r>
          </a:p>
          <a:p>
            <a:pPr marL="0" indent="0">
              <a:buNone/>
            </a:pPr>
            <a:r>
              <a:rPr lang="sv-SE" sz="2000" dirty="0"/>
              <a:t>      uppmärksammat</a:t>
            </a:r>
          </a:p>
        </p:txBody>
      </p:sp>
    </p:spTree>
    <p:extLst>
      <p:ext uri="{BB962C8B-B14F-4D97-AF65-F5344CB8AC3E}">
        <p14:creationId xmlns:p14="http://schemas.microsoft.com/office/powerpoint/2010/main" val="21877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txBox="1">
            <a:spLocks noChangeArrowheads="1"/>
          </p:cNvSpPr>
          <p:nvPr/>
        </p:nvSpPr>
        <p:spPr bwMode="auto">
          <a:xfrm>
            <a:off x="820760" y="378099"/>
            <a:ext cx="7772400" cy="1322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0"/>
              </a:spcBef>
            </a:pPr>
            <a:r>
              <a:rPr lang="sv-SE" sz="3200" b="1" dirty="0">
                <a:solidFill>
                  <a:schemeClr val="tx2"/>
                </a:solidFill>
                <a:latin typeface="+mj-lt"/>
              </a:rPr>
              <a:t>Projektet om ensamkommande barn och unga är initierat av SBU</a:t>
            </a:r>
          </a:p>
          <a:p>
            <a:pPr eaLnBrk="1" hangingPunct="1">
              <a:spcBef>
                <a:spcPct val="0"/>
              </a:spcBef>
            </a:pPr>
            <a:endParaRPr lang="sv-SE" sz="2800" b="1" dirty="0">
              <a:solidFill>
                <a:srgbClr val="2A3F9A"/>
              </a:solidFill>
              <a:latin typeface="+mj-lt"/>
            </a:endParaRPr>
          </a:p>
          <a:p>
            <a:pPr eaLnBrk="1" hangingPunct="1">
              <a:spcBef>
                <a:spcPct val="0"/>
              </a:spcBef>
            </a:pPr>
            <a:r>
              <a:rPr lang="sv-SE" b="1" dirty="0">
                <a:solidFill>
                  <a:schemeClr val="tx2"/>
                </a:solidFill>
                <a:latin typeface="+mj-lt"/>
              </a:rPr>
              <a:t>Frågeställningar preciserade och förankrade i möten med: </a:t>
            </a:r>
          </a:p>
          <a:p>
            <a:pPr eaLnBrk="1" hangingPunct="1">
              <a:spcBef>
                <a:spcPct val="0"/>
              </a:spcBef>
            </a:pPr>
            <a:endParaRPr lang="sv-SE" sz="3200" b="1" dirty="0">
              <a:solidFill>
                <a:srgbClr val="2A3F9A"/>
              </a:solidFill>
              <a:latin typeface="+mj-lt"/>
            </a:endParaRPr>
          </a:p>
          <a:p>
            <a:pPr eaLnBrk="1" hangingPunct="1">
              <a:spcBef>
                <a:spcPct val="0"/>
              </a:spcBef>
            </a:pPr>
            <a:endParaRPr lang="sv-SE" sz="3200" b="1" dirty="0">
              <a:solidFill>
                <a:srgbClr val="2A3F9A"/>
              </a:solidFill>
              <a:latin typeface="+mj-lt"/>
            </a:endParaRPr>
          </a:p>
        </p:txBody>
      </p:sp>
      <p:sp>
        <p:nvSpPr>
          <p:cNvPr id="8" name="Platshållare för innehåll 2"/>
          <p:cNvSpPr txBox="1">
            <a:spLocks/>
          </p:cNvSpPr>
          <p:nvPr/>
        </p:nvSpPr>
        <p:spPr>
          <a:xfrm>
            <a:off x="588156" y="2287413"/>
            <a:ext cx="4038600" cy="3745252"/>
          </a:xfrm>
          <a:prstGeom prst="rect">
            <a:avLst/>
          </a:prstGeom>
        </p:spPr>
        <p:txBody>
          <a:bodyPr>
            <a:normAutofit/>
          </a:bodyPr>
          <a:lstStyle/>
          <a:p>
            <a:pPr marL="342900" marR="0" lvl="0" indent="-342900" algn="l" defTabSz="914400" rtl="0" eaLnBrk="1" fontAlgn="auto" latinLnBrk="0" hangingPunct="1">
              <a:lnSpc>
                <a:spcPct val="85000"/>
              </a:lnSpc>
              <a:spcBef>
                <a:spcPct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2060"/>
                </a:solidFill>
                <a:effectLst/>
                <a:uLnTx/>
                <a:uFillTx/>
                <a:latin typeface="+mn-lt"/>
                <a:ea typeface="+mn-ea"/>
                <a:cs typeface="+mn-cs"/>
              </a:rPr>
              <a:t>Forum för familjevård</a:t>
            </a:r>
          </a:p>
          <a:p>
            <a:pPr marL="342900" indent="-342900">
              <a:lnSpc>
                <a:spcPct val="85000"/>
              </a:lnSpc>
              <a:spcBef>
                <a:spcPct val="0"/>
              </a:spcBef>
              <a:spcAft>
                <a:spcPts val="600"/>
              </a:spcAft>
              <a:buFont typeface="Arial" panose="020B0604020202020204" pitchFamily="34" charset="0"/>
              <a:buChar char="•"/>
              <a:defRPr/>
            </a:pPr>
            <a:r>
              <a:rPr lang="sv-SE" sz="2400" dirty="0">
                <a:solidFill>
                  <a:srgbClr val="002060"/>
                </a:solidFill>
              </a:rPr>
              <a:t>Maskrosföräldrar</a:t>
            </a:r>
          </a:p>
          <a:p>
            <a:pPr marL="342900" lvl="0" indent="-342900">
              <a:lnSpc>
                <a:spcPct val="85000"/>
              </a:lnSpc>
              <a:spcBef>
                <a:spcPct val="0"/>
              </a:spcBef>
              <a:spcAft>
                <a:spcPts val="600"/>
              </a:spcAft>
              <a:buFont typeface="Arial" panose="020B0604020202020204" pitchFamily="34" charset="0"/>
              <a:buChar char="•"/>
              <a:defRPr/>
            </a:pPr>
            <a:r>
              <a:rPr lang="sv-SE" sz="2400" dirty="0">
                <a:solidFill>
                  <a:srgbClr val="002060"/>
                </a:solidFill>
              </a:rPr>
              <a:t>Riksförbundet för familjers rättigheter</a:t>
            </a:r>
          </a:p>
          <a:p>
            <a:pPr marL="342900" lvl="0" indent="-342900">
              <a:lnSpc>
                <a:spcPct val="85000"/>
              </a:lnSpc>
              <a:spcBef>
                <a:spcPct val="0"/>
              </a:spcBef>
              <a:spcAft>
                <a:spcPts val="600"/>
              </a:spcAft>
              <a:buFont typeface="Arial" panose="020B0604020202020204" pitchFamily="34" charset="0"/>
              <a:buChar char="•"/>
              <a:defRPr/>
            </a:pPr>
            <a:r>
              <a:rPr lang="sv-SE" sz="2400" dirty="0">
                <a:solidFill>
                  <a:srgbClr val="002060"/>
                </a:solidFill>
              </a:rPr>
              <a:t>Samhällets styvbarn</a:t>
            </a:r>
          </a:p>
          <a:p>
            <a:pPr marL="342900" marR="0" lvl="0" indent="-342900" algn="l" defTabSz="914400" rtl="0" eaLnBrk="1" fontAlgn="auto" latinLnBrk="0" hangingPunct="1">
              <a:lnSpc>
                <a:spcPct val="85000"/>
              </a:lnSpc>
              <a:spcBef>
                <a:spcPct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2060"/>
                </a:solidFill>
                <a:effectLst/>
                <a:uLnTx/>
                <a:uFillTx/>
                <a:latin typeface="+mn-lt"/>
                <a:ea typeface="+mn-ea"/>
                <a:cs typeface="+mn-cs"/>
              </a:rPr>
              <a:t>Föreningen socionomer i familjehemsvård</a:t>
            </a:r>
          </a:p>
          <a:p>
            <a:pPr marL="342900" indent="-342900">
              <a:lnSpc>
                <a:spcPct val="85000"/>
              </a:lnSpc>
              <a:spcBef>
                <a:spcPct val="0"/>
              </a:spcBef>
              <a:spcAft>
                <a:spcPts val="600"/>
              </a:spcAft>
              <a:buFont typeface="Arial" panose="020B0604020202020204" pitchFamily="34" charset="0"/>
              <a:buChar char="•"/>
            </a:pPr>
            <a:r>
              <a:rPr lang="sv-SE" sz="2400" dirty="0">
                <a:solidFill>
                  <a:srgbClr val="002060"/>
                </a:solidFill>
              </a:rPr>
              <a:t>Föreningen Sveriges Socialchefer </a:t>
            </a:r>
          </a:p>
          <a:p>
            <a:pPr marL="342900" indent="-342900">
              <a:lnSpc>
                <a:spcPct val="85000"/>
              </a:lnSpc>
              <a:spcBef>
                <a:spcPct val="0"/>
              </a:spcBef>
              <a:spcAft>
                <a:spcPts val="600"/>
              </a:spcAft>
              <a:buFont typeface="Arial" panose="020B0604020202020204" pitchFamily="34" charset="0"/>
              <a:buChar char="•"/>
            </a:pPr>
            <a:r>
              <a:rPr lang="sv-SE" sz="2400" dirty="0">
                <a:solidFill>
                  <a:srgbClr val="002060"/>
                </a:solidFill>
              </a:rPr>
              <a:t>Humana</a:t>
            </a:r>
          </a:p>
        </p:txBody>
      </p:sp>
      <p:sp>
        <p:nvSpPr>
          <p:cNvPr id="9" name="Platshållare för innehåll 2"/>
          <p:cNvSpPr txBox="1">
            <a:spLocks/>
          </p:cNvSpPr>
          <p:nvPr/>
        </p:nvSpPr>
        <p:spPr>
          <a:xfrm>
            <a:off x="4554560" y="2287413"/>
            <a:ext cx="4038600" cy="4669979"/>
          </a:xfrm>
          <a:prstGeom prst="rect">
            <a:avLst/>
          </a:prstGeom>
        </p:spPr>
        <p:txBody>
          <a:bodyPr>
            <a:normAutofit/>
          </a:bodyPr>
          <a:lstStyle/>
          <a:p>
            <a:pPr marL="342900" lvl="0" indent="-342900">
              <a:lnSpc>
                <a:spcPct val="85000"/>
              </a:lnSpc>
              <a:spcBef>
                <a:spcPct val="0"/>
              </a:spcBef>
              <a:spcAft>
                <a:spcPts val="600"/>
              </a:spcAft>
              <a:buFont typeface="Arial" panose="020B0604020202020204" pitchFamily="34" charset="0"/>
              <a:buChar char="•"/>
              <a:defRPr/>
            </a:pPr>
            <a:r>
              <a:rPr lang="sv-SE" sz="2400" dirty="0">
                <a:solidFill>
                  <a:schemeClr val="tx2"/>
                </a:solidFill>
              </a:rPr>
              <a:t>Allmänna barnhuset</a:t>
            </a:r>
          </a:p>
          <a:p>
            <a:pPr marL="342900" lvl="0" indent="-342900">
              <a:lnSpc>
                <a:spcPct val="85000"/>
              </a:lnSpc>
              <a:spcBef>
                <a:spcPct val="0"/>
              </a:spcBef>
              <a:spcAft>
                <a:spcPts val="600"/>
              </a:spcAft>
              <a:buFont typeface="Arial" panose="020B0604020202020204" pitchFamily="34" charset="0"/>
              <a:buChar char="•"/>
              <a:defRPr/>
            </a:pPr>
            <a:r>
              <a:rPr lang="sv-SE" sz="2400" dirty="0">
                <a:solidFill>
                  <a:schemeClr val="tx2"/>
                </a:solidFill>
              </a:rPr>
              <a:t>Barnombudsmannen</a:t>
            </a:r>
          </a:p>
          <a:p>
            <a:pPr marL="342900" marR="0" lvl="0" indent="-342900" algn="l" defTabSz="914400" rtl="0" eaLnBrk="1" fontAlgn="auto" latinLnBrk="0" hangingPunct="1">
              <a:lnSpc>
                <a:spcPct val="85000"/>
              </a:lnSpc>
              <a:spcBef>
                <a:spcPct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chemeClr val="tx2"/>
                </a:solidFill>
                <a:effectLst/>
                <a:uLnTx/>
                <a:uFillTx/>
                <a:latin typeface="+mn-lt"/>
                <a:ea typeface="+mn-ea"/>
                <a:cs typeface="+mn-cs"/>
              </a:rPr>
              <a:t>Socialstyrelsen </a:t>
            </a:r>
          </a:p>
          <a:p>
            <a:pPr marL="342900" marR="0" lvl="0" indent="-342900" algn="l" defTabSz="914400" rtl="0" eaLnBrk="1" fontAlgn="auto" latinLnBrk="0" hangingPunct="1">
              <a:lnSpc>
                <a:spcPct val="85000"/>
              </a:lnSpc>
              <a:spcBef>
                <a:spcPct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chemeClr val="tx2"/>
                </a:solidFill>
                <a:effectLst/>
                <a:uLnTx/>
                <a:uFillTx/>
                <a:latin typeface="+mn-lt"/>
                <a:ea typeface="+mn-ea"/>
                <a:cs typeface="+mn-cs"/>
              </a:rPr>
              <a:t>Sveriges Kommuner och Landsting (SKL)</a:t>
            </a:r>
          </a:p>
          <a:p>
            <a:pPr marL="342900" indent="-342900">
              <a:buFont typeface="Arial" panose="020B0604020202020204" pitchFamily="34" charset="0"/>
              <a:buChar char="•"/>
            </a:pPr>
            <a:r>
              <a:rPr lang="sv-SE" sz="2400" dirty="0">
                <a:solidFill>
                  <a:schemeClr val="tx2"/>
                </a:solidFill>
              </a:rPr>
              <a:t>FORTE</a:t>
            </a:r>
          </a:p>
          <a:p>
            <a:pPr marL="342900" indent="-342900">
              <a:buFont typeface="Arial" panose="020B0604020202020204" pitchFamily="34" charset="0"/>
              <a:buChar char="•"/>
            </a:pPr>
            <a:r>
              <a:rPr lang="sv-SE" sz="2400" dirty="0">
                <a:solidFill>
                  <a:schemeClr val="tx2"/>
                </a:solidFill>
              </a:rPr>
              <a:t>Svensk vetenskaplig expertis</a:t>
            </a:r>
          </a:p>
          <a:p>
            <a:pPr marL="342900" marR="0" lvl="0" indent="-342900" algn="l" defTabSz="914400" rtl="0" eaLnBrk="1" fontAlgn="auto" latinLnBrk="0" hangingPunct="1">
              <a:lnSpc>
                <a:spcPct val="85000"/>
              </a:lnSpc>
              <a:spcBef>
                <a:spcPct val="20000"/>
              </a:spcBef>
              <a:spcAft>
                <a:spcPts val="60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112694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888" y="375739"/>
            <a:ext cx="7344000" cy="512781"/>
          </a:xfrm>
        </p:spPr>
        <p:txBody>
          <a:bodyPr>
            <a:normAutofit/>
          </a:bodyPr>
          <a:lstStyle/>
          <a:p>
            <a:pPr algn="ctr"/>
            <a:r>
              <a:rPr lang="sv-SE" sz="2600" dirty="0"/>
              <a:t>Publicerade rapporter</a:t>
            </a:r>
          </a:p>
        </p:txBody>
      </p:sp>
      <p:sp>
        <p:nvSpPr>
          <p:cNvPr id="12" name="textruta 11"/>
          <p:cNvSpPr txBox="1"/>
          <p:nvPr/>
        </p:nvSpPr>
        <p:spPr>
          <a:xfrm>
            <a:off x="1979712" y="1700808"/>
            <a:ext cx="45719" cy="338554"/>
          </a:xfrm>
          <a:prstGeom prst="rect">
            <a:avLst/>
          </a:prstGeom>
          <a:noFill/>
        </p:spPr>
        <p:txBody>
          <a:bodyPr wrap="square" rtlCol="0">
            <a:spAutoFit/>
          </a:bodyPr>
          <a:lstStyle/>
          <a:p>
            <a:endParaRPr lang="sv-SE" sz="1600" dirty="0" err="1"/>
          </a:p>
        </p:txBody>
      </p:sp>
      <p:pic>
        <p:nvPicPr>
          <p:cNvPr id="24" name="Bildobjekt 23">
            <a:extLst>
              <a:ext uri="{FF2B5EF4-FFF2-40B4-BE49-F238E27FC236}">
                <a16:creationId xmlns:a16="http://schemas.microsoft.com/office/drawing/2014/main" id="{F6B55DDA-9CE9-4AE5-90C3-127D814CD11A}"/>
              </a:ext>
            </a:extLst>
          </p:cNvPr>
          <p:cNvPicPr>
            <a:picLocks noChangeAspect="1"/>
          </p:cNvPicPr>
          <p:nvPr/>
        </p:nvPicPr>
        <p:blipFill rotWithShape="1">
          <a:blip r:embed="rId3"/>
          <a:srcRect l="25587" t="19201" r="46063" b="7193"/>
          <a:stretch/>
        </p:blipFill>
        <p:spPr>
          <a:xfrm>
            <a:off x="323528" y="1652961"/>
            <a:ext cx="2592288" cy="3785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Bildobjekt 22">
            <a:extLst>
              <a:ext uri="{FF2B5EF4-FFF2-40B4-BE49-F238E27FC236}">
                <a16:creationId xmlns:a16="http://schemas.microsoft.com/office/drawing/2014/main" id="{31EB05EC-CAD5-4286-85D7-049A2DCF0AA6}"/>
              </a:ext>
            </a:extLst>
          </p:cNvPr>
          <p:cNvPicPr>
            <a:picLocks noChangeAspect="1"/>
          </p:cNvPicPr>
          <p:nvPr/>
        </p:nvPicPr>
        <p:blipFill rotWithShape="1">
          <a:blip r:embed="rId4"/>
          <a:srcRect l="33463" t="16401" r="35038" b="6601"/>
          <a:stretch/>
        </p:blipFill>
        <p:spPr>
          <a:xfrm>
            <a:off x="2002571" y="1694463"/>
            <a:ext cx="2678840" cy="3683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Bildobjekt 21">
            <a:extLst>
              <a:ext uri="{FF2B5EF4-FFF2-40B4-BE49-F238E27FC236}">
                <a16:creationId xmlns:a16="http://schemas.microsoft.com/office/drawing/2014/main" id="{4F327E04-BDA3-45F9-B762-578991B38598}"/>
              </a:ext>
            </a:extLst>
          </p:cNvPr>
          <p:cNvPicPr>
            <a:picLocks noChangeAspect="1"/>
          </p:cNvPicPr>
          <p:nvPr/>
        </p:nvPicPr>
        <p:blipFill rotWithShape="1">
          <a:blip r:embed="rId5"/>
          <a:srcRect l="24800" t="20601" r="46063" b="6600"/>
          <a:stretch/>
        </p:blipFill>
        <p:spPr>
          <a:xfrm>
            <a:off x="3681615" y="1697895"/>
            <a:ext cx="2664296"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objekt 2">
            <a:extLst>
              <a:ext uri="{FF2B5EF4-FFF2-40B4-BE49-F238E27FC236}">
                <a16:creationId xmlns:a16="http://schemas.microsoft.com/office/drawing/2014/main" id="{3758D32E-F0E9-4C73-9BD5-6A26292056E4}"/>
              </a:ext>
            </a:extLst>
          </p:cNvPr>
          <p:cNvPicPr>
            <a:picLocks noChangeAspect="1"/>
          </p:cNvPicPr>
          <p:nvPr/>
        </p:nvPicPr>
        <p:blipFill rotWithShape="1">
          <a:blip r:embed="rId6"/>
          <a:srcRect l="34250" t="15471" r="35038" b="8001"/>
          <a:stretch/>
        </p:blipFill>
        <p:spPr>
          <a:xfrm>
            <a:off x="5471363" y="1684246"/>
            <a:ext cx="2701037" cy="3785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6625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2112" y="116632"/>
            <a:ext cx="7344000" cy="471066"/>
          </a:xfrm>
        </p:spPr>
        <p:txBody>
          <a:bodyPr>
            <a:normAutofit fontScale="90000"/>
          </a:bodyPr>
          <a:lstStyle/>
          <a:p>
            <a:r>
              <a:rPr lang="sv-SE" dirty="0"/>
              <a:t>Stöd till ensamkommande barn och unga – effekter, erfarenheter och upplevelser</a:t>
            </a:r>
            <a:br>
              <a:rPr lang="sv-SE" dirty="0"/>
            </a:br>
            <a:r>
              <a:rPr lang="sv-SE" dirty="0"/>
              <a:t>	 </a:t>
            </a:r>
            <a:r>
              <a:rPr lang="sv-SE" dirty="0">
                <a:solidFill>
                  <a:srgbClr val="C00000"/>
                </a:solidFill>
              </a:rPr>
              <a:t>Projektgrupp</a:t>
            </a:r>
            <a:br>
              <a:rPr lang="sv-SE" dirty="0"/>
            </a:br>
            <a:endParaRPr lang="sv-SE" dirty="0"/>
          </a:p>
        </p:txBody>
      </p:sp>
      <p:sp>
        <p:nvSpPr>
          <p:cNvPr id="3" name="Platshållare för innehåll 2"/>
          <p:cNvSpPr>
            <a:spLocks noGrp="1"/>
          </p:cNvSpPr>
          <p:nvPr>
            <p:ph idx="1"/>
          </p:nvPr>
        </p:nvSpPr>
        <p:spPr>
          <a:xfrm>
            <a:off x="5287223" y="1628800"/>
            <a:ext cx="3821281" cy="2228815"/>
          </a:xfrm>
        </p:spPr>
        <p:txBody>
          <a:bodyPr>
            <a:normAutofit fontScale="92500"/>
          </a:bodyPr>
          <a:lstStyle/>
          <a:p>
            <a:pPr marL="0" indent="0">
              <a:buNone/>
            </a:pPr>
            <a:r>
              <a:rPr lang="sv-SE" dirty="0"/>
              <a:t>SBU</a:t>
            </a:r>
          </a:p>
          <a:p>
            <a:pPr marL="0" indent="0">
              <a:buNone/>
            </a:pPr>
            <a:r>
              <a:rPr lang="sv-SE" sz="1600" dirty="0"/>
              <a:t>Pernilla Östlund (projektledare)</a:t>
            </a:r>
          </a:p>
          <a:p>
            <a:pPr marL="0" indent="0">
              <a:buNone/>
            </a:pPr>
            <a:r>
              <a:rPr lang="sv-SE" sz="1600" dirty="0"/>
              <a:t>Knut Sundell (biträdande projektledare)</a:t>
            </a:r>
          </a:p>
          <a:p>
            <a:pPr marL="0" indent="0">
              <a:buNone/>
            </a:pPr>
            <a:r>
              <a:rPr lang="sv-SE" sz="1600" dirty="0"/>
              <a:t>Ann Kristin Johansson (</a:t>
            </a:r>
            <a:r>
              <a:rPr lang="sv-SE" sz="1600" dirty="0" err="1"/>
              <a:t>informationsspec</a:t>
            </a:r>
            <a:r>
              <a:rPr lang="sv-SE" sz="1600" dirty="0"/>
              <a:t>)</a:t>
            </a:r>
          </a:p>
          <a:p>
            <a:pPr marL="0" indent="0">
              <a:buNone/>
            </a:pPr>
            <a:r>
              <a:rPr lang="sv-SE" sz="1600" dirty="0"/>
              <a:t>Kickan Håkansson (projektadministratör)</a:t>
            </a:r>
          </a:p>
          <a:p>
            <a:pPr marL="0" indent="0">
              <a:buNone/>
            </a:pPr>
            <a:r>
              <a:rPr lang="sv-SE" sz="1600" dirty="0"/>
              <a:t>Göran Bertilsson (biträdande projektledare)</a:t>
            </a:r>
          </a:p>
          <a:p>
            <a:pPr marL="0" indent="0">
              <a:buNone/>
            </a:pPr>
            <a:r>
              <a:rPr lang="sv-SE" sz="1600" dirty="0"/>
              <a:t>Gunilla Fahlström (biträdande projektledare)</a:t>
            </a:r>
          </a:p>
          <a:p>
            <a:pPr marL="0" indent="0">
              <a:buNone/>
            </a:pPr>
            <a:endParaRPr lang="sv-SE" sz="1600" dirty="0"/>
          </a:p>
          <a:p>
            <a:endParaRPr lang="sv-SE" sz="1600" dirty="0"/>
          </a:p>
          <a:p>
            <a:pPr marL="0" indent="0">
              <a:buNone/>
            </a:pPr>
            <a:endParaRPr lang="sv-SE" sz="1600" dirty="0"/>
          </a:p>
          <a:p>
            <a:pPr marL="0" indent="0">
              <a:buNone/>
            </a:pPr>
            <a:endParaRPr lang="sv-SE" dirty="0"/>
          </a:p>
        </p:txBody>
      </p:sp>
      <p:pic>
        <p:nvPicPr>
          <p:cNvPr id="4" name="Bildobjekt 3"/>
          <p:cNvPicPr>
            <a:picLocks noChangeAspect="1"/>
          </p:cNvPicPr>
          <p:nvPr/>
        </p:nvPicPr>
        <p:blipFill>
          <a:blip r:embed="rId3"/>
          <a:stretch>
            <a:fillRect/>
          </a:stretch>
        </p:blipFill>
        <p:spPr>
          <a:xfrm>
            <a:off x="251521" y="1196752"/>
            <a:ext cx="1512168" cy="1006926"/>
          </a:xfrm>
          <a:prstGeom prst="rect">
            <a:avLst/>
          </a:prstGeom>
        </p:spPr>
      </p:pic>
      <p:pic>
        <p:nvPicPr>
          <p:cNvPr id="5" name="Bildobjekt 4"/>
          <p:cNvPicPr>
            <a:picLocks noChangeAspect="1"/>
          </p:cNvPicPr>
          <p:nvPr/>
        </p:nvPicPr>
        <p:blipFill>
          <a:blip r:embed="rId4"/>
          <a:stretch>
            <a:fillRect/>
          </a:stretch>
        </p:blipFill>
        <p:spPr>
          <a:xfrm>
            <a:off x="845474" y="2297653"/>
            <a:ext cx="917663" cy="1368152"/>
          </a:xfrm>
          <a:prstGeom prst="rect">
            <a:avLst/>
          </a:prstGeom>
        </p:spPr>
      </p:pic>
      <p:pic>
        <p:nvPicPr>
          <p:cNvPr id="6" name="Bildobjekt 5"/>
          <p:cNvPicPr>
            <a:picLocks noChangeAspect="1"/>
          </p:cNvPicPr>
          <p:nvPr/>
        </p:nvPicPr>
        <p:blipFill>
          <a:blip r:embed="rId5"/>
          <a:stretch>
            <a:fillRect/>
          </a:stretch>
        </p:blipFill>
        <p:spPr>
          <a:xfrm>
            <a:off x="488697" y="3737813"/>
            <a:ext cx="1274440" cy="1274440"/>
          </a:xfrm>
          <a:prstGeom prst="rect">
            <a:avLst/>
          </a:prstGeom>
        </p:spPr>
      </p:pic>
      <p:sp>
        <p:nvSpPr>
          <p:cNvPr id="7" name="Rektangel 6"/>
          <p:cNvSpPr/>
          <p:nvPr/>
        </p:nvSpPr>
        <p:spPr>
          <a:xfrm>
            <a:off x="1570931" y="1455043"/>
            <a:ext cx="3413178" cy="338554"/>
          </a:xfrm>
          <a:prstGeom prst="rect">
            <a:avLst/>
          </a:prstGeom>
        </p:spPr>
        <p:txBody>
          <a:bodyPr wrap="none">
            <a:spAutoFit/>
          </a:bodyPr>
          <a:lstStyle/>
          <a:p>
            <a:pPr marL="360363" lvl="1" indent="-182563">
              <a:spcBef>
                <a:spcPts val="0"/>
              </a:spcBef>
              <a:spcAft>
                <a:spcPts val="600"/>
              </a:spcAft>
            </a:pPr>
            <a:r>
              <a:rPr lang="sv-SE" sz="1600" dirty="0"/>
              <a:t>Henry Ascher, Göteborgs universitet </a:t>
            </a:r>
          </a:p>
        </p:txBody>
      </p:sp>
      <p:sp>
        <p:nvSpPr>
          <p:cNvPr id="8" name="Rektangel 7"/>
          <p:cNvSpPr/>
          <p:nvPr/>
        </p:nvSpPr>
        <p:spPr>
          <a:xfrm>
            <a:off x="1570931" y="2718316"/>
            <a:ext cx="3453638" cy="338554"/>
          </a:xfrm>
          <a:prstGeom prst="rect">
            <a:avLst/>
          </a:prstGeom>
        </p:spPr>
        <p:txBody>
          <a:bodyPr wrap="none">
            <a:spAutoFit/>
          </a:bodyPr>
          <a:lstStyle/>
          <a:p>
            <a:pPr marL="360363" lvl="1" indent="-182563">
              <a:spcBef>
                <a:spcPts val="0"/>
              </a:spcBef>
              <a:spcAft>
                <a:spcPts val="600"/>
              </a:spcAft>
            </a:pPr>
            <a:r>
              <a:rPr lang="sv-SE" sz="1600" dirty="0"/>
              <a:t>Åsa Backlund, Stockholms universitet</a:t>
            </a:r>
          </a:p>
        </p:txBody>
      </p:sp>
      <p:sp>
        <p:nvSpPr>
          <p:cNvPr id="9" name="Rektangel 8"/>
          <p:cNvSpPr/>
          <p:nvPr/>
        </p:nvSpPr>
        <p:spPr>
          <a:xfrm>
            <a:off x="1619672" y="4088222"/>
            <a:ext cx="3758978" cy="338554"/>
          </a:xfrm>
          <a:prstGeom prst="rect">
            <a:avLst/>
          </a:prstGeom>
        </p:spPr>
        <p:txBody>
          <a:bodyPr wrap="none">
            <a:spAutoFit/>
          </a:bodyPr>
          <a:lstStyle/>
          <a:p>
            <a:pPr marL="360363" lvl="1" indent="-182563">
              <a:spcBef>
                <a:spcPts val="0"/>
              </a:spcBef>
              <a:spcAft>
                <a:spcPts val="1200"/>
              </a:spcAft>
            </a:pPr>
            <a:r>
              <a:rPr lang="sv-SE" sz="1600" dirty="0"/>
              <a:t>Christian Munthe, Göteborgs universitet </a:t>
            </a:r>
            <a:endParaRPr lang="sv-SE" dirty="0"/>
          </a:p>
        </p:txBody>
      </p:sp>
      <p:pic>
        <p:nvPicPr>
          <p:cNvPr id="10" name="Bildobjekt 9">
            <a:extLst>
              <a:ext uri="{FF2B5EF4-FFF2-40B4-BE49-F238E27FC236}">
                <a16:creationId xmlns:a16="http://schemas.microsoft.com/office/drawing/2014/main" id="{11CFC369-0A5B-4D0B-A9EB-D13A8F582CF4}"/>
              </a:ext>
            </a:extLst>
          </p:cNvPr>
          <p:cNvPicPr>
            <a:picLocks noChangeAspect="1"/>
          </p:cNvPicPr>
          <p:nvPr/>
        </p:nvPicPr>
        <p:blipFill>
          <a:blip r:embed="rId6"/>
          <a:stretch>
            <a:fillRect/>
          </a:stretch>
        </p:blipFill>
        <p:spPr>
          <a:xfrm>
            <a:off x="332855" y="5137258"/>
            <a:ext cx="1430282" cy="1430282"/>
          </a:xfrm>
          <a:prstGeom prst="rect">
            <a:avLst/>
          </a:prstGeom>
        </p:spPr>
      </p:pic>
      <p:sp>
        <p:nvSpPr>
          <p:cNvPr id="11" name="Rektangel 10">
            <a:extLst>
              <a:ext uri="{FF2B5EF4-FFF2-40B4-BE49-F238E27FC236}">
                <a16:creationId xmlns:a16="http://schemas.microsoft.com/office/drawing/2014/main" id="{6CAB047C-29B4-4A36-A214-7E1FBA077C01}"/>
              </a:ext>
            </a:extLst>
          </p:cNvPr>
          <p:cNvSpPr/>
          <p:nvPr/>
        </p:nvSpPr>
        <p:spPr>
          <a:xfrm>
            <a:off x="1627007" y="5821173"/>
            <a:ext cx="3007105" cy="338554"/>
          </a:xfrm>
          <a:prstGeom prst="rect">
            <a:avLst/>
          </a:prstGeom>
        </p:spPr>
        <p:txBody>
          <a:bodyPr wrap="none">
            <a:spAutoFit/>
          </a:bodyPr>
          <a:lstStyle/>
          <a:p>
            <a:pPr marL="360363" lvl="1" indent="-182563">
              <a:spcBef>
                <a:spcPts val="0"/>
              </a:spcBef>
              <a:spcAft>
                <a:spcPts val="1200"/>
              </a:spcAft>
            </a:pPr>
            <a:r>
              <a:rPr lang="sv-SE" sz="1600" dirty="0"/>
              <a:t>Titti Mattson, Lunds universitet </a:t>
            </a:r>
            <a:endParaRPr lang="sv-SE" dirty="0"/>
          </a:p>
        </p:txBody>
      </p:sp>
      <p:sp>
        <p:nvSpPr>
          <p:cNvPr id="12" name="Platshållare för innehåll 2">
            <a:extLst>
              <a:ext uri="{FF2B5EF4-FFF2-40B4-BE49-F238E27FC236}">
                <a16:creationId xmlns:a16="http://schemas.microsoft.com/office/drawing/2014/main" id="{EF39C80F-6A73-44DE-BB39-61D034B6EBC8}"/>
              </a:ext>
            </a:extLst>
          </p:cNvPr>
          <p:cNvSpPr txBox="1">
            <a:spLocks/>
          </p:cNvSpPr>
          <p:nvPr/>
        </p:nvSpPr>
        <p:spPr>
          <a:xfrm>
            <a:off x="4788024" y="4576755"/>
            <a:ext cx="3758978" cy="18310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3300" b="1" dirty="0"/>
              <a:t>Externa granskare</a:t>
            </a:r>
          </a:p>
          <a:p>
            <a:pPr marL="0" indent="0">
              <a:buNone/>
            </a:pPr>
            <a:r>
              <a:rPr lang="sv-SE" dirty="0" err="1"/>
              <a:t>Ketil</a:t>
            </a:r>
            <a:r>
              <a:rPr lang="sv-SE" dirty="0"/>
              <a:t> Eide, socionom, dr i sociologi, Universitetet i sydöst, Norge </a:t>
            </a:r>
          </a:p>
          <a:p>
            <a:pPr marL="0" indent="0">
              <a:buNone/>
            </a:pPr>
            <a:endParaRPr lang="sv-SE" dirty="0"/>
          </a:p>
          <a:p>
            <a:pPr marL="0" indent="0">
              <a:buNone/>
            </a:pPr>
            <a:r>
              <a:rPr lang="sv-SE" dirty="0"/>
              <a:t>Marianne Cederblad, professor emeritus barn- och ungdomspsykiatri</a:t>
            </a:r>
          </a:p>
          <a:p>
            <a:endParaRPr lang="sv-SE" dirty="0"/>
          </a:p>
          <a:p>
            <a:pPr marL="0" indent="0">
              <a:buNone/>
            </a:pPr>
            <a:r>
              <a:rPr lang="sv-SE" dirty="0"/>
              <a:t>Lotti Ryberg Welander, jurist, dr i rättssociologi, Malmö universitet</a:t>
            </a:r>
          </a:p>
          <a:p>
            <a:endParaRPr lang="sv-SE" dirty="0"/>
          </a:p>
          <a:p>
            <a:endParaRPr lang="sv-SE" dirty="0"/>
          </a:p>
          <a:p>
            <a:endParaRPr lang="sv-SE" dirty="0"/>
          </a:p>
          <a:p>
            <a:endParaRPr lang="sv-SE" dirty="0"/>
          </a:p>
          <a:p>
            <a:pPr marL="0" indent="0">
              <a:buFont typeface="Arial" pitchFamily="34" charset="0"/>
              <a:buNone/>
            </a:pPr>
            <a:endParaRPr lang="sv-SE" dirty="0"/>
          </a:p>
        </p:txBody>
      </p:sp>
    </p:spTree>
    <p:extLst>
      <p:ext uri="{BB962C8B-B14F-4D97-AF65-F5344CB8AC3E}">
        <p14:creationId xmlns:p14="http://schemas.microsoft.com/office/powerpoint/2010/main" val="3594917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8_Allmän_SBU-Presentation">
  <a:themeElements>
    <a:clrScheme name="SBU">
      <a:dk1>
        <a:sysClr val="windowText" lastClr="000000"/>
      </a:dk1>
      <a:lt1>
        <a:sysClr val="window" lastClr="FFFFFF"/>
      </a:lt1>
      <a:dk2>
        <a:srgbClr val="1F497D"/>
      </a:dk2>
      <a:lt2>
        <a:srgbClr val="EEECE1"/>
      </a:lt2>
      <a:accent1>
        <a:srgbClr val="FFDC00"/>
      </a:accent1>
      <a:accent2>
        <a:srgbClr val="6E9E52"/>
      </a:accent2>
      <a:accent3>
        <a:srgbClr val="0066AF"/>
      </a:accent3>
      <a:accent4>
        <a:srgbClr val="FF9F00"/>
      </a:accent4>
      <a:accent5>
        <a:srgbClr val="BEB900"/>
      </a:accent5>
      <a:accent6>
        <a:srgbClr val="008282"/>
      </a:accent6>
      <a:hlink>
        <a:srgbClr val="0000FF"/>
      </a:hlink>
      <a:folHlink>
        <a:srgbClr val="800080"/>
      </a:folHlink>
    </a:clrScheme>
    <a:fontScheme name="SBU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Allmän_SBU-Presentation.potx" id="{0F7A8308-CAFC-4586-9271-5717C4993BA4}" vid="{3C89B778-31A0-413E-90FF-C753DC716796}"/>
    </a:ext>
  </a:extLst>
</a:theme>
</file>

<file path=ppt/theme/theme2.xml><?xml version="1.0" encoding="utf-8"?>
<a:theme xmlns:a="http://schemas.openxmlformats.org/drawingml/2006/main" name="SBU">
  <a:themeElements>
    <a:clrScheme name="SBU">
      <a:dk1>
        <a:sysClr val="windowText" lastClr="000000"/>
      </a:dk1>
      <a:lt1>
        <a:sysClr val="window" lastClr="FFFFFF"/>
      </a:lt1>
      <a:dk2>
        <a:srgbClr val="1F497D"/>
      </a:dk2>
      <a:lt2>
        <a:srgbClr val="EEECE1"/>
      </a:lt2>
      <a:accent1>
        <a:srgbClr val="FFDC00"/>
      </a:accent1>
      <a:accent2>
        <a:srgbClr val="6E9E52"/>
      </a:accent2>
      <a:accent3>
        <a:srgbClr val="0066AF"/>
      </a:accent3>
      <a:accent4>
        <a:srgbClr val="FF9F00"/>
      </a:accent4>
      <a:accent5>
        <a:srgbClr val="BEB900"/>
      </a:accent5>
      <a:accent6>
        <a:srgbClr val="008282"/>
      </a:accent6>
      <a:hlink>
        <a:srgbClr val="0000FF"/>
      </a:hlink>
      <a:folHlink>
        <a:srgbClr val="800080"/>
      </a:folHlink>
    </a:clrScheme>
    <a:fontScheme name="SBU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SBU_Tom PPT-mall 4x3.potx" id="{9D5F91DA-3179-4A0F-ADFC-6E16532697BF}" vid="{8516F4B7-B859-470E-BFD9-19C456F9AED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8457</TotalTime>
  <Words>2702</Words>
  <Application>Microsoft Office PowerPoint</Application>
  <PresentationFormat>Bildspel på skärmen (4:3)</PresentationFormat>
  <Paragraphs>322</Paragraphs>
  <Slides>36</Slides>
  <Notes>36</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36</vt:i4>
      </vt:variant>
    </vt:vector>
  </HeadingPairs>
  <TitlesOfParts>
    <vt:vector size="41" baseType="lpstr">
      <vt:lpstr>Arial</vt:lpstr>
      <vt:lpstr>Calibri</vt:lpstr>
      <vt:lpstr>Wingdings</vt:lpstr>
      <vt:lpstr>8_Allmän_SBU-Presentation</vt:lpstr>
      <vt:lpstr>SBU</vt:lpstr>
      <vt:lpstr>PowerPoint-presentation</vt:lpstr>
      <vt:lpstr>Vad ska vi prata om?</vt:lpstr>
      <vt:lpstr>SBU utvärderar sjukvårdens och socialtjänstens metoder och insatser</vt:lpstr>
      <vt:lpstr>SBU utvärderar sjukvårdens och socialtjänstens metoder och insatser</vt:lpstr>
      <vt:lpstr>Många arbetar för SBU</vt:lpstr>
      <vt:lpstr>SBU får in förslag till projekt  från många håll</vt:lpstr>
      <vt:lpstr>PowerPoint-presentation</vt:lpstr>
      <vt:lpstr>Publicerade rapporter</vt:lpstr>
      <vt:lpstr>Stöd till ensamkommande barn och unga – effekter, erfarenheter och upplevelser   Projektgrupp </vt:lpstr>
      <vt:lpstr>Arbetsprocessen – från fråga till svar</vt:lpstr>
      <vt:lpstr>Rapportens innehåll</vt:lpstr>
      <vt:lpstr>De systematiska översikterna</vt:lpstr>
      <vt:lpstr>Om de inkluderade studierna</vt:lpstr>
      <vt:lpstr>Syntes: Exempel </vt:lpstr>
      <vt:lpstr>Tre övergripande teman</vt:lpstr>
      <vt:lpstr>Tre övergripande teman</vt:lpstr>
      <vt:lpstr>Tre övergripande teman</vt:lpstr>
      <vt:lpstr>Tre övergripande teman</vt:lpstr>
      <vt:lpstr>Tre övergripande teman</vt:lpstr>
      <vt:lpstr>Tre övergripande teman</vt:lpstr>
      <vt:lpstr>Tre övergripande teman</vt:lpstr>
      <vt:lpstr>Tre övergripande teman</vt:lpstr>
      <vt:lpstr>Exempel Socialtjänst och hälso- och sjukvård: Varierande uppfattningar om och erfarenheter av stöd och behov</vt:lpstr>
      <vt:lpstr>Forts Exempel Socialtjänst och hälso-sjukvård</vt:lpstr>
      <vt:lpstr>Exempel Vardagsmiljöer: Boende </vt:lpstr>
      <vt:lpstr>Forts Exempel Vardagsmiljö boende</vt:lpstr>
      <vt:lpstr>Exempel Identitet och tillhörighet:  Att få ihop det förflutna, nuet och framtiden</vt:lpstr>
      <vt:lpstr>Forskning och praxis</vt:lpstr>
      <vt:lpstr>Forskning och praxis</vt:lpstr>
      <vt:lpstr>Forskning och praxis</vt:lpstr>
      <vt:lpstr>Forskning och praxis</vt:lpstr>
      <vt:lpstr>Forskning och praxis</vt:lpstr>
      <vt:lpstr>Forskningsbehov, exempel</vt:lpstr>
      <vt:lpstr>Till sist...</vt:lpstr>
      <vt:lpstr>Studier med kvalitativ metodik</vt:lpstr>
      <vt:lpstr>Etiska och samhälleliga aspekter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Knut Sundell</dc:creator>
  <cp:lastModifiedBy>Gunilla Fahlström</cp:lastModifiedBy>
  <cp:revision>297</cp:revision>
  <cp:lastPrinted>2018-11-21T15:24:51Z</cp:lastPrinted>
  <dcterms:created xsi:type="dcterms:W3CDTF">2016-08-31T09:09:29Z</dcterms:created>
  <dcterms:modified xsi:type="dcterms:W3CDTF">2020-05-19T12:51:04Z</dcterms:modified>
</cp:coreProperties>
</file>