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69" r:id="rId2"/>
    <p:sldId id="451" r:id="rId3"/>
    <p:sldId id="452" r:id="rId4"/>
    <p:sldId id="453" r:id="rId5"/>
    <p:sldId id="1336" r:id="rId6"/>
    <p:sldId id="1337" r:id="rId7"/>
    <p:sldId id="1338" r:id="rId8"/>
    <p:sldId id="375" r:id="rId9"/>
    <p:sldId id="1350" r:id="rId10"/>
    <p:sldId id="1351" r:id="rId11"/>
    <p:sldId id="1363" r:id="rId12"/>
    <p:sldId id="1364" r:id="rId13"/>
    <p:sldId id="1365" r:id="rId14"/>
    <p:sldId id="1366" r:id="rId15"/>
    <p:sldId id="434" r:id="rId16"/>
    <p:sldId id="1348" r:id="rId17"/>
    <p:sldId id="420" r:id="rId18"/>
    <p:sldId id="1371" r:id="rId19"/>
    <p:sldId id="1370" r:id="rId20"/>
    <p:sldId id="1372" r:id="rId21"/>
    <p:sldId id="1358" r:id="rId22"/>
    <p:sldId id="1373" r:id="rId23"/>
    <p:sldId id="258"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98E809-AEAB-E5F2-955E-1A468FF66370}" name="Anna Edling" initials="AE" userId="S::Anna.Edling@sbu.se::195a4bfd-9a8d-45bb-8285-91999009bfa9" providerId="AD"/>
  <p188:author id="{CFE79889-055E-C846-3E18-69EFD4D29C66}" name="Idha Kurtsdotter" initials="IK" userId="S::idha.kurtsdotter@sbu.se::6765ced0-3a93-4e51-8f2a-e45f41c270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4AA47"/>
    <a:srgbClr val="CCE6C8"/>
    <a:srgbClr val="FFDD00"/>
    <a:srgbClr val="FFF5B3"/>
    <a:srgbClr val="D1E1F5"/>
    <a:srgbClr val="005C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A363B-39DB-4A0D-842A-FECC96C0F594}" v="11" dt="2026-05-08T09:35:40.164"/>
    <p1510:client id="{717DADCA-7B96-49A1-BCCD-A914A8C0DAD5}" v="42" dt="2026-05-08T09:03:08.052"/>
    <p1510:client id="{AF6A8426-8FA4-32BD-E520-1D4AB19812F1}" v="1" dt="2026-05-08T05:34:19.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79661" autoAdjust="0"/>
  </p:normalViewPr>
  <p:slideViewPr>
    <p:cSldViewPr snapToGrid="0">
      <p:cViewPr varScale="1">
        <p:scale>
          <a:sx n="84" d="100"/>
          <a:sy n="84"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DE273-74C5-496C-9A25-6D492FBB4B57}" type="datetimeFigureOut">
              <a:rPr lang="sv-SE" smtClean="0"/>
              <a:t>2026-05-05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C4EFC-F527-491C-9C7B-312ECFA71112}" type="slidenum">
              <a:rPr lang="sv-SE" smtClean="0"/>
              <a:t>‹#›</a:t>
            </a:fld>
            <a:endParaRPr lang="sv-SE"/>
          </a:p>
        </p:txBody>
      </p:sp>
    </p:spTree>
    <p:extLst>
      <p:ext uri="{BB962C8B-B14F-4D97-AF65-F5344CB8AC3E}">
        <p14:creationId xmlns:p14="http://schemas.microsoft.com/office/powerpoint/2010/main" val="402166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SBU publicerade 2025-05-27 rapporten ”Behandling och sociala stödinsatser vid samsjuklighet mellan beroende och andra psykiatriska tillstånd”. Rapporten sammanfattar forskning om hur behandling fungerar när beroende och psykisk sjukdom förekommer samtidigt. Den tar också upp kostnader för vård och behandling samt etiska frågor kring forskning om behandling vid samsjuklighet. </a:t>
            </a:r>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1</a:t>
            </a:fld>
            <a:endParaRPr lang="sv-SE"/>
          </a:p>
        </p:txBody>
      </p:sp>
    </p:spTree>
    <p:extLst>
      <p:ext uri="{BB962C8B-B14F-4D97-AF65-F5344CB8AC3E}">
        <p14:creationId xmlns:p14="http://schemas.microsoft.com/office/powerpoint/2010/main" val="93640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EEEAC-AF25-EF7E-D0D8-2E740ED88F3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313952F-EAD0-57BC-D3B3-D2C56BBCF5B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1350D11-B5AB-6C57-3A49-5C3EDDEF5DB0}"/>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När olika typer av psykologisk och psykosocial behandling jämförs med varandra blir slutsatsen att KBT har en minst likvärdig effekt som annan typ av psykologisk eller psykosocial behandling på substansbruk. </a:t>
            </a:r>
          </a:p>
          <a:p>
            <a:r>
              <a:rPr lang="sv-SE" sz="1200" kern="1200" dirty="0">
                <a:solidFill>
                  <a:schemeClr val="tx1"/>
                </a:solidFill>
                <a:effectLst/>
                <a:latin typeface="+mn-lt"/>
                <a:ea typeface="+mn-ea"/>
                <a:cs typeface="+mn-cs"/>
              </a:rPr>
              <a:t>Integrerad behandling bedöms inte ha en bättre effekt än enbart beroendebehandling på substansbruk, men bedöms ha minst likvärdig effekt på psykiska symtom.</a:t>
            </a:r>
          </a:p>
          <a:p>
            <a:endParaRPr lang="sv-SE" dirty="0"/>
          </a:p>
        </p:txBody>
      </p:sp>
      <p:sp>
        <p:nvSpPr>
          <p:cNvPr id="4" name="Platshållare för bildnummer 3">
            <a:extLst>
              <a:ext uri="{FF2B5EF4-FFF2-40B4-BE49-F238E27FC236}">
                <a16:creationId xmlns:a16="http://schemas.microsoft.com/office/drawing/2014/main" id="{4241F456-5E68-BCB4-0A7A-EAE0615CBECD}"/>
              </a:ext>
            </a:extLst>
          </p:cNvPr>
          <p:cNvSpPr>
            <a:spLocks noGrp="1"/>
          </p:cNvSpPr>
          <p:nvPr>
            <p:ph type="sldNum" sz="quarter" idx="5"/>
          </p:nvPr>
        </p:nvSpPr>
        <p:spPr/>
        <p:txBody>
          <a:bodyPr/>
          <a:lstStyle/>
          <a:p>
            <a:fld id="{45E85F26-61DC-498F-8144-6584B45120D1}" type="slidenum">
              <a:rPr lang="sv-SE" smtClean="0"/>
              <a:t>12</a:t>
            </a:fld>
            <a:endParaRPr lang="sv-SE"/>
          </a:p>
        </p:txBody>
      </p:sp>
    </p:spTree>
    <p:extLst>
      <p:ext uri="{BB962C8B-B14F-4D97-AF65-F5344CB8AC3E}">
        <p14:creationId xmlns:p14="http://schemas.microsoft.com/office/powerpoint/2010/main" val="265327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5F870-246A-BD77-6F25-28DD62C9B6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E0964B9-5984-A4BB-D834-3085E6CE54F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560024-4A63-0BC2-8C3C-B9D3F78F462B}"/>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För läkemedelsbehandling vid alkoholberoende och samtidigt annat psykiatriskt tillstånd är slutsatsen att </a:t>
            </a:r>
            <a:r>
              <a:rPr lang="sv-SE" sz="1200" kern="1200" dirty="0" err="1">
                <a:solidFill>
                  <a:schemeClr val="tx1"/>
                </a:solidFill>
                <a:effectLst/>
                <a:latin typeface="+mn-lt"/>
                <a:ea typeface="+mn-ea"/>
                <a:cs typeface="+mn-cs"/>
              </a:rPr>
              <a:t>naltrexon</a:t>
            </a:r>
            <a:r>
              <a:rPr lang="sv-SE" sz="1200" kern="1200" dirty="0">
                <a:solidFill>
                  <a:schemeClr val="tx1"/>
                </a:solidFill>
                <a:effectLst/>
                <a:latin typeface="+mn-lt"/>
                <a:ea typeface="+mn-ea"/>
                <a:cs typeface="+mn-cs"/>
              </a:rPr>
              <a:t> kan minska </a:t>
            </a:r>
            <a:r>
              <a:rPr lang="sv-SE" sz="1200" kern="1200" dirty="0" err="1">
                <a:solidFill>
                  <a:schemeClr val="tx1"/>
                </a:solidFill>
                <a:effectLst/>
                <a:latin typeface="+mn-lt"/>
                <a:ea typeface="+mn-ea"/>
                <a:cs typeface="+mn-cs"/>
              </a:rPr>
              <a:t>alkoholkunsumtionen</a:t>
            </a:r>
            <a:r>
              <a:rPr lang="sv-SE" sz="1200" kern="1200" dirty="0">
                <a:solidFill>
                  <a:schemeClr val="tx1"/>
                </a:solidFill>
                <a:effectLst/>
                <a:latin typeface="+mn-lt"/>
                <a:ea typeface="+mn-ea"/>
                <a:cs typeface="+mn-cs"/>
              </a:rPr>
              <a:t> och tycks inte ha någon negativ effekt på andra samtidiga psykiatriska tillstånd.</a:t>
            </a:r>
            <a:endParaRPr lang="sv-SE" dirty="0"/>
          </a:p>
        </p:txBody>
      </p:sp>
      <p:sp>
        <p:nvSpPr>
          <p:cNvPr id="4" name="Platshållare för bildnummer 3">
            <a:extLst>
              <a:ext uri="{FF2B5EF4-FFF2-40B4-BE49-F238E27FC236}">
                <a16:creationId xmlns:a16="http://schemas.microsoft.com/office/drawing/2014/main" id="{82F48E3A-E0F8-613F-B616-A13A3D0D9A70}"/>
              </a:ext>
            </a:extLst>
          </p:cNvPr>
          <p:cNvSpPr>
            <a:spLocks noGrp="1"/>
          </p:cNvSpPr>
          <p:nvPr>
            <p:ph type="sldNum" sz="quarter" idx="5"/>
          </p:nvPr>
        </p:nvSpPr>
        <p:spPr/>
        <p:txBody>
          <a:bodyPr/>
          <a:lstStyle/>
          <a:p>
            <a:fld id="{45E85F26-61DC-498F-8144-6584B45120D1}" type="slidenum">
              <a:rPr lang="sv-SE" smtClean="0"/>
              <a:t>13</a:t>
            </a:fld>
            <a:endParaRPr lang="sv-SE"/>
          </a:p>
        </p:txBody>
      </p:sp>
    </p:spTree>
    <p:extLst>
      <p:ext uri="{BB962C8B-B14F-4D97-AF65-F5344CB8AC3E}">
        <p14:creationId xmlns:p14="http://schemas.microsoft.com/office/powerpoint/2010/main" val="362914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47687-EAB8-FC85-F6C1-C4EAE2DD95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3CB7528-B8D9-274D-7E0E-529DCFFDBDD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F412033-F20D-85DE-54C6-A107387CD28D}"/>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De sju studier som ingår i kapitlet om samordnade insatser och sociala stödinsatser skiljer sig så mycket åt att resultaten var för olika för att kunna ge en samlad slutsats. För denna behandlingskategori drar rapporten därför inga slutsatser om effekten, utan konstaterar att mer forskning behövs för personer med diagnostiserat beroende och samtidig psykiatrisk diagnos.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Rapporten kan endast uttala sig om den typ av forskning som eftersökts, det vill säga randomiserade kontrollerade studier (RCT). Det är möjligt att annan forskning, till exempel studier med annan design eller med personer som har samsjuklighet utan formell diagnos, kan ge ytterligare kunskap om dessa insatser.</a:t>
            </a:r>
          </a:p>
          <a:p>
            <a:endParaRPr lang="sv-SE" dirty="0"/>
          </a:p>
        </p:txBody>
      </p:sp>
      <p:sp>
        <p:nvSpPr>
          <p:cNvPr id="4" name="Platshållare för bildnummer 3">
            <a:extLst>
              <a:ext uri="{FF2B5EF4-FFF2-40B4-BE49-F238E27FC236}">
                <a16:creationId xmlns:a16="http://schemas.microsoft.com/office/drawing/2014/main" id="{B7B646A8-FD9A-E3D2-409E-97A30E376E32}"/>
              </a:ext>
            </a:extLst>
          </p:cNvPr>
          <p:cNvSpPr>
            <a:spLocks noGrp="1"/>
          </p:cNvSpPr>
          <p:nvPr>
            <p:ph type="sldNum" sz="quarter" idx="5"/>
          </p:nvPr>
        </p:nvSpPr>
        <p:spPr/>
        <p:txBody>
          <a:bodyPr/>
          <a:lstStyle/>
          <a:p>
            <a:fld id="{45E85F26-61DC-498F-8144-6584B45120D1}" type="slidenum">
              <a:rPr lang="sv-SE" smtClean="0"/>
              <a:t>14</a:t>
            </a:fld>
            <a:endParaRPr lang="sv-SE"/>
          </a:p>
        </p:txBody>
      </p:sp>
    </p:spTree>
    <p:extLst>
      <p:ext uri="{BB962C8B-B14F-4D97-AF65-F5344CB8AC3E}">
        <p14:creationId xmlns:p14="http://schemas.microsoft.com/office/powerpoint/2010/main" val="1700417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Förutom samordnande insatser och sociala stödinsatser så finns ett forskningsbehov för fler behandlingsinsatser vid samsjuklighet. Fler läkemedel för både beroende och andra psykiatriska tillstånd skulle behöva undersökas för personer med samsjuklighet. Forskningsbehovet är dock inte lika angeläget för alla läkemedel, och för vissa väl fungerande läkemedel räcker det sannolikt med överförd kunskap från ett av tillstånden.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Personer med samsjuklighet utgör ingen enhetlig grupp, och vissa problem och diagnoser är underrepresenterade i materialet, som till exempel hasardspelssyndrom, ångestsyndrom, tvångssyndrom, neuropsykiatriska funktionsnedsättningar, personlighetssyndrom och ätstörningar. Även viktiga och personnära utfall så som livskvalitet och funktion saknas det information om.</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Trots att samsjuklighet är ett kostsamt tillstånd, för drabbade personer, anhöriga och samhället i stort saknas det i stort studier som undersöker kostnadseffektivitet för olika behandlingar.</a:t>
            </a:r>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15</a:t>
            </a:fld>
            <a:endParaRPr lang="sv-SE"/>
          </a:p>
        </p:txBody>
      </p:sp>
    </p:spTree>
    <p:extLst>
      <p:ext uri="{BB962C8B-B14F-4D97-AF65-F5344CB8AC3E}">
        <p14:creationId xmlns:p14="http://schemas.microsoft.com/office/powerpoint/2010/main" val="87203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Gruppen med samsjuklighet är stor och varierad, med många olika symtom och behov av behandling och stöd. Denna variation återspeglas även i forskningen. Studier fokuserar ofta på undergrupper med specifika diagnoskombinationer eller olika typer av insatser, vilket gör det utmanande att sammanfatta och tolka forskningsläget för hela gruppen med samsjuklighet.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som avgör om en behandling fungerar är komplext. En mängd faktorer överlappar och samspelar i en mångfacetterad bild, som ser olika ut mellan olika individer, men också mellan olika studier.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Olika faktorer hos individen har betydelse för hur man kan tillgodogöra sig behandling och olika aspekter av den undersökta behandlingen, till exempel hur den levereras och följs upp har betydelse för vilka behandlingseffekter som kan ses.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Även behandlingskontexten bidrar till komplexiteten i materialet. Nästan alla studiedeltagare har en pågående behandling, eller får någon form av grundbehandling inom studien, vilket också varierar mellan studier. I flera studier är deltagarna välbehandlade inom ramen för omfattande behandlingsprogram, och de undersökta insatserna ges endast som tillägg. Det här kan försvåra möjligheten att upptäcka positiva effekter av den tillagda behandlingen.</a:t>
            </a:r>
          </a:p>
        </p:txBody>
      </p:sp>
      <p:sp>
        <p:nvSpPr>
          <p:cNvPr id="4" name="Platshållare för bildnummer 3"/>
          <p:cNvSpPr>
            <a:spLocks noGrp="1"/>
          </p:cNvSpPr>
          <p:nvPr>
            <p:ph type="sldNum" sz="quarter" idx="5"/>
          </p:nvPr>
        </p:nvSpPr>
        <p:spPr/>
        <p:txBody>
          <a:bodyPr/>
          <a:lstStyle/>
          <a:p>
            <a:fld id="{45E85F26-61DC-498F-8144-6584B45120D1}" type="slidenum">
              <a:rPr lang="sv-SE" smtClean="0"/>
              <a:t>17</a:t>
            </a:fld>
            <a:endParaRPr lang="sv-SE"/>
          </a:p>
        </p:txBody>
      </p:sp>
    </p:spTree>
    <p:extLst>
      <p:ext uri="{BB962C8B-B14F-4D97-AF65-F5344CB8AC3E}">
        <p14:creationId xmlns:p14="http://schemas.microsoft.com/office/powerpoint/2010/main" val="351966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Personer med samsjuklighet har enligt lag samma rätt till god hälsa och vård som alla andra i Sverige. Vård ska utgå från de centrala värdena: liv, hälsa, välbefinnande och ges med respekt för individens egen vilja (autonomi och integritet). Insatser som ges bör vara effektiva och rimliga i relation till resurser.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Trots detta gör organisatoriska hinder och skillnader mellan olika delar i landet att målen om god och jämlik vård ofta inte uppnås. </a:t>
            </a:r>
          </a:p>
        </p:txBody>
      </p:sp>
      <p:sp>
        <p:nvSpPr>
          <p:cNvPr id="4" name="Platshållare för bildnummer 3"/>
          <p:cNvSpPr>
            <a:spLocks noGrp="1"/>
          </p:cNvSpPr>
          <p:nvPr>
            <p:ph type="sldNum" sz="quarter" idx="5"/>
          </p:nvPr>
        </p:nvSpPr>
        <p:spPr/>
        <p:txBody>
          <a:bodyPr/>
          <a:lstStyle/>
          <a:p>
            <a:fld id="{45E85F26-61DC-498F-8144-6584B45120D1}" type="slidenum">
              <a:rPr lang="sv-SE" smtClean="0"/>
              <a:t>18</a:t>
            </a:fld>
            <a:endParaRPr lang="sv-SE"/>
          </a:p>
        </p:txBody>
      </p:sp>
    </p:spTree>
    <p:extLst>
      <p:ext uri="{BB962C8B-B14F-4D97-AF65-F5344CB8AC3E}">
        <p14:creationId xmlns:p14="http://schemas.microsoft.com/office/powerpoint/2010/main" val="276028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Även om det vetenskapliga underlaget i viss mån är bristfälligt bör detta inte leda till att man avstår från att erbjuda patienter med samsjuklighet behandling. Det kan i många fall tvärtom vara särskilt angeläget att få till stånd behandling för dessa patienter, eftersom substans­bruket och det andra psykiatriska tillståndet samspelar, vilket obehandlat ofta leder till en negativ spiral med försämring av bägge tillstånden. Resultat från närliggande områden kan i vissa fall användas som bästa tillgängliga kunskap, men fler studier behövs, inte bara om behandlingseffekter utan även om implementering.</a:t>
            </a:r>
          </a:p>
          <a:p>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19</a:t>
            </a:fld>
            <a:endParaRPr lang="sv-SE"/>
          </a:p>
        </p:txBody>
      </p:sp>
    </p:spTree>
    <p:extLst>
      <p:ext uri="{BB962C8B-B14F-4D97-AF65-F5344CB8AC3E}">
        <p14:creationId xmlns:p14="http://schemas.microsoft.com/office/powerpoint/2010/main" val="86007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Resultaten i rapporten är hoppfulla och visar på att behandling kan hjälpa personer med samsjuklighet. Det gäller framför allt psykologisk och psykosocial behandling. För att säkerställa att god vård når personer med samsjuklighet behövs fortsatt och intensifierat arbete med stöd och vägledning till verksamheter som arbetar med dessa personer. Att enbart ha kunskap om vilken behandling som fungerar räcker inte, kunskapen måste omsättas i praktik.</a:t>
            </a:r>
          </a:p>
          <a:p>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20</a:t>
            </a:fld>
            <a:endParaRPr lang="sv-SE"/>
          </a:p>
        </p:txBody>
      </p:sp>
    </p:spTree>
    <p:extLst>
      <p:ext uri="{BB962C8B-B14F-4D97-AF65-F5344CB8AC3E}">
        <p14:creationId xmlns:p14="http://schemas.microsoft.com/office/powerpoint/2010/main" val="628025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Vill du veta mer kan du läsa rapporten i sin helhet eller fördjupa dig i de delar som är intressanta för just dig. Du hittar den på SBU:s hemsida. Där finns också filmer med information om SBU:s metod. SBU håller även utbildningar på olika nivåer och det finns seminarier och </a:t>
            </a:r>
            <a:r>
              <a:rPr lang="sv-SE" sz="1200" kern="1200" dirty="0" err="1">
                <a:solidFill>
                  <a:schemeClr val="tx1"/>
                </a:solidFill>
                <a:effectLst/>
                <a:latin typeface="+mn-lt"/>
                <a:ea typeface="+mn-ea"/>
                <a:cs typeface="+mn-cs"/>
              </a:rPr>
              <a:t>webbinarier</a:t>
            </a:r>
            <a:r>
              <a:rPr lang="sv-SE" sz="1200" kern="1200" dirty="0">
                <a:solidFill>
                  <a:schemeClr val="tx1"/>
                </a:solidFill>
                <a:effectLst/>
                <a:latin typeface="+mn-lt"/>
                <a:ea typeface="+mn-ea"/>
                <a:cs typeface="+mn-cs"/>
              </a:rPr>
              <a:t> att ta del av.</a:t>
            </a:r>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21</a:t>
            </a:fld>
            <a:endParaRPr lang="sv-SE"/>
          </a:p>
        </p:txBody>
      </p:sp>
    </p:spTree>
    <p:extLst>
      <p:ext uri="{BB962C8B-B14F-4D97-AF65-F5344CB8AC3E}">
        <p14:creationId xmlns:p14="http://schemas.microsoft.com/office/powerpoint/2010/main" val="102014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FE1D-C9FA-5D13-1C46-26D6B0EC2F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FF44BB4-A81B-6BBE-789A-48F2C3D158B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CFC8ED-A6A0-4416-909B-409276F2777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335B4CC-A9D1-457D-7359-0F25F585C7CA}"/>
              </a:ext>
            </a:extLst>
          </p:cNvPr>
          <p:cNvSpPr>
            <a:spLocks noGrp="1"/>
          </p:cNvSpPr>
          <p:nvPr>
            <p:ph type="sldNum" sz="quarter" idx="5"/>
          </p:nvPr>
        </p:nvSpPr>
        <p:spPr/>
        <p:txBody>
          <a:bodyPr/>
          <a:lstStyle/>
          <a:p>
            <a:fld id="{45E85F26-61DC-498F-8144-6584B45120D1}" type="slidenum">
              <a:rPr lang="sv-SE" smtClean="0"/>
              <a:t>22</a:t>
            </a:fld>
            <a:endParaRPr lang="sv-SE"/>
          </a:p>
        </p:txBody>
      </p:sp>
    </p:spTree>
    <p:extLst>
      <p:ext uri="{BB962C8B-B14F-4D97-AF65-F5344CB8AC3E}">
        <p14:creationId xmlns:p14="http://schemas.microsoft.com/office/powerpoint/2010/main" val="36380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Presentationen ger en kort översikt av rapporten: vad den handlar om, huvudbudskapet, resultaten och slutsatserna. Den visar också var du kan läsa mer och förklarar hur de viktigaste resultaten ska förstås i sitt sammanhang.</a:t>
            </a:r>
          </a:p>
          <a:p>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2</a:t>
            </a:fld>
            <a:endParaRPr lang="sv-SE"/>
          </a:p>
        </p:txBody>
      </p:sp>
    </p:spTree>
    <p:extLst>
      <p:ext uri="{BB962C8B-B14F-4D97-AF65-F5344CB8AC3E}">
        <p14:creationId xmlns:p14="http://schemas.microsoft.com/office/powerpoint/2010/main" val="373983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samtidigt ha ett beroendetillstånd och något eller några andra psykiatriska tillstånd är vanligt och leder ofta till väsentligt sämre hälsa och livskvalitet, sämre behandlingsprognos och ökad risk för förtidig död jämfört med vid ett av tillstånden. Samsjuklighet förknippas även med ökat lidande för närstående och ökade kostnader för samhället. Samtidigt är det viktigt att betona att personer med samsjuklighet inte utgör en enhetlig grupp och både symtombörda och generell funktion kan skilja avsevärt mellan individer. </a:t>
            </a:r>
          </a:p>
          <a:p>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4</a:t>
            </a:fld>
            <a:endParaRPr lang="sv-SE"/>
          </a:p>
        </p:txBody>
      </p:sp>
    </p:spTree>
    <p:extLst>
      <p:ext uri="{BB962C8B-B14F-4D97-AF65-F5344CB8AC3E}">
        <p14:creationId xmlns:p14="http://schemas.microsoft.com/office/powerpoint/2010/main" val="284689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 här rapporten utgör en kunskapssammanställning som är genomförd med metoden för en så kallad </a:t>
            </a:r>
            <a:r>
              <a:rPr lang="sv-SE" sz="1200" b="1" i="1" kern="1200" dirty="0">
                <a:solidFill>
                  <a:schemeClr val="tx1"/>
                </a:solidFill>
                <a:effectLst/>
                <a:latin typeface="+mn-lt"/>
                <a:ea typeface="+mn-ea"/>
                <a:cs typeface="+mn-cs"/>
              </a:rPr>
              <a:t>systematisk översikt</a:t>
            </a:r>
            <a:r>
              <a:rPr lang="sv-SE" sz="1200" kern="1200" dirty="0">
                <a:solidFill>
                  <a:schemeClr val="tx1"/>
                </a:solidFill>
                <a:effectLst/>
                <a:latin typeface="+mn-lt"/>
                <a:ea typeface="+mn-ea"/>
                <a:cs typeface="+mn-cs"/>
              </a:rPr>
              <a:t>. Metoden är internationellt vedertagen och består av flera kvalitetssäkrande steg. </a:t>
            </a:r>
          </a:p>
          <a:p>
            <a:pPr marL="228600" lvl="0" indent="-228600">
              <a:buFont typeface="+mj-lt"/>
              <a:buAutoNum type="arabicPeriod"/>
            </a:pPr>
            <a:r>
              <a:rPr lang="sv-SE" sz="1200" kern="1200" dirty="0">
                <a:solidFill>
                  <a:schemeClr val="tx1"/>
                </a:solidFill>
                <a:effectLst/>
                <a:latin typeface="+mn-lt"/>
                <a:ea typeface="+mn-ea"/>
                <a:cs typeface="+mn-cs"/>
              </a:rPr>
              <a:t>I ett första steg identifieras alla forskningsstudier som har undersökt någon del av rapportens frågeställning. Forskningsstudier kan vara genomförda med olika metoder, och för just den här rapporten inkluderades endast studier som hade en kontrollgrupp och där studiedeltagarna fördelats slumpmässigt mellan kontrollgruppen och gruppen som fick den undersökta insatsen (engelska: </a:t>
            </a:r>
            <a:r>
              <a:rPr lang="sv-SE" sz="1200" kern="1200" dirty="0" err="1">
                <a:solidFill>
                  <a:schemeClr val="tx1"/>
                </a:solidFill>
                <a:effectLst/>
                <a:latin typeface="+mn-lt"/>
                <a:ea typeface="+mn-ea"/>
                <a:cs typeface="+mn-cs"/>
              </a:rPr>
              <a:t>Randomized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Controlled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Trials</a:t>
            </a:r>
            <a:r>
              <a:rPr lang="sv-SE" sz="1200" kern="1200" dirty="0">
                <a:solidFill>
                  <a:schemeClr val="tx1"/>
                </a:solidFill>
                <a:effectLst/>
                <a:latin typeface="+mn-lt"/>
                <a:ea typeface="+mn-ea"/>
                <a:cs typeface="+mn-cs"/>
              </a:rPr>
              <a:t>, RCT). </a:t>
            </a:r>
          </a:p>
          <a:p>
            <a:pPr marL="228600" lvl="0" indent="-228600">
              <a:buFont typeface="+mj-lt"/>
              <a:buAutoNum type="arabicPeriod"/>
            </a:pPr>
            <a:r>
              <a:rPr lang="sv-SE" sz="1200" kern="1200" dirty="0">
                <a:solidFill>
                  <a:schemeClr val="tx1"/>
                </a:solidFill>
                <a:effectLst/>
                <a:latin typeface="+mn-lt"/>
                <a:ea typeface="+mn-ea"/>
                <a:cs typeface="+mn-cs"/>
              </a:rPr>
              <a:t>Därefter bedöms studiernas kvalitet och risk för snedvridning, så att resultaten kan tolkas med hänsyn till eventuella osäkerheter. </a:t>
            </a:r>
          </a:p>
          <a:p>
            <a:pPr marL="228600" lvl="0" indent="-228600">
              <a:buFont typeface="+mj-lt"/>
              <a:buAutoNum type="arabicPeriod"/>
            </a:pPr>
            <a:r>
              <a:rPr lang="sv-SE" sz="1200" kern="1200" dirty="0">
                <a:solidFill>
                  <a:schemeClr val="tx1"/>
                </a:solidFill>
                <a:effectLst/>
                <a:latin typeface="+mn-lt"/>
                <a:ea typeface="+mn-ea"/>
                <a:cs typeface="+mn-cs"/>
              </a:rPr>
              <a:t>Till sist sammanställs resultaten från de inkluderade studierna. Genom att kombinera data från flera studier, och väga in deras risk för snedvridning, får man en mer tillförlitlig bild av forskningen än om man tittar på enskilda studier var för sig. I SBU-rapporten sorterades olika typer av behandling i tre olika kapitel; psykologisk och psykosocial behandling, läkemedelsbehandling samt samordnande insatser och sociala stödinsatser.</a:t>
            </a: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E85F26-61DC-498F-8144-6584B45120D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79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Syftet med rapporten har varit att utvärdera effekter av all typ av behandling för vuxna personer som både har ett diagnostiserat beroendetillstånd och en eller flera andra psykiatriska diagnoser.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 att enklare arbeta med en frågeställning kan den struktureras enligt ett ”PICO”, vilket står för Population, Intervention, kontroll (engelska Control) och utfall (engelska </a:t>
            </a:r>
            <a:r>
              <a:rPr lang="sv-SE" sz="1200" kern="1200" dirty="0" err="1">
                <a:solidFill>
                  <a:schemeClr val="tx1"/>
                </a:solidFill>
                <a:effectLst/>
                <a:latin typeface="+mn-lt"/>
                <a:ea typeface="+mn-ea"/>
                <a:cs typeface="+mn-cs"/>
              </a:rPr>
              <a:t>Outcome</a:t>
            </a: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Population</a:t>
            </a:r>
            <a:r>
              <a:rPr lang="sv-SE" sz="1200" kern="1200" dirty="0">
                <a:solidFill>
                  <a:schemeClr val="tx1"/>
                </a:solidFill>
                <a:effectLst/>
                <a:latin typeface="+mn-lt"/>
                <a:ea typeface="+mn-ea"/>
                <a:cs typeface="+mn-cs"/>
              </a:rPr>
              <a:t>: En viktig avgränsning för frågeställningen i denna rapport var att populationen utgörs av vuxna personer med </a:t>
            </a:r>
            <a:r>
              <a:rPr lang="sv-SE" sz="1200" b="1" i="1" kern="1200" dirty="0">
                <a:solidFill>
                  <a:schemeClr val="tx1"/>
                </a:solidFill>
                <a:effectLst/>
                <a:latin typeface="+mn-lt"/>
                <a:ea typeface="+mn-ea"/>
                <a:cs typeface="+mn-cs"/>
              </a:rPr>
              <a:t>fastställda diagnoser</a:t>
            </a:r>
            <a:r>
              <a:rPr lang="sv-SE" sz="1200" kern="1200" dirty="0">
                <a:solidFill>
                  <a:schemeClr val="tx1"/>
                </a:solidFill>
                <a:effectLst/>
                <a:latin typeface="+mn-lt"/>
                <a:ea typeface="+mn-ea"/>
                <a:cs typeface="+mn-cs"/>
              </a:rPr>
              <a:t>, och inte enbart symtom. </a:t>
            </a:r>
          </a:p>
          <a:p>
            <a:r>
              <a:rPr lang="sv-SE" sz="1200" b="1" kern="1200" dirty="0">
                <a:solidFill>
                  <a:schemeClr val="tx1"/>
                </a:solidFill>
                <a:effectLst/>
                <a:latin typeface="+mn-lt"/>
                <a:ea typeface="+mn-ea"/>
                <a:cs typeface="+mn-cs"/>
              </a:rPr>
              <a:t>Intervention</a:t>
            </a:r>
            <a:r>
              <a:rPr lang="sv-SE" sz="1200" kern="1200" dirty="0">
                <a:solidFill>
                  <a:schemeClr val="tx1"/>
                </a:solidFill>
                <a:effectLst/>
                <a:latin typeface="+mn-lt"/>
                <a:ea typeface="+mn-ea"/>
                <a:cs typeface="+mn-cs"/>
              </a:rPr>
              <a:t>: Alla typer av interventioner ingår i frågeställningen, och delas i rapportens resultatredovisning in i psykologisk eller psykosocial behandling, läkemedelsbehandling samt samordnande insatser eller sociala stödinsatser.</a:t>
            </a:r>
          </a:p>
          <a:p>
            <a:r>
              <a:rPr lang="sv-SE" sz="1200" b="1" kern="1200" dirty="0">
                <a:solidFill>
                  <a:schemeClr val="tx1"/>
                </a:solidFill>
                <a:effectLst/>
                <a:latin typeface="+mn-lt"/>
                <a:ea typeface="+mn-ea"/>
                <a:cs typeface="+mn-cs"/>
              </a:rPr>
              <a:t>Kontroll</a:t>
            </a:r>
            <a:r>
              <a:rPr lang="sv-SE" sz="1200" kern="1200" dirty="0">
                <a:solidFill>
                  <a:schemeClr val="tx1"/>
                </a:solidFill>
                <a:effectLst/>
                <a:latin typeface="+mn-lt"/>
                <a:ea typeface="+mn-ea"/>
                <a:cs typeface="+mn-cs"/>
              </a:rPr>
              <a:t>: För att utvärdera effekten av behandling behövs en kontrollgrupp. Behandling som undersöks kan antingen jämföras med att ingen behandling ges till en kontrollgrupp, att ”sedvanlig” behandling ges (det vill säga en behandling som vanligtvis ges) eller att en annan typ av aktiv behandling ges.</a:t>
            </a:r>
          </a:p>
          <a:p>
            <a:r>
              <a:rPr lang="sv-SE" sz="1200" b="1" kern="1200" dirty="0">
                <a:solidFill>
                  <a:schemeClr val="tx1"/>
                </a:solidFill>
                <a:effectLst/>
                <a:latin typeface="+mn-lt"/>
                <a:ea typeface="+mn-ea"/>
                <a:cs typeface="+mn-cs"/>
              </a:rPr>
              <a:t>Utfall</a:t>
            </a:r>
            <a:r>
              <a:rPr lang="sv-SE" sz="1200" kern="1200" dirty="0">
                <a:solidFill>
                  <a:schemeClr val="tx1"/>
                </a:solidFill>
                <a:effectLst/>
                <a:latin typeface="+mn-lt"/>
                <a:ea typeface="+mn-ea"/>
                <a:cs typeface="+mn-cs"/>
              </a:rPr>
              <a:t>: För att utvärdera effekten av behandling sammanställdes data för substansanvändning, psykiska symtom, funktion och livskvalitet.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Även hälsoekonomiska aspekter av samsjuklighet och behandling tas upp i rapporten och etiska aspekter relevanta för forskning om samsjuklighet diskuteras. </a:t>
            </a:r>
          </a:p>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E85F26-61DC-498F-8144-6584B45120D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20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Efter att ha granskat den vetenskapliga litteraturen har SBU formulerat följande huvudbudskap:</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Psykologisk och psykosocial behandling kan minska både substansbruk och psykiska symtom hos patienter med samsjuklighet mellan beroende och psykiatriska tillstånd, men att det i stort saknas vetenskaplig kunskap om effekter av läkemedel vid samsjuklighet.</a:t>
            </a:r>
          </a:p>
          <a:p>
            <a:pPr marL="0" indent="0">
              <a:buFont typeface="Arial" panose="020B0604020202020204" pitchFamily="34" charset="0"/>
              <a:buNone/>
            </a:pPr>
            <a:endParaRPr lang="sv-SE" b="0" u="sng"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8</a:t>
            </a:fld>
            <a:endParaRPr lang="sv-SE"/>
          </a:p>
        </p:txBody>
      </p:sp>
    </p:spTree>
    <p:extLst>
      <p:ext uri="{BB962C8B-B14F-4D97-AF65-F5344CB8AC3E}">
        <p14:creationId xmlns:p14="http://schemas.microsoft.com/office/powerpoint/2010/main" val="358527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Rapporten inkluderar 130 vetenskapliga artiklar som undersökt olika typer av behandling vid samsjuklighet. Sjuttiotre artiklar har undersökt psykologisk eller psykosocial behandling, 52 artiklar läkemedelsbehandling och 7 artiklar samordnande insatser eller sociala stödinsatser. Ett fåtal artiklar har undersökt flera typer av behandling och ingår därför i fler av kapitlen.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Rapporten är indelad i tre kapitel baserat på typ av behandling och varje kapitel är sedan indelat i avsnitt baserat på typ av diagnos. Mer än 100 analyser har genomförts och det är baserat på dessa som slutsatser har formulerats. Vill du läsa mer om varje analys finns avsnittshänvisning i kommande bilder.</a:t>
            </a:r>
          </a:p>
          <a:p>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9</a:t>
            </a:fld>
            <a:endParaRPr lang="sv-SE"/>
          </a:p>
        </p:txBody>
      </p:sp>
    </p:spTree>
    <p:extLst>
      <p:ext uri="{BB962C8B-B14F-4D97-AF65-F5344CB8AC3E}">
        <p14:creationId xmlns:p14="http://schemas.microsoft.com/office/powerpoint/2010/main" val="16693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Slutsatsen för psykologisk och psykosocial behandling vid beroende samtidigt med svår psykisk sjukdom är att behandling, särskilt förstärkningsmetoder, kan minska substansbruket vid till exempel schizofreni och bipolär sjukdom. Slutsatsen gäller alltså för behandling generellt, när all typ av psykologisk eller psykosocial behandling beaktas, men även behandling med förstärkningsmetoder specifikt.</a:t>
            </a:r>
            <a:endParaRPr lang="sv-SE" dirty="0"/>
          </a:p>
        </p:txBody>
      </p:sp>
      <p:sp>
        <p:nvSpPr>
          <p:cNvPr id="4" name="Platshållare för bildnummer 3"/>
          <p:cNvSpPr>
            <a:spLocks noGrp="1"/>
          </p:cNvSpPr>
          <p:nvPr>
            <p:ph type="sldNum" sz="quarter" idx="5"/>
          </p:nvPr>
        </p:nvSpPr>
        <p:spPr/>
        <p:txBody>
          <a:bodyPr/>
          <a:lstStyle/>
          <a:p>
            <a:fld id="{45E85F26-61DC-498F-8144-6584B45120D1}" type="slidenum">
              <a:rPr lang="sv-SE" smtClean="0"/>
              <a:t>10</a:t>
            </a:fld>
            <a:endParaRPr lang="sv-SE"/>
          </a:p>
        </p:txBody>
      </p:sp>
    </p:spTree>
    <p:extLst>
      <p:ext uri="{BB962C8B-B14F-4D97-AF65-F5344CB8AC3E}">
        <p14:creationId xmlns:p14="http://schemas.microsoft.com/office/powerpoint/2010/main" val="397103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6CE7-2389-FE15-93FD-7BC2AFB75F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F784789-B30E-338F-3C71-7B036DE443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CEA4E07-BDC4-9B8A-3AE7-E621AF30316A}"/>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Slutsatsen för psykologisk och psykosocial behandling vid beroende samtidigt med depression, ångestsyndrom eller ptsd är att </a:t>
            </a:r>
            <a:r>
              <a:rPr lang="sv-SE" sz="1200" kern="1200">
                <a:solidFill>
                  <a:schemeClr val="tx1"/>
                </a:solidFill>
                <a:effectLst/>
                <a:latin typeface="+mn-lt"/>
                <a:ea typeface="+mn-ea"/>
                <a:cs typeface="+mn-cs"/>
              </a:rPr>
              <a:t>psykologisk eller psykosocial </a:t>
            </a:r>
            <a:r>
              <a:rPr lang="sv-SE" sz="1200" kern="1200" dirty="0">
                <a:solidFill>
                  <a:schemeClr val="tx1"/>
                </a:solidFill>
                <a:effectLst/>
                <a:latin typeface="+mn-lt"/>
                <a:ea typeface="+mn-ea"/>
                <a:cs typeface="+mn-cs"/>
              </a:rPr>
              <a:t>behandling generellt, men särskilt KBT och integrerad behandling, kan minska substansbruk och psykiska symtom. Integrerad behandling har i den här rapporten definierats som behandling som har fokus på både beroendet och andra samtidiga psykiatriska tillstånd.</a:t>
            </a:r>
            <a:endParaRPr lang="sv-SE" dirty="0"/>
          </a:p>
        </p:txBody>
      </p:sp>
      <p:sp>
        <p:nvSpPr>
          <p:cNvPr id="4" name="Platshållare för bildnummer 3">
            <a:extLst>
              <a:ext uri="{FF2B5EF4-FFF2-40B4-BE49-F238E27FC236}">
                <a16:creationId xmlns:a16="http://schemas.microsoft.com/office/drawing/2014/main" id="{FA2F9534-587C-1D5B-AFBF-22265F0D04BB}"/>
              </a:ext>
            </a:extLst>
          </p:cNvPr>
          <p:cNvSpPr>
            <a:spLocks noGrp="1"/>
          </p:cNvSpPr>
          <p:nvPr>
            <p:ph type="sldNum" sz="quarter" idx="5"/>
          </p:nvPr>
        </p:nvSpPr>
        <p:spPr/>
        <p:txBody>
          <a:bodyPr/>
          <a:lstStyle/>
          <a:p>
            <a:fld id="{45E85F26-61DC-498F-8144-6584B45120D1}" type="slidenum">
              <a:rPr lang="sv-SE" smtClean="0"/>
              <a:t>11</a:t>
            </a:fld>
            <a:endParaRPr lang="sv-SE"/>
          </a:p>
        </p:txBody>
      </p:sp>
    </p:spTree>
    <p:extLst>
      <p:ext uri="{BB962C8B-B14F-4D97-AF65-F5344CB8AC3E}">
        <p14:creationId xmlns:p14="http://schemas.microsoft.com/office/powerpoint/2010/main" val="3485047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3EEAD1-00F4-BA06-A977-5D9AB36C3353}"/>
              </a:ext>
            </a:extLst>
          </p:cNvPr>
          <p:cNvSpPr>
            <a:spLocks noGrp="1"/>
          </p:cNvSpPr>
          <p:nvPr>
            <p:ph type="ctrTitle"/>
          </p:nvPr>
        </p:nvSpPr>
        <p:spPr>
          <a:xfrm>
            <a:off x="2011681" y="1113299"/>
            <a:ext cx="8168639" cy="2387600"/>
          </a:xfrm>
        </p:spPr>
        <p:txBody>
          <a:bodyPr anchor="b"/>
          <a:lstStyle>
            <a:lvl1pPr algn="ctr">
              <a:defRPr sz="5400" b="1"/>
            </a:lvl1pPr>
          </a:lstStyle>
          <a:p>
            <a:r>
              <a:rPr lang="sv-SE" dirty="0"/>
              <a:t>Klicka här för att ändra mall för rubrikformat</a:t>
            </a:r>
          </a:p>
        </p:txBody>
      </p:sp>
      <p:sp>
        <p:nvSpPr>
          <p:cNvPr id="3" name="Underrubrik 2">
            <a:extLst>
              <a:ext uri="{FF2B5EF4-FFF2-40B4-BE49-F238E27FC236}">
                <a16:creationId xmlns:a16="http://schemas.microsoft.com/office/drawing/2014/main" id="{D111DBE7-1174-E5DC-95F5-3C5FEACB4458}"/>
              </a:ext>
            </a:extLst>
          </p:cNvPr>
          <p:cNvSpPr>
            <a:spLocks noGrp="1"/>
          </p:cNvSpPr>
          <p:nvPr>
            <p:ph type="subTitle" idx="1"/>
          </p:nvPr>
        </p:nvSpPr>
        <p:spPr>
          <a:xfrm>
            <a:off x="2011681" y="3610929"/>
            <a:ext cx="8168639" cy="1655762"/>
          </a:xfrm>
        </p:spPr>
        <p:txBody>
          <a:bodyPr/>
          <a:lstStyle>
            <a:lvl1pPr marL="0" indent="0" algn="ctr">
              <a:buNone/>
              <a:defRPr sz="2400">
                <a:solidFill>
                  <a:srgbClr val="005C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grpSp>
        <p:nvGrpSpPr>
          <p:cNvPr id="20" name="Grupp 19">
            <a:extLst>
              <a:ext uri="{FF2B5EF4-FFF2-40B4-BE49-F238E27FC236}">
                <a16:creationId xmlns:a16="http://schemas.microsoft.com/office/drawing/2014/main" id="{C1092DFF-74AB-9E23-D8D6-439B8B66EEE0}"/>
              </a:ext>
              <a:ext uri="{C183D7F6-B498-43B3-948B-1728B52AA6E4}">
                <adec:decorative xmlns:adec="http://schemas.microsoft.com/office/drawing/2017/decorative" val="1"/>
              </a:ext>
            </a:extLst>
          </p:cNvPr>
          <p:cNvGrpSpPr/>
          <p:nvPr/>
        </p:nvGrpSpPr>
        <p:grpSpPr>
          <a:xfrm>
            <a:off x="-22988" y="697083"/>
            <a:ext cx="12222322" cy="6165628"/>
            <a:chOff x="-22988" y="697083"/>
            <a:chExt cx="12222322" cy="6165628"/>
          </a:xfrm>
        </p:grpSpPr>
        <p:grpSp>
          <p:nvGrpSpPr>
            <p:cNvPr id="15" name="Grupp 14">
              <a:extLst>
                <a:ext uri="{FF2B5EF4-FFF2-40B4-BE49-F238E27FC236}">
                  <a16:creationId xmlns:a16="http://schemas.microsoft.com/office/drawing/2014/main" id="{9AD7FA09-5231-99BD-B167-589BE83A3FF9}"/>
                </a:ext>
                <a:ext uri="{C183D7F6-B498-43B3-948B-1728B52AA6E4}">
                  <adec:decorative xmlns:adec="http://schemas.microsoft.com/office/drawing/2017/decorative" val="1"/>
                </a:ext>
              </a:extLst>
            </p:cNvPr>
            <p:cNvGrpSpPr/>
            <p:nvPr/>
          </p:nvGrpSpPr>
          <p:grpSpPr>
            <a:xfrm>
              <a:off x="-22988" y="697083"/>
              <a:ext cx="12222322" cy="6165628"/>
              <a:chOff x="-22988" y="697083"/>
              <a:chExt cx="12222322" cy="6165628"/>
            </a:xfrm>
          </p:grpSpPr>
          <p:sp>
            <p:nvSpPr>
              <p:cNvPr id="9" name="Likbent triangel 12">
                <a:extLst>
                  <a:ext uri="{FF2B5EF4-FFF2-40B4-BE49-F238E27FC236}">
                    <a16:creationId xmlns:a16="http://schemas.microsoft.com/office/drawing/2014/main" id="{0217C7E9-0824-3C82-05AD-EB1725665C40}"/>
                  </a:ext>
                  <a:ext uri="{C183D7F6-B498-43B3-948B-1728B52AA6E4}">
                    <adec:decorative xmlns:adec="http://schemas.microsoft.com/office/drawing/2017/decorative" val="1"/>
                  </a:ext>
                </a:extLst>
              </p:cNvPr>
              <p:cNvSpPr/>
              <p:nvPr/>
            </p:nvSpPr>
            <p:spPr>
              <a:xfrm>
                <a:off x="10582970" y="697083"/>
                <a:ext cx="1616364" cy="4153392"/>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AF35074B-CE48-05DE-35FF-5CEF197D6EB3}"/>
                  </a:ext>
                  <a:ext uri="{C183D7F6-B498-43B3-948B-1728B52AA6E4}">
                    <adec:decorative xmlns:adec="http://schemas.microsoft.com/office/drawing/2017/decorative" val="1"/>
                  </a:ext>
                </a:extLst>
              </p:cNvPr>
              <p:cNvSpPr/>
              <p:nvPr/>
            </p:nvSpPr>
            <p:spPr>
              <a:xfrm>
                <a:off x="-17041" y="6123093"/>
                <a:ext cx="12209041" cy="7349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Likbent triangel 12">
                <a:extLst>
                  <a:ext uri="{FF2B5EF4-FFF2-40B4-BE49-F238E27FC236}">
                    <a16:creationId xmlns:a16="http://schemas.microsoft.com/office/drawing/2014/main" id="{690424A8-FAAE-32B4-D7C3-D54649D20961}"/>
                  </a:ext>
                  <a:ext uri="{C183D7F6-B498-43B3-948B-1728B52AA6E4}">
                    <adec:decorative xmlns:adec="http://schemas.microsoft.com/office/drawing/2017/decorative" val="1"/>
                  </a:ext>
                </a:extLst>
              </p:cNvPr>
              <p:cNvSpPr>
                <a:spLocks noChangeAspect="1"/>
              </p:cNvSpPr>
              <p:nvPr/>
            </p:nvSpPr>
            <p:spPr>
              <a:xfrm rot="10800000">
                <a:off x="-22988" y="3347511"/>
                <a:ext cx="1368000" cy="3515200"/>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2" name="textruta 11">
              <a:extLst>
                <a:ext uri="{FF2B5EF4-FFF2-40B4-BE49-F238E27FC236}">
                  <a16:creationId xmlns:a16="http://schemas.microsoft.com/office/drawing/2014/main" id="{D498298B-BD3A-F91D-63A6-D776F8DEBA58}"/>
                </a:ext>
              </a:extLst>
            </p:cNvPr>
            <p:cNvSpPr txBox="1"/>
            <p:nvPr/>
          </p:nvSpPr>
          <p:spPr>
            <a:xfrm>
              <a:off x="3492661" y="6406688"/>
              <a:ext cx="4886189" cy="237181"/>
            </a:xfrm>
            <a:prstGeom prst="rect">
              <a:avLst/>
            </a:prstGeom>
            <a:noFill/>
          </p:spPr>
          <p:txBody>
            <a:bodyPr wrap="square" rtlCol="0">
              <a:spAutoFit/>
            </a:bodyPr>
            <a:lstStyle/>
            <a:p>
              <a:pPr algn="ctr">
                <a:lnSpc>
                  <a:spcPts val="1100"/>
                </a:lnSpc>
              </a:pPr>
              <a:r>
                <a:rPr lang="sv-SE" sz="1100" b="1" spc="20" baseline="0" dirty="0">
                  <a:solidFill>
                    <a:schemeClr val="bg1"/>
                  </a:solidFill>
                  <a:latin typeface="+mj-lt"/>
                </a:rPr>
                <a:t>STATENS BEREDNING FÖR MEDICINSK OCH SOCIAL UTVÄRDERING</a:t>
              </a:r>
            </a:p>
          </p:txBody>
        </p:sp>
        <p:sp>
          <p:nvSpPr>
            <p:cNvPr id="19" name="Frihandsfigur: Form 18">
              <a:extLst>
                <a:ext uri="{FF2B5EF4-FFF2-40B4-BE49-F238E27FC236}">
                  <a16:creationId xmlns:a16="http://schemas.microsoft.com/office/drawing/2014/main" id="{19DDA863-38FC-569D-EAD7-E9E1BFE51888}"/>
                </a:ext>
                <a:ext uri="{C183D7F6-B498-43B3-948B-1728B52AA6E4}">
                  <adec:decorative xmlns:adec="http://schemas.microsoft.com/office/drawing/2017/decorative" val="1"/>
                </a:ext>
              </a:extLst>
            </p:cNvPr>
            <p:cNvSpPr>
              <a:spLocks noChangeAspect="1"/>
            </p:cNvSpPr>
            <p:nvPr/>
          </p:nvSpPr>
          <p:spPr>
            <a:xfrm>
              <a:off x="11100571" y="6107933"/>
              <a:ext cx="801299" cy="511486"/>
            </a:xfrm>
            <a:custGeom>
              <a:avLst/>
              <a:gdLst>
                <a:gd name="csX0" fmla="*/ 0 w 811153"/>
                <a:gd name="csY0" fmla="*/ 0 h 511486"/>
                <a:gd name="csX1" fmla="*/ 811153 w 811153"/>
                <a:gd name="csY1" fmla="*/ 0 h 511486"/>
                <a:gd name="csX2" fmla="*/ 405576 w 811153"/>
                <a:gd name="csY2" fmla="*/ 511486 h 511486"/>
              </a:gdLst>
              <a:ahLst/>
              <a:cxnLst>
                <a:cxn ang="0">
                  <a:pos x="csX0" y="csY0"/>
                </a:cxn>
                <a:cxn ang="0">
                  <a:pos x="csX1" y="csY1"/>
                </a:cxn>
                <a:cxn ang="0">
                  <a:pos x="csX2" y="csY2"/>
                </a:cxn>
              </a:cxnLst>
              <a:rect l="l" t="t" r="r" b="b"/>
              <a:pathLst>
                <a:path w="811153" h="511486">
                  <a:moveTo>
                    <a:pt x="0" y="0"/>
                  </a:moveTo>
                  <a:lnTo>
                    <a:pt x="811153" y="0"/>
                  </a:lnTo>
                  <a:lnTo>
                    <a:pt x="405576" y="51148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14" name="Bild 13">
              <a:extLst>
                <a:ext uri="{FF2B5EF4-FFF2-40B4-BE49-F238E27FC236}">
                  <a16:creationId xmlns:a16="http://schemas.microsoft.com/office/drawing/2014/main" id="{99DC19BD-88FB-CEFC-97C8-E6374DAB9B1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7932" y="5643977"/>
              <a:ext cx="746653" cy="958303"/>
            </a:xfrm>
            <a:prstGeom prst="rect">
              <a:avLst/>
            </a:prstGeom>
          </p:spPr>
        </p:pic>
      </p:grpSp>
    </p:spTree>
    <p:extLst>
      <p:ext uri="{BB962C8B-B14F-4D97-AF65-F5344CB8AC3E}">
        <p14:creationId xmlns:p14="http://schemas.microsoft.com/office/powerpoint/2010/main" val="289483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B00F9102-D789-8CDB-E235-02A6E8166EA9}"/>
              </a:ext>
            </a:extLst>
          </p:cNvPr>
          <p:cNvSpPr>
            <a:spLocks noGrp="1"/>
          </p:cNvSpPr>
          <p:nvPr>
            <p:ph type="title"/>
          </p:nvPr>
        </p:nvSpPr>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8B72EC-5CCF-B04F-C5B8-D9C9CC6CC56B}"/>
              </a:ext>
            </a:extLst>
          </p:cNvPr>
          <p:cNvSpPr>
            <a:spLocks noGrp="1"/>
          </p:cNvSpPr>
          <p:nvPr>
            <p:ph type="body" idx="1"/>
          </p:nvPr>
        </p:nvSpPr>
        <p:spPr>
          <a:xfrm>
            <a:off x="529617" y="1681163"/>
            <a:ext cx="5157787" cy="734483"/>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73A81C0-98B5-1599-37CD-89F46F5B088D}"/>
              </a:ext>
            </a:extLst>
          </p:cNvPr>
          <p:cNvSpPr>
            <a:spLocks noGrp="1"/>
          </p:cNvSpPr>
          <p:nvPr>
            <p:ph sz="half" idx="2"/>
          </p:nvPr>
        </p:nvSpPr>
        <p:spPr>
          <a:xfrm>
            <a:off x="517711" y="2492373"/>
            <a:ext cx="5181600" cy="36845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D51451A-49CB-961C-F374-74E6C663FB0F}"/>
              </a:ext>
            </a:extLst>
          </p:cNvPr>
          <p:cNvSpPr>
            <a:spLocks noGrp="1"/>
          </p:cNvSpPr>
          <p:nvPr>
            <p:ph type="body" sz="quarter" idx="3"/>
          </p:nvPr>
        </p:nvSpPr>
        <p:spPr>
          <a:xfrm>
            <a:off x="6146800" y="1681163"/>
            <a:ext cx="5183188" cy="734483"/>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ABEB8A5-0023-8D66-1644-241C8552B44F}"/>
              </a:ext>
            </a:extLst>
          </p:cNvPr>
          <p:cNvSpPr>
            <a:spLocks noGrp="1"/>
          </p:cNvSpPr>
          <p:nvPr>
            <p:ph sz="quarter" idx="4"/>
          </p:nvPr>
        </p:nvSpPr>
        <p:spPr>
          <a:xfrm>
            <a:off x="6170612" y="2492373"/>
            <a:ext cx="5183188" cy="368459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10">
            <a:extLst>
              <a:ext uri="{FF2B5EF4-FFF2-40B4-BE49-F238E27FC236}">
                <a16:creationId xmlns:a16="http://schemas.microsoft.com/office/drawing/2014/main" id="{C63D2D2C-C995-567A-BF58-8813BF44B30F}"/>
              </a:ext>
            </a:extLst>
          </p:cNvPr>
          <p:cNvSpPr>
            <a:spLocks noGrp="1"/>
          </p:cNvSpPr>
          <p:nvPr>
            <p:ph type="dt" sz="half" idx="10"/>
          </p:nvPr>
        </p:nvSpPr>
        <p:spPr/>
        <p:txBody>
          <a:bodyPr/>
          <a:lstStyle/>
          <a:p>
            <a:fld id="{F3F485A0-BD39-4CF7-A3B2-51F6745EA1A6}" type="datetime1">
              <a:rPr lang="sv-SE" smtClean="0"/>
              <a:t>2026-05-05</a:t>
            </a:fld>
            <a:endParaRPr lang="sv-SE"/>
          </a:p>
        </p:txBody>
      </p:sp>
      <p:sp>
        <p:nvSpPr>
          <p:cNvPr id="12" name="Platshållare för sidfot 11">
            <a:extLst>
              <a:ext uri="{FF2B5EF4-FFF2-40B4-BE49-F238E27FC236}">
                <a16:creationId xmlns:a16="http://schemas.microsoft.com/office/drawing/2014/main" id="{963D3205-4F5A-9671-63A9-6DBE22A2936E}"/>
              </a:ext>
            </a:extLst>
          </p:cNvPr>
          <p:cNvSpPr>
            <a:spLocks noGrp="1"/>
          </p:cNvSpPr>
          <p:nvPr>
            <p:ph type="ftr" sz="quarter" idx="11"/>
          </p:nvPr>
        </p:nvSpPr>
        <p:spPr/>
        <p:txBody>
          <a:bodyPr/>
          <a:lstStyle/>
          <a:p>
            <a:endParaRPr lang="sv-SE">
              <a:solidFill>
                <a:schemeClr val="tx1"/>
              </a:solidFill>
            </a:endParaRPr>
          </a:p>
        </p:txBody>
      </p:sp>
      <p:sp>
        <p:nvSpPr>
          <p:cNvPr id="13" name="Platshållare för bildnummer 12">
            <a:extLst>
              <a:ext uri="{FF2B5EF4-FFF2-40B4-BE49-F238E27FC236}">
                <a16:creationId xmlns:a16="http://schemas.microsoft.com/office/drawing/2014/main" id="{2F24614B-73F6-B8FF-7231-4F5CF864833D}"/>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30861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delad med foto">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26F4320-BFE1-FF5B-F78D-DE5DF4C0721C}"/>
              </a:ext>
            </a:extLst>
          </p:cNvPr>
          <p:cNvSpPr>
            <a:spLocks noGrp="1"/>
          </p:cNvSpPr>
          <p:nvPr>
            <p:ph type="title"/>
          </p:nvPr>
        </p:nvSpPr>
        <p:spPr>
          <a:xfrm>
            <a:off x="517712" y="365125"/>
            <a:ext cx="5500800" cy="1224000"/>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810468-0F9F-52AE-BFD8-99803B48995B}"/>
              </a:ext>
            </a:extLst>
          </p:cNvPr>
          <p:cNvSpPr>
            <a:spLocks noGrp="1"/>
          </p:cNvSpPr>
          <p:nvPr>
            <p:ph sz="half" idx="1"/>
          </p:nvPr>
        </p:nvSpPr>
        <p:spPr>
          <a:xfrm>
            <a:off x="517712" y="1637363"/>
            <a:ext cx="5500800" cy="453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4DDDC20D-DDD9-AE8A-0D61-4B7832CDC5E9}"/>
              </a:ext>
            </a:extLst>
          </p:cNvPr>
          <p:cNvSpPr>
            <a:spLocks noGrp="1"/>
          </p:cNvSpPr>
          <p:nvPr>
            <p:ph type="pic" sz="quarter" idx="13"/>
          </p:nvPr>
        </p:nvSpPr>
        <p:spPr>
          <a:xfrm>
            <a:off x="6351036" y="1"/>
            <a:ext cx="5840962" cy="6102000"/>
          </a:xfrm>
        </p:spPr>
        <p:txBody>
          <a:bodyPr/>
          <a:lstStyle/>
          <a:p>
            <a:endParaRPr lang="sv-SE"/>
          </a:p>
        </p:txBody>
      </p:sp>
      <p:sp>
        <p:nvSpPr>
          <p:cNvPr id="2" name="Platshållare för datum 1">
            <a:extLst>
              <a:ext uri="{FF2B5EF4-FFF2-40B4-BE49-F238E27FC236}">
                <a16:creationId xmlns:a16="http://schemas.microsoft.com/office/drawing/2014/main" id="{FB558FDC-BC8C-3635-B7D3-5681960914F5}"/>
              </a:ext>
            </a:extLst>
          </p:cNvPr>
          <p:cNvSpPr>
            <a:spLocks noGrp="1"/>
          </p:cNvSpPr>
          <p:nvPr>
            <p:ph type="dt" sz="half" idx="14"/>
          </p:nvPr>
        </p:nvSpPr>
        <p:spPr/>
        <p:txBody>
          <a:bodyPr/>
          <a:lstStyle/>
          <a:p>
            <a:fld id="{17497F2E-13D9-4ABB-8261-730EC44CE63C}" type="datetime1">
              <a:rPr lang="sv-SE" smtClean="0"/>
              <a:t>2026-05-05</a:t>
            </a:fld>
            <a:endParaRPr lang="sv-SE"/>
          </a:p>
        </p:txBody>
      </p:sp>
      <p:sp>
        <p:nvSpPr>
          <p:cNvPr id="4" name="Platshållare för sidfot 3">
            <a:extLst>
              <a:ext uri="{FF2B5EF4-FFF2-40B4-BE49-F238E27FC236}">
                <a16:creationId xmlns:a16="http://schemas.microsoft.com/office/drawing/2014/main" id="{5260150B-B1A3-0523-0629-D8399240445D}"/>
              </a:ext>
            </a:extLst>
          </p:cNvPr>
          <p:cNvSpPr>
            <a:spLocks noGrp="1"/>
          </p:cNvSpPr>
          <p:nvPr>
            <p:ph type="ftr" sz="quarter" idx="15"/>
          </p:nvPr>
        </p:nvSpPr>
        <p:spPr/>
        <p:txBody>
          <a:bodyPr/>
          <a:lstStyle/>
          <a:p>
            <a:endParaRPr lang="sv-SE">
              <a:solidFill>
                <a:schemeClr val="tx1"/>
              </a:solidFill>
            </a:endParaRPr>
          </a:p>
        </p:txBody>
      </p:sp>
      <p:sp>
        <p:nvSpPr>
          <p:cNvPr id="9" name="Platshållare för bildnummer 8">
            <a:extLst>
              <a:ext uri="{FF2B5EF4-FFF2-40B4-BE49-F238E27FC236}">
                <a16:creationId xmlns:a16="http://schemas.microsoft.com/office/drawing/2014/main" id="{61B01D4D-B18F-FD8E-A607-7B66A7D48593}"/>
              </a:ext>
            </a:extLst>
          </p:cNvPr>
          <p:cNvSpPr>
            <a:spLocks noGrp="1"/>
          </p:cNvSpPr>
          <p:nvPr>
            <p:ph type="sldNum" sz="quarter" idx="16"/>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228093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vådelad med mindre foto">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26F4320-BFE1-FF5B-F78D-DE5DF4C072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810468-0F9F-52AE-BFD8-99803B48995B}"/>
              </a:ext>
            </a:extLst>
          </p:cNvPr>
          <p:cNvSpPr>
            <a:spLocks noGrp="1"/>
          </p:cNvSpPr>
          <p:nvPr>
            <p:ph sz="half" idx="1"/>
          </p:nvPr>
        </p:nvSpPr>
        <p:spPr>
          <a:xfrm>
            <a:off x="517712" y="1637363"/>
            <a:ext cx="5500800" cy="453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4DDDC20D-DDD9-AE8A-0D61-4B7832CDC5E9}"/>
              </a:ext>
            </a:extLst>
          </p:cNvPr>
          <p:cNvSpPr>
            <a:spLocks noGrp="1"/>
          </p:cNvSpPr>
          <p:nvPr>
            <p:ph type="pic" sz="quarter" idx="13"/>
          </p:nvPr>
        </p:nvSpPr>
        <p:spPr>
          <a:xfrm>
            <a:off x="6349800" y="1637363"/>
            <a:ext cx="5004000" cy="4587838"/>
          </a:xfrm>
        </p:spPr>
        <p:txBody>
          <a:bodyPr/>
          <a:lstStyle/>
          <a:p>
            <a:endParaRPr lang="sv-SE"/>
          </a:p>
        </p:txBody>
      </p:sp>
      <p:sp>
        <p:nvSpPr>
          <p:cNvPr id="11" name="Platshållare för datum 10">
            <a:extLst>
              <a:ext uri="{FF2B5EF4-FFF2-40B4-BE49-F238E27FC236}">
                <a16:creationId xmlns:a16="http://schemas.microsoft.com/office/drawing/2014/main" id="{1B8702B0-0158-488A-7798-2CC4D4250CAC}"/>
              </a:ext>
            </a:extLst>
          </p:cNvPr>
          <p:cNvSpPr>
            <a:spLocks noGrp="1"/>
          </p:cNvSpPr>
          <p:nvPr>
            <p:ph type="dt" sz="half" idx="14"/>
          </p:nvPr>
        </p:nvSpPr>
        <p:spPr/>
        <p:txBody>
          <a:bodyPr/>
          <a:lstStyle/>
          <a:p>
            <a:fld id="{72DF26B5-A169-4CEB-B490-1927FCBB3F25}" type="datetime1">
              <a:rPr lang="sv-SE" smtClean="0"/>
              <a:t>2026-05-05</a:t>
            </a:fld>
            <a:endParaRPr lang="sv-SE"/>
          </a:p>
        </p:txBody>
      </p:sp>
      <p:sp>
        <p:nvSpPr>
          <p:cNvPr id="12" name="Platshållare för sidfot 11">
            <a:extLst>
              <a:ext uri="{FF2B5EF4-FFF2-40B4-BE49-F238E27FC236}">
                <a16:creationId xmlns:a16="http://schemas.microsoft.com/office/drawing/2014/main" id="{49338B4E-83DC-FD51-C773-678996AD5718}"/>
              </a:ext>
            </a:extLst>
          </p:cNvPr>
          <p:cNvSpPr>
            <a:spLocks noGrp="1"/>
          </p:cNvSpPr>
          <p:nvPr>
            <p:ph type="ftr" sz="quarter" idx="15"/>
          </p:nvPr>
        </p:nvSpPr>
        <p:spPr/>
        <p:txBody>
          <a:bodyPr/>
          <a:lstStyle/>
          <a:p>
            <a:endParaRPr lang="sv-SE">
              <a:solidFill>
                <a:schemeClr val="tx1"/>
              </a:solidFill>
            </a:endParaRPr>
          </a:p>
        </p:txBody>
      </p:sp>
      <p:sp>
        <p:nvSpPr>
          <p:cNvPr id="13" name="Platshållare för bildnummer 12">
            <a:extLst>
              <a:ext uri="{FF2B5EF4-FFF2-40B4-BE49-F238E27FC236}">
                <a16:creationId xmlns:a16="http://schemas.microsoft.com/office/drawing/2014/main" id="{23B56514-2FE0-6B57-2AC5-92941638F058}"/>
              </a:ext>
            </a:extLst>
          </p:cNvPr>
          <p:cNvSpPr>
            <a:spLocks noGrp="1"/>
          </p:cNvSpPr>
          <p:nvPr>
            <p:ph type="sldNum" sz="quarter" idx="16"/>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342101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E87D37-6D12-093D-C511-51B5811F815B}"/>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70A8B49-3D87-C567-F79A-43416C6FE45E}"/>
              </a:ext>
            </a:extLst>
          </p:cNvPr>
          <p:cNvSpPr>
            <a:spLocks noGrp="1"/>
          </p:cNvSpPr>
          <p:nvPr>
            <p:ph type="dt" sz="half" idx="10"/>
          </p:nvPr>
        </p:nvSpPr>
        <p:spPr/>
        <p:txBody>
          <a:bodyPr/>
          <a:lstStyle/>
          <a:p>
            <a:fld id="{91A529A5-4D5B-4C97-8D3F-9804A939ADE2}" type="datetime1">
              <a:rPr lang="sv-SE" smtClean="0"/>
              <a:t>2026-05-05</a:t>
            </a:fld>
            <a:endParaRPr lang="sv-SE"/>
          </a:p>
        </p:txBody>
      </p:sp>
      <p:sp>
        <p:nvSpPr>
          <p:cNvPr id="7" name="Platshållare för sidfot 6">
            <a:extLst>
              <a:ext uri="{FF2B5EF4-FFF2-40B4-BE49-F238E27FC236}">
                <a16:creationId xmlns:a16="http://schemas.microsoft.com/office/drawing/2014/main" id="{AF0E14C0-31B7-1213-41D7-3760C1E753C5}"/>
              </a:ext>
            </a:extLst>
          </p:cNvPr>
          <p:cNvSpPr>
            <a:spLocks noGrp="1"/>
          </p:cNvSpPr>
          <p:nvPr>
            <p:ph type="ftr" sz="quarter" idx="11"/>
          </p:nvPr>
        </p:nvSpPr>
        <p:spPr/>
        <p:txBody>
          <a:bodyPr/>
          <a:lstStyle/>
          <a:p>
            <a:endParaRPr lang="sv-SE">
              <a:solidFill>
                <a:schemeClr val="tx1"/>
              </a:solidFill>
            </a:endParaRPr>
          </a:p>
        </p:txBody>
      </p:sp>
      <p:sp>
        <p:nvSpPr>
          <p:cNvPr id="8" name="Platshållare för bildnummer 7">
            <a:extLst>
              <a:ext uri="{FF2B5EF4-FFF2-40B4-BE49-F238E27FC236}">
                <a16:creationId xmlns:a16="http://schemas.microsoft.com/office/drawing/2014/main" id="{E2E28BC6-EF02-0D52-5290-BCDF6363259C}"/>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1707846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0D671983-8519-DB37-A690-5C35A9360254}"/>
              </a:ext>
            </a:extLst>
          </p:cNvPr>
          <p:cNvSpPr>
            <a:spLocks noGrp="1"/>
          </p:cNvSpPr>
          <p:nvPr>
            <p:ph type="dt" sz="half" idx="10"/>
          </p:nvPr>
        </p:nvSpPr>
        <p:spPr/>
        <p:txBody>
          <a:bodyPr/>
          <a:lstStyle/>
          <a:p>
            <a:fld id="{81B80A4E-EAD8-4FBA-B595-FA399CC87B94}" type="datetime1">
              <a:rPr lang="sv-SE" smtClean="0"/>
              <a:t>2026-05-05</a:t>
            </a:fld>
            <a:endParaRPr lang="sv-SE"/>
          </a:p>
        </p:txBody>
      </p:sp>
      <p:sp>
        <p:nvSpPr>
          <p:cNvPr id="6" name="Platshållare för sidfot 5">
            <a:extLst>
              <a:ext uri="{FF2B5EF4-FFF2-40B4-BE49-F238E27FC236}">
                <a16:creationId xmlns:a16="http://schemas.microsoft.com/office/drawing/2014/main" id="{E63E817E-3281-73B4-234F-CF61653E7250}"/>
              </a:ext>
            </a:extLst>
          </p:cNvPr>
          <p:cNvSpPr>
            <a:spLocks noGrp="1"/>
          </p:cNvSpPr>
          <p:nvPr>
            <p:ph type="ftr" sz="quarter" idx="11"/>
          </p:nvPr>
        </p:nvSpPr>
        <p:spPr/>
        <p:txBody>
          <a:bodyPr/>
          <a:lstStyle/>
          <a:p>
            <a:endParaRPr lang="sv-SE">
              <a:solidFill>
                <a:schemeClr val="tx1"/>
              </a:solidFill>
            </a:endParaRPr>
          </a:p>
        </p:txBody>
      </p:sp>
      <p:sp>
        <p:nvSpPr>
          <p:cNvPr id="7" name="Platshållare för bildnummer 6">
            <a:extLst>
              <a:ext uri="{FF2B5EF4-FFF2-40B4-BE49-F238E27FC236}">
                <a16:creationId xmlns:a16="http://schemas.microsoft.com/office/drawing/2014/main" id="{052A209E-2978-83AA-F634-1D915A62E7D5}"/>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53191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Avslut">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708C1F66-5DBB-EC17-10A6-D1D66A718608}"/>
              </a:ext>
              <a:ext uri="{C183D7F6-B498-43B3-948B-1728B52AA6E4}">
                <adec:decorative xmlns:adec="http://schemas.microsoft.com/office/drawing/2017/decorative" val="1"/>
              </a:ext>
            </a:extLst>
          </p:cNvPr>
          <p:cNvGrpSpPr/>
          <p:nvPr/>
        </p:nvGrpSpPr>
        <p:grpSpPr>
          <a:xfrm>
            <a:off x="-22988" y="697083"/>
            <a:ext cx="12222322" cy="6165628"/>
            <a:chOff x="-22988" y="697083"/>
            <a:chExt cx="12222322" cy="6165628"/>
          </a:xfrm>
        </p:grpSpPr>
        <p:grpSp>
          <p:nvGrpSpPr>
            <p:cNvPr id="11" name="Grupp 10">
              <a:extLst>
                <a:ext uri="{FF2B5EF4-FFF2-40B4-BE49-F238E27FC236}">
                  <a16:creationId xmlns:a16="http://schemas.microsoft.com/office/drawing/2014/main" id="{0A5A4CC4-805F-8FDB-0E09-0A8464E3020F}"/>
                </a:ext>
                <a:ext uri="{C183D7F6-B498-43B3-948B-1728B52AA6E4}">
                  <adec:decorative xmlns:adec="http://schemas.microsoft.com/office/drawing/2017/decorative" val="1"/>
                </a:ext>
              </a:extLst>
            </p:cNvPr>
            <p:cNvGrpSpPr/>
            <p:nvPr/>
          </p:nvGrpSpPr>
          <p:grpSpPr>
            <a:xfrm>
              <a:off x="-22988" y="697083"/>
              <a:ext cx="12222322" cy="6165628"/>
              <a:chOff x="-22988" y="697083"/>
              <a:chExt cx="12222322" cy="6165628"/>
            </a:xfrm>
          </p:grpSpPr>
          <p:sp>
            <p:nvSpPr>
              <p:cNvPr id="17" name="Likbent triangel 12">
                <a:extLst>
                  <a:ext uri="{FF2B5EF4-FFF2-40B4-BE49-F238E27FC236}">
                    <a16:creationId xmlns:a16="http://schemas.microsoft.com/office/drawing/2014/main" id="{8870AF8E-7BED-5908-0BB6-419647E22E5A}"/>
                  </a:ext>
                  <a:ext uri="{C183D7F6-B498-43B3-948B-1728B52AA6E4}">
                    <adec:decorative xmlns:adec="http://schemas.microsoft.com/office/drawing/2017/decorative" val="1"/>
                  </a:ext>
                </a:extLst>
              </p:cNvPr>
              <p:cNvSpPr/>
              <p:nvPr/>
            </p:nvSpPr>
            <p:spPr>
              <a:xfrm>
                <a:off x="10582970" y="697083"/>
                <a:ext cx="1616364" cy="4153392"/>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7473A4F8-90E9-ED8C-C3C3-58E24EB5316E}"/>
                  </a:ext>
                  <a:ext uri="{C183D7F6-B498-43B3-948B-1728B52AA6E4}">
                    <adec:decorative xmlns:adec="http://schemas.microsoft.com/office/drawing/2017/decorative" val="1"/>
                  </a:ext>
                </a:extLst>
              </p:cNvPr>
              <p:cNvSpPr/>
              <p:nvPr/>
            </p:nvSpPr>
            <p:spPr>
              <a:xfrm>
                <a:off x="-17041" y="6123093"/>
                <a:ext cx="12209041" cy="7349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Likbent triangel 12">
                <a:extLst>
                  <a:ext uri="{FF2B5EF4-FFF2-40B4-BE49-F238E27FC236}">
                    <a16:creationId xmlns:a16="http://schemas.microsoft.com/office/drawing/2014/main" id="{1F270A57-D1C9-EF1E-5BBC-20254796A13F}"/>
                  </a:ext>
                  <a:ext uri="{C183D7F6-B498-43B3-948B-1728B52AA6E4}">
                    <adec:decorative xmlns:adec="http://schemas.microsoft.com/office/drawing/2017/decorative" val="1"/>
                  </a:ext>
                </a:extLst>
              </p:cNvPr>
              <p:cNvSpPr>
                <a:spLocks noChangeAspect="1"/>
              </p:cNvSpPr>
              <p:nvPr/>
            </p:nvSpPr>
            <p:spPr>
              <a:xfrm rot="10800000">
                <a:off x="-22988" y="3347511"/>
                <a:ext cx="1368000" cy="3515200"/>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3" name="textruta 12">
              <a:extLst>
                <a:ext uri="{FF2B5EF4-FFF2-40B4-BE49-F238E27FC236}">
                  <a16:creationId xmlns:a16="http://schemas.microsoft.com/office/drawing/2014/main" id="{6742D087-4545-F04D-E897-8BD2928B71B6}"/>
                </a:ext>
              </a:extLst>
            </p:cNvPr>
            <p:cNvSpPr txBox="1"/>
            <p:nvPr/>
          </p:nvSpPr>
          <p:spPr>
            <a:xfrm>
              <a:off x="3492661" y="6406688"/>
              <a:ext cx="4886189" cy="237181"/>
            </a:xfrm>
            <a:prstGeom prst="rect">
              <a:avLst/>
            </a:prstGeom>
            <a:noFill/>
          </p:spPr>
          <p:txBody>
            <a:bodyPr wrap="square" rtlCol="0">
              <a:spAutoFit/>
            </a:bodyPr>
            <a:lstStyle/>
            <a:p>
              <a:pPr algn="ctr">
                <a:lnSpc>
                  <a:spcPts val="1100"/>
                </a:lnSpc>
              </a:pPr>
              <a:r>
                <a:rPr lang="sv-SE" sz="1100" b="1" spc="20" baseline="0" dirty="0">
                  <a:solidFill>
                    <a:schemeClr val="bg1"/>
                  </a:solidFill>
                  <a:latin typeface="+mj-lt"/>
                </a:rPr>
                <a:t>STATENS BEREDNING FÖR MEDICINSK OCH SOCIAL UTVÄRDERING</a:t>
              </a:r>
            </a:p>
          </p:txBody>
        </p:sp>
        <p:sp>
          <p:nvSpPr>
            <p:cNvPr id="15" name="Frihandsfigur: Form 14">
              <a:extLst>
                <a:ext uri="{FF2B5EF4-FFF2-40B4-BE49-F238E27FC236}">
                  <a16:creationId xmlns:a16="http://schemas.microsoft.com/office/drawing/2014/main" id="{F49F4C09-04FB-CD20-C248-9B6F152FC5B2}"/>
                </a:ext>
                <a:ext uri="{C183D7F6-B498-43B3-948B-1728B52AA6E4}">
                  <adec:decorative xmlns:adec="http://schemas.microsoft.com/office/drawing/2017/decorative" val="1"/>
                </a:ext>
              </a:extLst>
            </p:cNvPr>
            <p:cNvSpPr>
              <a:spLocks noChangeAspect="1"/>
            </p:cNvSpPr>
            <p:nvPr/>
          </p:nvSpPr>
          <p:spPr>
            <a:xfrm>
              <a:off x="11100571" y="6107933"/>
              <a:ext cx="801299" cy="511486"/>
            </a:xfrm>
            <a:custGeom>
              <a:avLst/>
              <a:gdLst>
                <a:gd name="csX0" fmla="*/ 0 w 811153"/>
                <a:gd name="csY0" fmla="*/ 0 h 511486"/>
                <a:gd name="csX1" fmla="*/ 811153 w 811153"/>
                <a:gd name="csY1" fmla="*/ 0 h 511486"/>
                <a:gd name="csX2" fmla="*/ 405576 w 811153"/>
                <a:gd name="csY2" fmla="*/ 511486 h 511486"/>
              </a:gdLst>
              <a:ahLst/>
              <a:cxnLst>
                <a:cxn ang="0">
                  <a:pos x="csX0" y="csY0"/>
                </a:cxn>
                <a:cxn ang="0">
                  <a:pos x="csX1" y="csY1"/>
                </a:cxn>
                <a:cxn ang="0">
                  <a:pos x="csX2" y="csY2"/>
                </a:cxn>
              </a:cxnLst>
              <a:rect l="l" t="t" r="r" b="b"/>
              <a:pathLst>
                <a:path w="811153" h="511486">
                  <a:moveTo>
                    <a:pt x="0" y="0"/>
                  </a:moveTo>
                  <a:lnTo>
                    <a:pt x="811153" y="0"/>
                  </a:lnTo>
                  <a:lnTo>
                    <a:pt x="405576" y="51148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16" name="Bild 15">
              <a:extLst>
                <a:ext uri="{FF2B5EF4-FFF2-40B4-BE49-F238E27FC236}">
                  <a16:creationId xmlns:a16="http://schemas.microsoft.com/office/drawing/2014/main" id="{FE804079-F25E-C24A-54FC-12993918837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7932" y="5643977"/>
              <a:ext cx="746653" cy="958303"/>
            </a:xfrm>
            <a:prstGeom prst="rect">
              <a:avLst/>
            </a:prstGeom>
          </p:spPr>
        </p:pic>
      </p:grpSp>
      <p:sp>
        <p:nvSpPr>
          <p:cNvPr id="2" name="Rubrik 1">
            <a:extLst>
              <a:ext uri="{FF2B5EF4-FFF2-40B4-BE49-F238E27FC236}">
                <a16:creationId xmlns:a16="http://schemas.microsoft.com/office/drawing/2014/main" id="{C93EEAD1-00F4-BA06-A977-5D9AB36C3353}"/>
              </a:ext>
            </a:extLst>
          </p:cNvPr>
          <p:cNvSpPr>
            <a:spLocks noGrp="1"/>
          </p:cNvSpPr>
          <p:nvPr>
            <p:ph type="ctrTitle"/>
          </p:nvPr>
        </p:nvSpPr>
        <p:spPr>
          <a:xfrm>
            <a:off x="2003158" y="1113299"/>
            <a:ext cx="8168639" cy="2387600"/>
          </a:xfrm>
        </p:spPr>
        <p:txBody>
          <a:bodyPr anchor="b"/>
          <a:lstStyle>
            <a:lvl1pPr algn="ctr">
              <a:defRPr sz="5400" b="1"/>
            </a:lvl1pPr>
          </a:lstStyle>
          <a:p>
            <a:r>
              <a:rPr lang="sv-SE" dirty="0"/>
              <a:t>Klicka här för att ändra mall för rubrikformat</a:t>
            </a:r>
          </a:p>
        </p:txBody>
      </p:sp>
      <p:sp>
        <p:nvSpPr>
          <p:cNvPr id="3" name="Underrubrik 2">
            <a:extLst>
              <a:ext uri="{FF2B5EF4-FFF2-40B4-BE49-F238E27FC236}">
                <a16:creationId xmlns:a16="http://schemas.microsoft.com/office/drawing/2014/main" id="{D111DBE7-1174-E5DC-95F5-3C5FEACB4458}"/>
              </a:ext>
            </a:extLst>
          </p:cNvPr>
          <p:cNvSpPr>
            <a:spLocks noGrp="1"/>
          </p:cNvSpPr>
          <p:nvPr>
            <p:ph type="subTitle" idx="1"/>
          </p:nvPr>
        </p:nvSpPr>
        <p:spPr>
          <a:xfrm>
            <a:off x="2003159" y="3610929"/>
            <a:ext cx="8168639"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932136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Kapitel Blå">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2026-05-05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276412798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vådelad m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3D5B3B2B-717C-4215-A06C-62B1AB9224A9}"/>
              </a:ext>
            </a:extLst>
          </p:cNvPr>
          <p:cNvSpPr>
            <a:spLocks noGrp="1"/>
          </p:cNvSpPr>
          <p:nvPr>
            <p:ph type="pic" sz="quarter" idx="13"/>
          </p:nvPr>
        </p:nvSpPr>
        <p:spPr>
          <a:xfrm>
            <a:off x="6351036" y="0"/>
            <a:ext cx="5840963" cy="6176963"/>
          </a:xfrm>
        </p:spPr>
        <p:txBody>
          <a:bodyPr>
            <a:normAutofit/>
          </a:bodyPr>
          <a:lstStyle>
            <a:lvl1pPr>
              <a:defRPr sz="2600">
                <a:latin typeface="+mn-lt"/>
              </a:defRPr>
            </a:lvl1pPr>
          </a:lstStyle>
          <a:p>
            <a:r>
              <a:rPr lang="sv-SE"/>
              <a:t>Klicka på ikonen för att lägga till en bild</a:t>
            </a:r>
          </a:p>
        </p:txBody>
      </p:sp>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5502088" cy="1148086"/>
          </a:xfrm>
        </p:spPr>
        <p:txBody>
          <a:bodyPr anchor="t" anchorCtr="0"/>
          <a:lstStyle>
            <a:lvl1pPr>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hasCustomPrompt="1"/>
          </p:nvPr>
        </p:nvSpPr>
        <p:spPr>
          <a:xfrm>
            <a:off x="517712" y="2031101"/>
            <a:ext cx="5502088" cy="4145862"/>
          </a:xfrm>
        </p:spPr>
        <p:txBody>
          <a:bodyPr/>
          <a:lstStyle>
            <a:lvl1pPr marL="39600" indent="0">
              <a:buClr>
                <a:srgbClr val="952A86"/>
              </a:buClr>
              <a:buFont typeface="Arial" panose="020B0604020202020204" pitchFamily="34" charset="0"/>
              <a:buNone/>
              <a:defRPr sz="2600">
                <a:latin typeface="+mn-lt"/>
              </a:defRPr>
            </a:lvl1pPr>
            <a:lvl2pPr marL="269875" indent="-228600">
              <a:defRPr sz="2600">
                <a:latin typeface="+mn-lt"/>
              </a:defRPr>
            </a:lvl2pPr>
            <a:lvl3pPr marL="538163" indent="-228600">
              <a:defRPr>
                <a:latin typeface="+mn-lt"/>
              </a:defRPr>
            </a:lvl3pPr>
            <a:lvl4pPr marL="808038" indent="-228600">
              <a:tabLst/>
              <a:defRPr>
                <a:latin typeface="+mn-lt"/>
              </a:defRPr>
            </a:lvl4pPr>
            <a:lvl5pPr marL="1077913" indent="-228600">
              <a:tabLst/>
              <a:defRPr>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lvl1pPr>
              <a:defRPr>
                <a:latin typeface="Calibri Light" panose="020F0302020204030204" pitchFamily="34" charset="0"/>
                <a:cs typeface="Calibri Light" panose="020F0302020204030204" pitchFamily="34" charset="0"/>
              </a:defRPr>
            </a:lvl1pPr>
          </a:lstStyle>
          <a:p>
            <a:fld id="{EE92E815-9362-4AF0-96DE-B4A968542189}" type="datetimeFigureOut">
              <a:rPr lang="sv-SE" smtClean="0"/>
              <a:pPr/>
              <a:t>2026-05-05</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lvl1pPr>
              <a:defRPr>
                <a:latin typeface="Calibri Light" panose="020F0302020204030204" pitchFamily="34" charset="0"/>
                <a:cs typeface="Calibri Light" panose="020F0302020204030204" pitchFamily="34" charset="0"/>
              </a:defRPr>
            </a:lvl1p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602D8027-18E8-49B0-B640-74ABE33BDF8B}" type="slidenum">
              <a:rPr lang="sv-SE" smtClean="0"/>
              <a:pPr/>
              <a:t>‹#›</a:t>
            </a:fld>
            <a:endParaRPr lang="sv-SE"/>
          </a:p>
        </p:txBody>
      </p:sp>
    </p:spTree>
    <p:extLst>
      <p:ext uri="{BB962C8B-B14F-4D97-AF65-F5344CB8AC3E}">
        <p14:creationId xmlns:p14="http://schemas.microsoft.com/office/powerpoint/2010/main" val="2743228221"/>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rt o Avsl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8ABBE-302E-44A1-83DB-79FFB8A550DE}"/>
              </a:ext>
            </a:extLst>
          </p:cNvPr>
          <p:cNvSpPr>
            <a:spLocks noGrp="1"/>
          </p:cNvSpPr>
          <p:nvPr>
            <p:ph type="ctrTitle" hasCustomPrompt="1"/>
          </p:nvPr>
        </p:nvSpPr>
        <p:spPr>
          <a:xfrm>
            <a:off x="1428749" y="1131253"/>
            <a:ext cx="8567923" cy="2387600"/>
          </a:xfrm>
        </p:spPr>
        <p:txBody>
          <a:bodyPr anchor="b"/>
          <a:lstStyle>
            <a:lvl1pPr algn="ctr">
              <a:defRPr sz="6000">
                <a:solidFill>
                  <a:schemeClr val="tx1"/>
                </a:solidFill>
                <a:effectLst/>
              </a:defRPr>
            </a:lvl1pPr>
          </a:lstStyle>
          <a:p>
            <a:r>
              <a:rPr lang="sv-SE"/>
              <a:t>Klicka här för att ändra rubriktext</a:t>
            </a:r>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1428749" y="3610928"/>
            <a:ext cx="8567923" cy="1655762"/>
          </a:xfrm>
        </p:spPr>
        <p:txBody>
          <a:bodyPr>
            <a:normAutofit/>
          </a:bodyPr>
          <a:lstStyle>
            <a:lvl1pPr marL="0" indent="0" algn="ctr">
              <a:spcBef>
                <a:spcPts val="0"/>
              </a:spcBef>
              <a:spcAft>
                <a:spcPts val="0"/>
              </a:spcAft>
              <a:buNone/>
              <a:defRPr sz="2800">
                <a:solidFill>
                  <a:schemeClr val="accent6"/>
                </a:solidFill>
                <a:effectLst/>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bild 9">
            <a:extLst>
              <a:ext uri="{FF2B5EF4-FFF2-40B4-BE49-F238E27FC236}">
                <a16:creationId xmlns:a16="http://schemas.microsoft.com/office/drawing/2014/main" id="{8E345E2A-C69B-45AA-A001-77CC94CF1D7C}"/>
              </a:ext>
            </a:extLst>
          </p:cNvPr>
          <p:cNvSpPr>
            <a:spLocks noGrp="1" noChangeAspect="1"/>
          </p:cNvSpPr>
          <p:nvPr>
            <p:ph type="pic" sz="quarter" idx="13"/>
          </p:nvPr>
        </p:nvSpPr>
        <p:spPr>
          <a:xfrm>
            <a:off x="10290564" y="-147081"/>
            <a:ext cx="2290195" cy="2941707"/>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normAutofit/>
          </a:bodyPr>
          <a:lstStyle>
            <a:lvl1pPr algn="l">
              <a:defRPr sz="2400">
                <a:latin typeface="Aptos Light" panose="020B0004020202020204" pitchFamily="34" charset="0"/>
              </a:defRPr>
            </a:lvl1pPr>
          </a:lstStyle>
          <a:p>
            <a:r>
              <a:rPr lang="sv-SE"/>
              <a:t>Klicka på ikonen för att lägga till en bild</a:t>
            </a:r>
          </a:p>
        </p:txBody>
      </p:sp>
      <p:sp>
        <p:nvSpPr>
          <p:cNvPr id="8" name="textruta 7">
            <a:extLst>
              <a:ext uri="{FF2B5EF4-FFF2-40B4-BE49-F238E27FC236}">
                <a16:creationId xmlns:a16="http://schemas.microsoft.com/office/drawing/2014/main" id="{FF2157E7-75DA-48AF-B4D4-9CB02A0AF3B4}"/>
              </a:ext>
            </a:extLst>
          </p:cNvPr>
          <p:cNvSpPr txBox="1"/>
          <p:nvPr userDrawn="1"/>
        </p:nvSpPr>
        <p:spPr>
          <a:xfrm>
            <a:off x="3492661" y="6406688"/>
            <a:ext cx="4886189" cy="237181"/>
          </a:xfrm>
          <a:prstGeom prst="rect">
            <a:avLst/>
          </a:prstGeom>
          <a:noFill/>
        </p:spPr>
        <p:txBody>
          <a:bodyPr wrap="square" rtlCol="0">
            <a:spAutoFit/>
          </a:bodyPr>
          <a:lstStyle/>
          <a:p>
            <a:pPr algn="ctr">
              <a:lnSpc>
                <a:spcPts val="1100"/>
              </a:lnSpc>
            </a:pPr>
            <a:r>
              <a:rPr lang="sv-SE" sz="1100" b="0" spc="20" baseline="0">
                <a:latin typeface="+mj-lt"/>
              </a:rPr>
              <a:t>STATENS BEREDNING FÖR MEDICINSK OCH SOCIAL UTVÄRDERING</a:t>
            </a:r>
          </a:p>
        </p:txBody>
      </p:sp>
      <p:sp>
        <p:nvSpPr>
          <p:cNvPr id="13" name="Likbent triangel 12">
            <a:extLst>
              <a:ext uri="{FF2B5EF4-FFF2-40B4-BE49-F238E27FC236}">
                <a16:creationId xmlns:a16="http://schemas.microsoft.com/office/drawing/2014/main" id="{2623722F-5E25-4AD7-BA1A-1ADBA03643FA}"/>
              </a:ext>
            </a:extLst>
          </p:cNvPr>
          <p:cNvSpPr/>
          <p:nvPr userDrawn="1"/>
        </p:nvSpPr>
        <p:spPr>
          <a:xfrm>
            <a:off x="10878266" y="1890933"/>
            <a:ext cx="1313734" cy="337575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bild 9">
            <a:extLst>
              <a:ext uri="{FF2B5EF4-FFF2-40B4-BE49-F238E27FC236}">
                <a16:creationId xmlns:a16="http://schemas.microsoft.com/office/drawing/2014/main" id="{C0923E42-79F8-430E-9C70-1C12859967E9}"/>
              </a:ext>
            </a:extLst>
          </p:cNvPr>
          <p:cNvSpPr>
            <a:spLocks noGrp="1" noChangeAspect="1"/>
          </p:cNvSpPr>
          <p:nvPr>
            <p:ph type="pic" sz="quarter" idx="14"/>
          </p:nvPr>
        </p:nvSpPr>
        <p:spPr>
          <a:xfrm>
            <a:off x="9996673" y="3987800"/>
            <a:ext cx="2290195" cy="2941706"/>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normAutofit/>
          </a:bodyPr>
          <a:lstStyle>
            <a:lvl1pPr>
              <a:defRPr sz="2400">
                <a:latin typeface="Aptos Light" panose="020B0004020202020204" pitchFamily="34" charset="0"/>
              </a:defRPr>
            </a:lvl1pPr>
          </a:lstStyle>
          <a:p>
            <a:r>
              <a:rPr lang="sv-SE"/>
              <a:t>Klicka på ikonen för att lägga till en bild</a:t>
            </a:r>
          </a:p>
        </p:txBody>
      </p:sp>
      <p:sp>
        <p:nvSpPr>
          <p:cNvPr id="24" name="Platshållare för bild 9">
            <a:extLst>
              <a:ext uri="{FF2B5EF4-FFF2-40B4-BE49-F238E27FC236}">
                <a16:creationId xmlns:a16="http://schemas.microsoft.com/office/drawing/2014/main" id="{85385CE7-9179-44E6-8B53-9821E33EFF80}"/>
              </a:ext>
            </a:extLst>
          </p:cNvPr>
          <p:cNvSpPr>
            <a:spLocks noGrp="1" noChangeAspect="1"/>
          </p:cNvSpPr>
          <p:nvPr>
            <p:ph type="pic" sz="quarter" idx="15"/>
          </p:nvPr>
        </p:nvSpPr>
        <p:spPr>
          <a:xfrm>
            <a:off x="677810" y="5097786"/>
            <a:ext cx="1497417" cy="1923400"/>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normAutofit/>
          </a:bodyPr>
          <a:lstStyle>
            <a:lvl1pPr>
              <a:defRPr sz="2400">
                <a:latin typeface="Aptos Light" panose="020B0004020202020204" pitchFamily="34" charset="0"/>
              </a:defRPr>
            </a:lvl1pPr>
          </a:lstStyle>
          <a:p>
            <a:r>
              <a:rPr lang="sv-SE"/>
              <a:t>Klicka på ikonen för att lägga till en bild</a:t>
            </a:r>
          </a:p>
        </p:txBody>
      </p:sp>
      <p:sp>
        <p:nvSpPr>
          <p:cNvPr id="25" name="Likbent triangel 12">
            <a:extLst>
              <a:ext uri="{FF2B5EF4-FFF2-40B4-BE49-F238E27FC236}">
                <a16:creationId xmlns:a16="http://schemas.microsoft.com/office/drawing/2014/main" id="{D3635EA1-CA0A-4D95-B039-07BC884D79F8}"/>
              </a:ext>
            </a:extLst>
          </p:cNvPr>
          <p:cNvSpPr/>
          <p:nvPr userDrawn="1"/>
        </p:nvSpPr>
        <p:spPr>
          <a:xfrm>
            <a:off x="-5747" y="4311649"/>
            <a:ext cx="996703" cy="2546351"/>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1 w 1321352"/>
              <a:gd name="connsiteY0" fmla="*/ 3375757 h 3375757"/>
              <a:gd name="connsiteX1" fmla="*/ 7619 w 1321352"/>
              <a:gd name="connsiteY1" fmla="*/ 0 h 3375757"/>
              <a:gd name="connsiteX2" fmla="*/ 1321352 w 1321352"/>
              <a:gd name="connsiteY2" fmla="*/ 1696817 h 3375757"/>
              <a:gd name="connsiteX3" fmla="*/ -1 w 1321352"/>
              <a:gd name="connsiteY3" fmla="*/ 3375757 h 3375757"/>
            </a:gdLst>
            <a:ahLst/>
            <a:cxnLst>
              <a:cxn ang="0">
                <a:pos x="connsiteX0" y="connsiteY0"/>
              </a:cxn>
              <a:cxn ang="0">
                <a:pos x="connsiteX1" y="connsiteY1"/>
              </a:cxn>
              <a:cxn ang="0">
                <a:pos x="connsiteX2" y="connsiteY2"/>
              </a:cxn>
              <a:cxn ang="0">
                <a:pos x="connsiteX3" y="connsiteY3"/>
              </a:cxn>
            </a:cxnLst>
            <a:rect l="l" t="t" r="r" b="b"/>
            <a:pathLst>
              <a:path w="1321352" h="3375757">
                <a:moveTo>
                  <a:pt x="-1" y="3375757"/>
                </a:moveTo>
                <a:lnTo>
                  <a:pt x="7619" y="0"/>
                </a:lnTo>
                <a:lnTo>
                  <a:pt x="1321352" y="1696817"/>
                </a:lnTo>
                <a:cubicBezTo>
                  <a:pt x="1248354" y="1800110"/>
                  <a:pt x="481937" y="2760019"/>
                  <a:pt x="-1" y="3375757"/>
                </a:cubicBez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7E3FE11D-C38C-6882-D213-1D59D8266F29}"/>
              </a:ext>
            </a:extLst>
          </p:cNvPr>
          <p:cNvSpPr>
            <a:spLocks noGrp="1"/>
          </p:cNvSpPr>
          <p:nvPr>
            <p:ph type="dt" sz="half" idx="16"/>
          </p:nvPr>
        </p:nvSpPr>
        <p:spPr/>
        <p:txBody>
          <a:bodyPr/>
          <a:lstStyle/>
          <a:p>
            <a:fld id="{EE92E815-9362-4AF0-96DE-B4A968542189}" type="datetimeFigureOut">
              <a:rPr lang="sv-SE" smtClean="0"/>
              <a:pPr/>
              <a:t>2026-05-05</a:t>
            </a:fld>
            <a:endParaRPr lang="sv-SE"/>
          </a:p>
        </p:txBody>
      </p:sp>
      <p:sp>
        <p:nvSpPr>
          <p:cNvPr id="5" name="Platshållare för sidfot 4">
            <a:extLst>
              <a:ext uri="{FF2B5EF4-FFF2-40B4-BE49-F238E27FC236}">
                <a16:creationId xmlns:a16="http://schemas.microsoft.com/office/drawing/2014/main" id="{C9CED63D-632A-CFBD-6DF1-E4F8ACDE2659}"/>
              </a:ext>
            </a:extLst>
          </p:cNvPr>
          <p:cNvSpPr>
            <a:spLocks noGrp="1"/>
          </p:cNvSpPr>
          <p:nvPr>
            <p:ph type="ftr" sz="quarter" idx="17"/>
          </p:nvPr>
        </p:nvSpPr>
        <p:spPr>
          <a:xfrm>
            <a:off x="3415755" y="6356349"/>
            <a:ext cx="5040000" cy="365125"/>
          </a:xfrm>
        </p:spPr>
        <p:txBody>
          <a:bodyPr/>
          <a:lstStyle>
            <a:lvl1pPr>
              <a:defRPr lang="sv-SE" dirty="0"/>
            </a:lvl1pPr>
          </a:lstStyle>
          <a:p>
            <a:endParaRPr lang="sv-SE"/>
          </a:p>
        </p:txBody>
      </p:sp>
      <p:sp>
        <p:nvSpPr>
          <p:cNvPr id="6" name="Platshållare för bildnummer 5">
            <a:extLst>
              <a:ext uri="{FF2B5EF4-FFF2-40B4-BE49-F238E27FC236}">
                <a16:creationId xmlns:a16="http://schemas.microsoft.com/office/drawing/2014/main" id="{11ECF0F0-98D8-DBAE-BF28-2966F64A8008}"/>
              </a:ext>
            </a:extLst>
          </p:cNvPr>
          <p:cNvSpPr>
            <a:spLocks noGrp="1"/>
          </p:cNvSpPr>
          <p:nvPr>
            <p:ph type="sldNum" sz="quarter" idx="18"/>
          </p:nvPr>
        </p:nvSpPr>
        <p:spPr/>
        <p:txBody>
          <a:bodyPr/>
          <a:lstStyle/>
          <a:p>
            <a:fld id="{602D8027-18E8-49B0-B640-74ABE33BDF8B}" type="slidenum">
              <a:rPr lang="sv-SE" smtClean="0"/>
              <a:pPr/>
              <a:t>‹#›</a:t>
            </a:fld>
            <a:endParaRPr lang="sv-SE"/>
          </a:p>
        </p:txBody>
      </p:sp>
    </p:spTree>
    <p:extLst>
      <p:ext uri="{BB962C8B-B14F-4D97-AF65-F5344CB8AC3E}">
        <p14:creationId xmlns:p14="http://schemas.microsoft.com/office/powerpoint/2010/main" val="205836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F42D45-B97B-9362-1FD3-8ACDE31F6492}"/>
              </a:ext>
            </a:extLst>
          </p:cNvPr>
          <p:cNvSpPr>
            <a:spLocks noGrp="1"/>
          </p:cNvSpPr>
          <p:nvPr>
            <p:ph type="title"/>
          </p:nvPr>
        </p:nvSpPr>
        <p:spPr>
          <a:xfrm>
            <a:off x="517712" y="365125"/>
            <a:ext cx="10836088" cy="1224000"/>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22F057C2-5040-0FB4-1C1D-257304049199}"/>
              </a:ext>
            </a:extLst>
          </p:cNvPr>
          <p:cNvSpPr>
            <a:spLocks noGrp="1"/>
          </p:cNvSpPr>
          <p:nvPr>
            <p:ph idx="1"/>
          </p:nvPr>
        </p:nvSpPr>
        <p:spPr>
          <a:xfrm>
            <a:off x="517712" y="1636643"/>
            <a:ext cx="10836088" cy="45403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A1BAB6-C0E1-906B-3618-B1C8867A82C5}"/>
              </a:ext>
            </a:extLst>
          </p:cNvPr>
          <p:cNvSpPr>
            <a:spLocks noGrp="1"/>
          </p:cNvSpPr>
          <p:nvPr>
            <p:ph type="dt" sz="half" idx="10"/>
          </p:nvPr>
        </p:nvSpPr>
        <p:spPr>
          <a:xfrm>
            <a:off x="228953" y="6403426"/>
            <a:ext cx="871076" cy="278207"/>
          </a:xfrm>
        </p:spPr>
        <p:txBody>
          <a:bodyPr lIns="0" tIns="0" rIns="0" bIns="0"/>
          <a:lstStyle/>
          <a:p>
            <a:fld id="{B24A1D87-F925-415F-9A61-B5B16E216E9E}" type="datetime1">
              <a:rPr lang="sv-SE" smtClean="0"/>
              <a:t>2026-05-05</a:t>
            </a:fld>
            <a:endParaRPr lang="sv-SE"/>
          </a:p>
        </p:txBody>
      </p:sp>
      <p:sp>
        <p:nvSpPr>
          <p:cNvPr id="5" name="Platshållare för sidfot 4">
            <a:extLst>
              <a:ext uri="{FF2B5EF4-FFF2-40B4-BE49-F238E27FC236}">
                <a16:creationId xmlns:a16="http://schemas.microsoft.com/office/drawing/2014/main" id="{10789ECF-EE97-7C7A-75A0-309552F1377D}"/>
              </a:ext>
            </a:extLst>
          </p:cNvPr>
          <p:cNvSpPr>
            <a:spLocks noGrp="1"/>
          </p:cNvSpPr>
          <p:nvPr>
            <p:ph type="ftr" sz="quarter" idx="11"/>
          </p:nvPr>
        </p:nvSpPr>
        <p:spPr>
          <a:xfrm>
            <a:off x="3637990" y="6403426"/>
            <a:ext cx="4595532" cy="278206"/>
          </a:xfrm>
        </p:spPr>
        <p:txBody>
          <a:bodyPr lIns="0" tIns="0" rIns="0" bIns="0"/>
          <a:lstStyle/>
          <a:p>
            <a:endParaRPr lang="sv-SE"/>
          </a:p>
        </p:txBody>
      </p:sp>
      <p:sp>
        <p:nvSpPr>
          <p:cNvPr id="6" name="Platshållare för bildnummer 5">
            <a:extLst>
              <a:ext uri="{FF2B5EF4-FFF2-40B4-BE49-F238E27FC236}">
                <a16:creationId xmlns:a16="http://schemas.microsoft.com/office/drawing/2014/main" id="{AF98672F-BBD5-E16E-C633-A54DC31EBF16}"/>
              </a:ext>
            </a:extLst>
          </p:cNvPr>
          <p:cNvSpPr>
            <a:spLocks noGrp="1"/>
          </p:cNvSpPr>
          <p:nvPr>
            <p:ph type="sldNum" sz="quarter" idx="12"/>
          </p:nvPr>
        </p:nvSpPr>
        <p:spPr>
          <a:xfrm>
            <a:off x="11494627" y="155152"/>
            <a:ext cx="461544" cy="168585"/>
          </a:xfrm>
        </p:spPr>
        <p:txBody>
          <a:bodyPr/>
          <a:lstStyle/>
          <a:p>
            <a:fld id="{7DAE1A86-8048-4BB8-BA5D-35F8C8E2D858}" type="slidenum">
              <a:rPr lang="sv-SE" smtClean="0"/>
              <a:t>‹#›</a:t>
            </a:fld>
            <a:endParaRPr lang="sv-SE"/>
          </a:p>
        </p:txBody>
      </p:sp>
    </p:spTree>
    <p:extLst>
      <p:ext uri="{BB962C8B-B14F-4D97-AF65-F5344CB8AC3E}">
        <p14:creationId xmlns:p14="http://schemas.microsoft.com/office/powerpoint/2010/main" val="82556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E8500EC-3EDB-90EA-72FA-B0C728288998}"/>
              </a:ext>
              <a:ext uri="{C183D7F6-B498-43B3-948B-1728B52AA6E4}">
                <adec:decorative xmlns:adec="http://schemas.microsoft.com/office/drawing/2017/decorative" val="1"/>
              </a:ext>
            </a:extLst>
          </p:cNvPr>
          <p:cNvSpPr/>
          <p:nvPr/>
        </p:nvSpPr>
        <p:spPr>
          <a:xfrm>
            <a:off x="0" y="0"/>
            <a:ext cx="12191999" cy="6102856"/>
          </a:xfrm>
          <a:prstGeom prst="rect">
            <a:avLst/>
          </a:prstGeom>
          <a:solidFill>
            <a:srgbClr val="D1E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Rubrik 1">
            <a:extLst>
              <a:ext uri="{FF2B5EF4-FFF2-40B4-BE49-F238E27FC236}">
                <a16:creationId xmlns:a16="http://schemas.microsoft.com/office/drawing/2014/main" id="{33F42D45-B97B-9362-1FD3-8ACDE31F6492}"/>
              </a:ext>
            </a:extLst>
          </p:cNvPr>
          <p:cNvSpPr>
            <a:spLocks noGrp="1"/>
          </p:cNvSpPr>
          <p:nvPr>
            <p:ph type="title"/>
          </p:nvPr>
        </p:nvSpPr>
        <p:spPr>
          <a:xfrm>
            <a:off x="517712" y="365125"/>
            <a:ext cx="10836088" cy="1224000"/>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22F057C2-5040-0FB4-1C1D-257304049199}"/>
              </a:ext>
            </a:extLst>
          </p:cNvPr>
          <p:cNvSpPr>
            <a:spLocks noGrp="1"/>
          </p:cNvSpPr>
          <p:nvPr>
            <p:ph idx="1"/>
          </p:nvPr>
        </p:nvSpPr>
        <p:spPr>
          <a:xfrm>
            <a:off x="517712" y="1636644"/>
            <a:ext cx="10836088" cy="432389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A1BAB6-C0E1-906B-3618-B1C8867A82C5}"/>
              </a:ext>
            </a:extLst>
          </p:cNvPr>
          <p:cNvSpPr>
            <a:spLocks noGrp="1"/>
          </p:cNvSpPr>
          <p:nvPr>
            <p:ph type="dt" sz="half" idx="10"/>
          </p:nvPr>
        </p:nvSpPr>
        <p:spPr/>
        <p:txBody>
          <a:bodyPr/>
          <a:lstStyle/>
          <a:p>
            <a:fld id="{882C2A88-DC6E-42A5-9FB7-AF1866DB7913}" type="datetime1">
              <a:rPr lang="sv-SE" smtClean="0"/>
              <a:t>2026-05-05</a:t>
            </a:fld>
            <a:endParaRPr lang="sv-SE"/>
          </a:p>
        </p:txBody>
      </p:sp>
      <p:sp>
        <p:nvSpPr>
          <p:cNvPr id="5" name="Platshållare för sidfot 4">
            <a:extLst>
              <a:ext uri="{FF2B5EF4-FFF2-40B4-BE49-F238E27FC236}">
                <a16:creationId xmlns:a16="http://schemas.microsoft.com/office/drawing/2014/main" id="{10789ECF-EE97-7C7A-75A0-309552F1377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98672F-BBD5-E16E-C633-A54DC31EBF16}"/>
              </a:ext>
            </a:extLst>
          </p:cNvPr>
          <p:cNvSpPr>
            <a:spLocks noGrp="1"/>
          </p:cNvSpPr>
          <p:nvPr>
            <p:ph type="sldNum" sz="quarter" idx="12"/>
          </p:nvPr>
        </p:nvSpPr>
        <p:spPr/>
        <p:txBody>
          <a:bodyPr/>
          <a:lstStyle/>
          <a:p>
            <a:fld id="{7DAE1A86-8048-4BB8-BA5D-35F8C8E2D858}" type="slidenum">
              <a:rPr lang="sv-SE" smtClean="0"/>
              <a:t>‹#›</a:t>
            </a:fld>
            <a:endParaRPr lang="sv-SE"/>
          </a:p>
        </p:txBody>
      </p:sp>
    </p:spTree>
    <p:extLst>
      <p:ext uri="{BB962C8B-B14F-4D97-AF65-F5344CB8AC3E}">
        <p14:creationId xmlns:p14="http://schemas.microsoft.com/office/powerpoint/2010/main" val="148725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BA484DE9-885C-B2CA-8F76-77578A77EE72}"/>
              </a:ext>
              <a:ext uri="{C183D7F6-B498-43B3-948B-1728B52AA6E4}">
                <adec:decorative xmlns:adec="http://schemas.microsoft.com/office/drawing/2017/decorative" val="1"/>
              </a:ext>
            </a:extLst>
          </p:cNvPr>
          <p:cNvGrpSpPr/>
          <p:nvPr/>
        </p:nvGrpSpPr>
        <p:grpSpPr>
          <a:xfrm>
            <a:off x="-6626" y="0"/>
            <a:ext cx="12198625" cy="6858000"/>
            <a:chOff x="-6626" y="0"/>
            <a:chExt cx="12198625" cy="6858000"/>
          </a:xfrm>
        </p:grpSpPr>
        <p:sp>
          <p:nvSpPr>
            <p:cNvPr id="7" name="Rektangel 6">
              <a:extLst>
                <a:ext uri="{FF2B5EF4-FFF2-40B4-BE49-F238E27FC236}">
                  <a16:creationId xmlns:a16="http://schemas.microsoft.com/office/drawing/2014/main" id="{BD01D567-C969-8363-8A1D-B21B67B38956}"/>
                </a:ext>
                <a:ext uri="{C183D7F6-B498-43B3-948B-1728B52AA6E4}">
                  <adec:decorative xmlns:adec="http://schemas.microsoft.com/office/drawing/2017/decorative" val="1"/>
                </a:ext>
              </a:extLst>
            </p:cNvPr>
            <p:cNvSpPr/>
            <p:nvPr/>
          </p:nvSpPr>
          <p:spPr>
            <a:xfrm>
              <a:off x="0" y="0"/>
              <a:ext cx="12191999" cy="6102856"/>
            </a:xfrm>
            <a:prstGeom prst="rect">
              <a:avLst/>
            </a:prstGeom>
            <a:solidFill>
              <a:srgbClr val="D1E1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 name="Likbent triangel 12">
              <a:extLst>
                <a:ext uri="{FF2B5EF4-FFF2-40B4-BE49-F238E27FC236}">
                  <a16:creationId xmlns:a16="http://schemas.microsoft.com/office/drawing/2014/main" id="{F9D4FDC4-06BA-230A-5BBB-DCC2D0E3C061}"/>
                </a:ext>
                <a:ext uri="{C183D7F6-B498-43B3-948B-1728B52AA6E4}">
                  <adec:decorative xmlns:adec="http://schemas.microsoft.com/office/drawing/2017/decorative" val="1"/>
                </a:ext>
              </a:extLst>
            </p:cNvPr>
            <p:cNvSpPr>
              <a:spLocks noChangeAspect="1"/>
            </p:cNvSpPr>
            <p:nvPr/>
          </p:nvSpPr>
          <p:spPr>
            <a:xfrm>
              <a:off x="-6626" y="4558453"/>
              <a:ext cx="900096" cy="229954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1 w 1321352"/>
                <a:gd name="connsiteY0" fmla="*/ 3375757 h 3375757"/>
                <a:gd name="connsiteX1" fmla="*/ 7619 w 1321352"/>
                <a:gd name="connsiteY1" fmla="*/ 0 h 3375757"/>
                <a:gd name="connsiteX2" fmla="*/ 1321352 w 1321352"/>
                <a:gd name="connsiteY2" fmla="*/ 1696817 h 3375757"/>
                <a:gd name="connsiteX3" fmla="*/ -1 w 1321352"/>
                <a:gd name="connsiteY3" fmla="*/ 3375757 h 3375757"/>
              </a:gdLst>
              <a:ahLst/>
              <a:cxnLst>
                <a:cxn ang="0">
                  <a:pos x="connsiteX0" y="connsiteY0"/>
                </a:cxn>
                <a:cxn ang="0">
                  <a:pos x="connsiteX1" y="connsiteY1"/>
                </a:cxn>
                <a:cxn ang="0">
                  <a:pos x="connsiteX2" y="connsiteY2"/>
                </a:cxn>
                <a:cxn ang="0">
                  <a:pos x="connsiteX3" y="connsiteY3"/>
                </a:cxn>
              </a:cxnLst>
              <a:rect l="l" t="t" r="r" b="b"/>
              <a:pathLst>
                <a:path w="1321352" h="3375757">
                  <a:moveTo>
                    <a:pt x="-1" y="3375757"/>
                  </a:moveTo>
                  <a:lnTo>
                    <a:pt x="7619" y="0"/>
                  </a:lnTo>
                  <a:lnTo>
                    <a:pt x="1321352" y="1696817"/>
                  </a:lnTo>
                  <a:cubicBezTo>
                    <a:pt x="1248354" y="1800110"/>
                    <a:pt x="481937" y="2760019"/>
                    <a:pt x="-1" y="33757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12">
              <a:extLst>
                <a:ext uri="{FF2B5EF4-FFF2-40B4-BE49-F238E27FC236}">
                  <a16:creationId xmlns:a16="http://schemas.microsoft.com/office/drawing/2014/main" id="{996CDE6D-7B16-A044-A30A-5657A1996AC1}"/>
                </a:ext>
                <a:ext uri="{C183D7F6-B498-43B3-948B-1728B52AA6E4}">
                  <adec:decorative xmlns:adec="http://schemas.microsoft.com/office/drawing/2017/decorative" val="1"/>
                </a:ext>
              </a:extLst>
            </p:cNvPr>
            <p:cNvSpPr/>
            <p:nvPr/>
          </p:nvSpPr>
          <p:spPr>
            <a:xfrm>
              <a:off x="11067918" y="2065749"/>
              <a:ext cx="1124081" cy="288842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AC8449E2-B808-005C-D5A1-F57766FED919}"/>
              </a:ext>
            </a:extLst>
          </p:cNvPr>
          <p:cNvSpPr>
            <a:spLocks noGrp="1"/>
          </p:cNvSpPr>
          <p:nvPr>
            <p:ph type="title"/>
          </p:nvPr>
        </p:nvSpPr>
        <p:spPr>
          <a:xfrm>
            <a:off x="1037292" y="1122363"/>
            <a:ext cx="10117416" cy="2387600"/>
          </a:xfrm>
        </p:spPr>
        <p:txBody>
          <a:bodyPr anchor="b"/>
          <a:lstStyle>
            <a:lvl1pPr algn="ct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AA136BC-3497-1B44-B881-F9E71F728436}"/>
              </a:ext>
            </a:extLst>
          </p:cNvPr>
          <p:cNvSpPr>
            <a:spLocks noGrp="1"/>
          </p:cNvSpPr>
          <p:nvPr>
            <p:ph type="body" idx="1"/>
          </p:nvPr>
        </p:nvSpPr>
        <p:spPr>
          <a:xfrm>
            <a:off x="1037293" y="3602037"/>
            <a:ext cx="10117415" cy="1655762"/>
          </a:xfrm>
        </p:spPr>
        <p:txBody>
          <a:bodyPr/>
          <a:lstStyle>
            <a:lvl1pPr marL="0" indent="0" algn="ctr">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11" name="Platshållare för datum 10">
            <a:extLst>
              <a:ext uri="{FF2B5EF4-FFF2-40B4-BE49-F238E27FC236}">
                <a16:creationId xmlns:a16="http://schemas.microsoft.com/office/drawing/2014/main" id="{1B6056AE-AB5A-A7FA-2EB3-4920F2BA0241}"/>
              </a:ext>
            </a:extLst>
          </p:cNvPr>
          <p:cNvSpPr>
            <a:spLocks noGrp="1"/>
          </p:cNvSpPr>
          <p:nvPr>
            <p:ph type="dt" sz="half" idx="10"/>
          </p:nvPr>
        </p:nvSpPr>
        <p:spPr>
          <a:xfrm>
            <a:off x="393957" y="6403426"/>
            <a:ext cx="871076" cy="278207"/>
          </a:xfrm>
        </p:spPr>
        <p:txBody>
          <a:bodyPr/>
          <a:lstStyle/>
          <a:p>
            <a:fld id="{A5ECD27A-D444-4ECD-8817-DECDFE016431}" type="datetime1">
              <a:rPr lang="sv-SE" smtClean="0"/>
              <a:t>2026-05-05</a:t>
            </a:fld>
            <a:endParaRPr lang="sv-SE"/>
          </a:p>
        </p:txBody>
      </p:sp>
      <p:sp>
        <p:nvSpPr>
          <p:cNvPr id="12" name="Platshållare för sidfot 11">
            <a:extLst>
              <a:ext uri="{FF2B5EF4-FFF2-40B4-BE49-F238E27FC236}">
                <a16:creationId xmlns:a16="http://schemas.microsoft.com/office/drawing/2014/main" id="{AE8440E9-832D-6A81-AEC7-0FF2C184CEA8}"/>
              </a:ext>
            </a:extLst>
          </p:cNvPr>
          <p:cNvSpPr>
            <a:spLocks noGrp="1"/>
          </p:cNvSpPr>
          <p:nvPr>
            <p:ph type="ftr" sz="quarter" idx="11"/>
          </p:nvPr>
        </p:nvSpPr>
        <p:spPr/>
        <p:txBody>
          <a:bodyPr/>
          <a:lstStyle/>
          <a:p>
            <a:endParaRPr lang="sv-SE">
              <a:solidFill>
                <a:schemeClr val="tx1"/>
              </a:solidFill>
            </a:endParaRPr>
          </a:p>
        </p:txBody>
      </p:sp>
      <p:sp>
        <p:nvSpPr>
          <p:cNvPr id="13" name="Platshållare för bildnummer 12">
            <a:extLst>
              <a:ext uri="{FF2B5EF4-FFF2-40B4-BE49-F238E27FC236}">
                <a16:creationId xmlns:a16="http://schemas.microsoft.com/office/drawing/2014/main" id="{8A6C2B81-6BBD-9C9A-6F15-294429B079AC}"/>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158077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gul">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D971C8B8-4609-6DA2-97AF-8FA77F8C296E}"/>
              </a:ext>
              <a:ext uri="{C183D7F6-B498-43B3-948B-1728B52AA6E4}">
                <adec:decorative xmlns:adec="http://schemas.microsoft.com/office/drawing/2017/decorative" val="1"/>
              </a:ext>
            </a:extLst>
          </p:cNvPr>
          <p:cNvGrpSpPr/>
          <p:nvPr/>
        </p:nvGrpSpPr>
        <p:grpSpPr>
          <a:xfrm>
            <a:off x="-6979" y="0"/>
            <a:ext cx="12205959" cy="6857999"/>
            <a:chOff x="-6979" y="0"/>
            <a:chExt cx="12205959" cy="6857999"/>
          </a:xfrm>
        </p:grpSpPr>
        <p:sp>
          <p:nvSpPr>
            <p:cNvPr id="7" name="Rektangel 6">
              <a:extLst>
                <a:ext uri="{FF2B5EF4-FFF2-40B4-BE49-F238E27FC236}">
                  <a16:creationId xmlns:a16="http://schemas.microsoft.com/office/drawing/2014/main" id="{BD01D567-C969-8363-8A1D-B21B67B38956}"/>
                </a:ext>
                <a:ext uri="{C183D7F6-B498-43B3-948B-1728B52AA6E4}">
                  <adec:decorative xmlns:adec="http://schemas.microsoft.com/office/drawing/2017/decorative" val="1"/>
                </a:ext>
              </a:extLst>
            </p:cNvPr>
            <p:cNvSpPr/>
            <p:nvPr/>
          </p:nvSpPr>
          <p:spPr>
            <a:xfrm>
              <a:off x="0" y="0"/>
              <a:ext cx="12191999" cy="6102856"/>
            </a:xfrm>
            <a:prstGeom prst="rect">
              <a:avLst/>
            </a:prstGeom>
            <a:solidFill>
              <a:srgbClr val="FFF5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 name="Likbent triangel 12">
              <a:extLst>
                <a:ext uri="{FF2B5EF4-FFF2-40B4-BE49-F238E27FC236}">
                  <a16:creationId xmlns:a16="http://schemas.microsoft.com/office/drawing/2014/main" id="{F9D4FDC4-06BA-230A-5BBB-DCC2D0E3C061}"/>
                </a:ext>
                <a:ext uri="{C183D7F6-B498-43B3-948B-1728B52AA6E4}">
                  <adec:decorative xmlns:adec="http://schemas.microsoft.com/office/drawing/2017/decorative" val="1"/>
                </a:ext>
              </a:extLst>
            </p:cNvPr>
            <p:cNvSpPr>
              <a:spLocks noChangeAspect="1"/>
            </p:cNvSpPr>
            <p:nvPr/>
          </p:nvSpPr>
          <p:spPr>
            <a:xfrm>
              <a:off x="-6979" y="4558452"/>
              <a:ext cx="900096" cy="229954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1 w 1321352"/>
                <a:gd name="connsiteY0" fmla="*/ 3375757 h 3375757"/>
                <a:gd name="connsiteX1" fmla="*/ 7619 w 1321352"/>
                <a:gd name="connsiteY1" fmla="*/ 0 h 3375757"/>
                <a:gd name="connsiteX2" fmla="*/ 1321352 w 1321352"/>
                <a:gd name="connsiteY2" fmla="*/ 1696817 h 3375757"/>
                <a:gd name="connsiteX3" fmla="*/ -1 w 1321352"/>
                <a:gd name="connsiteY3" fmla="*/ 3375757 h 3375757"/>
              </a:gdLst>
              <a:ahLst/>
              <a:cxnLst>
                <a:cxn ang="0">
                  <a:pos x="connsiteX0" y="connsiteY0"/>
                </a:cxn>
                <a:cxn ang="0">
                  <a:pos x="connsiteX1" y="connsiteY1"/>
                </a:cxn>
                <a:cxn ang="0">
                  <a:pos x="connsiteX2" y="connsiteY2"/>
                </a:cxn>
                <a:cxn ang="0">
                  <a:pos x="connsiteX3" y="connsiteY3"/>
                </a:cxn>
              </a:cxnLst>
              <a:rect l="l" t="t" r="r" b="b"/>
              <a:pathLst>
                <a:path w="1321352" h="3375757">
                  <a:moveTo>
                    <a:pt x="-1" y="3375757"/>
                  </a:moveTo>
                  <a:lnTo>
                    <a:pt x="7619" y="0"/>
                  </a:lnTo>
                  <a:lnTo>
                    <a:pt x="1321352" y="1696817"/>
                  </a:lnTo>
                  <a:cubicBezTo>
                    <a:pt x="1248354" y="1800110"/>
                    <a:pt x="481937" y="2760019"/>
                    <a:pt x="-1" y="3375757"/>
                  </a:cubicBez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12">
              <a:extLst>
                <a:ext uri="{FF2B5EF4-FFF2-40B4-BE49-F238E27FC236}">
                  <a16:creationId xmlns:a16="http://schemas.microsoft.com/office/drawing/2014/main" id="{996CDE6D-7B16-A044-A30A-5657A1996AC1}"/>
                </a:ext>
                <a:ext uri="{C183D7F6-B498-43B3-948B-1728B52AA6E4}">
                  <adec:decorative xmlns:adec="http://schemas.microsoft.com/office/drawing/2017/decorative" val="1"/>
                </a:ext>
              </a:extLst>
            </p:cNvPr>
            <p:cNvSpPr/>
            <p:nvPr/>
          </p:nvSpPr>
          <p:spPr>
            <a:xfrm>
              <a:off x="11074899" y="2111787"/>
              <a:ext cx="1124081" cy="288842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AC8449E2-B808-005C-D5A1-F57766FED919}"/>
              </a:ext>
            </a:extLst>
          </p:cNvPr>
          <p:cNvSpPr>
            <a:spLocks noGrp="1"/>
          </p:cNvSpPr>
          <p:nvPr>
            <p:ph type="title"/>
          </p:nvPr>
        </p:nvSpPr>
        <p:spPr>
          <a:xfrm>
            <a:off x="1037292" y="1122363"/>
            <a:ext cx="10117416" cy="2387600"/>
          </a:xfrm>
        </p:spPr>
        <p:txBody>
          <a:bodyPr anchor="b"/>
          <a:lstStyle>
            <a:lvl1pPr algn="ct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AA136BC-3497-1B44-B881-F9E71F728436}"/>
              </a:ext>
            </a:extLst>
          </p:cNvPr>
          <p:cNvSpPr>
            <a:spLocks noGrp="1"/>
          </p:cNvSpPr>
          <p:nvPr>
            <p:ph type="body" idx="1"/>
          </p:nvPr>
        </p:nvSpPr>
        <p:spPr>
          <a:xfrm>
            <a:off x="1037294" y="3602037"/>
            <a:ext cx="10117415" cy="1655762"/>
          </a:xfrm>
        </p:spPr>
        <p:txBody>
          <a:bodyPr/>
          <a:lstStyle>
            <a:lvl1pPr marL="0" indent="0" algn="ctr">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11" name="Platshållare för datum 10">
            <a:extLst>
              <a:ext uri="{FF2B5EF4-FFF2-40B4-BE49-F238E27FC236}">
                <a16:creationId xmlns:a16="http://schemas.microsoft.com/office/drawing/2014/main" id="{EE17A955-067A-E7B7-C92D-873B41AD3A73}"/>
              </a:ext>
            </a:extLst>
          </p:cNvPr>
          <p:cNvSpPr>
            <a:spLocks noGrp="1"/>
          </p:cNvSpPr>
          <p:nvPr>
            <p:ph type="dt" sz="half" idx="10"/>
          </p:nvPr>
        </p:nvSpPr>
        <p:spPr>
          <a:xfrm>
            <a:off x="393957" y="6403426"/>
            <a:ext cx="871076" cy="278207"/>
          </a:xfrm>
        </p:spPr>
        <p:txBody>
          <a:bodyPr/>
          <a:lstStyle/>
          <a:p>
            <a:fld id="{75ED66C5-D281-47E7-996D-4DFBA8DD3A43}" type="datetime1">
              <a:rPr lang="sv-SE" smtClean="0"/>
              <a:t>2026-05-05</a:t>
            </a:fld>
            <a:endParaRPr lang="sv-SE"/>
          </a:p>
        </p:txBody>
      </p:sp>
      <p:sp>
        <p:nvSpPr>
          <p:cNvPr id="12" name="Platshållare för sidfot 11">
            <a:extLst>
              <a:ext uri="{FF2B5EF4-FFF2-40B4-BE49-F238E27FC236}">
                <a16:creationId xmlns:a16="http://schemas.microsoft.com/office/drawing/2014/main" id="{38024159-C9DE-6A22-460D-C60A7D145772}"/>
              </a:ext>
            </a:extLst>
          </p:cNvPr>
          <p:cNvSpPr>
            <a:spLocks noGrp="1"/>
          </p:cNvSpPr>
          <p:nvPr>
            <p:ph type="ftr" sz="quarter" idx="11"/>
          </p:nvPr>
        </p:nvSpPr>
        <p:spPr/>
        <p:txBody>
          <a:bodyPr/>
          <a:lstStyle/>
          <a:p>
            <a:endParaRPr lang="sv-SE">
              <a:solidFill>
                <a:schemeClr val="tx1"/>
              </a:solidFill>
            </a:endParaRPr>
          </a:p>
        </p:txBody>
      </p:sp>
      <p:sp>
        <p:nvSpPr>
          <p:cNvPr id="13" name="Platshållare för bildnummer 12">
            <a:extLst>
              <a:ext uri="{FF2B5EF4-FFF2-40B4-BE49-F238E27FC236}">
                <a16:creationId xmlns:a16="http://schemas.microsoft.com/office/drawing/2014/main" id="{FF10A8F1-2477-46E6-6AF4-1DE91F401833}"/>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274472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grön">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13CFFD28-01C0-EAD6-17EA-011A4017CBD0}"/>
              </a:ext>
              <a:ext uri="{C183D7F6-B498-43B3-948B-1728B52AA6E4}">
                <adec:decorative xmlns:adec="http://schemas.microsoft.com/office/drawing/2017/decorative" val="1"/>
              </a:ext>
            </a:extLst>
          </p:cNvPr>
          <p:cNvGrpSpPr/>
          <p:nvPr/>
        </p:nvGrpSpPr>
        <p:grpSpPr>
          <a:xfrm>
            <a:off x="-6979" y="0"/>
            <a:ext cx="12205959" cy="6857999"/>
            <a:chOff x="-6979" y="0"/>
            <a:chExt cx="12205959" cy="6857999"/>
          </a:xfrm>
        </p:grpSpPr>
        <p:sp>
          <p:nvSpPr>
            <p:cNvPr id="7" name="Rektangel 6">
              <a:extLst>
                <a:ext uri="{FF2B5EF4-FFF2-40B4-BE49-F238E27FC236}">
                  <a16:creationId xmlns:a16="http://schemas.microsoft.com/office/drawing/2014/main" id="{BD01D567-C969-8363-8A1D-B21B67B38956}"/>
                </a:ext>
                <a:ext uri="{C183D7F6-B498-43B3-948B-1728B52AA6E4}">
                  <adec:decorative xmlns:adec="http://schemas.microsoft.com/office/drawing/2017/decorative" val="1"/>
                </a:ext>
              </a:extLst>
            </p:cNvPr>
            <p:cNvSpPr/>
            <p:nvPr/>
          </p:nvSpPr>
          <p:spPr>
            <a:xfrm>
              <a:off x="0" y="0"/>
              <a:ext cx="12191999" cy="6102856"/>
            </a:xfrm>
            <a:prstGeom prst="rect">
              <a:avLst/>
            </a:prstGeom>
            <a:solidFill>
              <a:srgbClr val="CCE6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 name="Likbent triangel 12">
              <a:extLst>
                <a:ext uri="{FF2B5EF4-FFF2-40B4-BE49-F238E27FC236}">
                  <a16:creationId xmlns:a16="http://schemas.microsoft.com/office/drawing/2014/main" id="{F9D4FDC4-06BA-230A-5BBB-DCC2D0E3C061}"/>
                </a:ext>
                <a:ext uri="{C183D7F6-B498-43B3-948B-1728B52AA6E4}">
                  <adec:decorative xmlns:adec="http://schemas.microsoft.com/office/drawing/2017/decorative" val="1"/>
                </a:ext>
              </a:extLst>
            </p:cNvPr>
            <p:cNvSpPr>
              <a:spLocks noChangeAspect="1"/>
            </p:cNvSpPr>
            <p:nvPr/>
          </p:nvSpPr>
          <p:spPr>
            <a:xfrm>
              <a:off x="-6979" y="4558452"/>
              <a:ext cx="900096" cy="229954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1 w 1321352"/>
                <a:gd name="connsiteY0" fmla="*/ 3375757 h 3375757"/>
                <a:gd name="connsiteX1" fmla="*/ 7619 w 1321352"/>
                <a:gd name="connsiteY1" fmla="*/ 0 h 3375757"/>
                <a:gd name="connsiteX2" fmla="*/ 1321352 w 1321352"/>
                <a:gd name="connsiteY2" fmla="*/ 1696817 h 3375757"/>
                <a:gd name="connsiteX3" fmla="*/ -1 w 1321352"/>
                <a:gd name="connsiteY3" fmla="*/ 3375757 h 3375757"/>
              </a:gdLst>
              <a:ahLst/>
              <a:cxnLst>
                <a:cxn ang="0">
                  <a:pos x="connsiteX0" y="connsiteY0"/>
                </a:cxn>
                <a:cxn ang="0">
                  <a:pos x="connsiteX1" y="connsiteY1"/>
                </a:cxn>
                <a:cxn ang="0">
                  <a:pos x="connsiteX2" y="connsiteY2"/>
                </a:cxn>
                <a:cxn ang="0">
                  <a:pos x="connsiteX3" y="connsiteY3"/>
                </a:cxn>
              </a:cxnLst>
              <a:rect l="l" t="t" r="r" b="b"/>
              <a:pathLst>
                <a:path w="1321352" h="3375757">
                  <a:moveTo>
                    <a:pt x="-1" y="3375757"/>
                  </a:moveTo>
                  <a:lnTo>
                    <a:pt x="7619" y="0"/>
                  </a:lnTo>
                  <a:lnTo>
                    <a:pt x="1321352" y="1696817"/>
                  </a:lnTo>
                  <a:cubicBezTo>
                    <a:pt x="1248354" y="1800110"/>
                    <a:pt x="481937" y="2760019"/>
                    <a:pt x="-1" y="3375757"/>
                  </a:cubicBezTo>
                  <a:close/>
                </a:path>
              </a:pathLst>
            </a:custGeom>
            <a:solidFill>
              <a:srgbClr val="54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12">
              <a:extLst>
                <a:ext uri="{FF2B5EF4-FFF2-40B4-BE49-F238E27FC236}">
                  <a16:creationId xmlns:a16="http://schemas.microsoft.com/office/drawing/2014/main" id="{996CDE6D-7B16-A044-A30A-5657A1996AC1}"/>
                </a:ext>
                <a:ext uri="{C183D7F6-B498-43B3-948B-1728B52AA6E4}">
                  <adec:decorative xmlns:adec="http://schemas.microsoft.com/office/drawing/2017/decorative" val="1"/>
                </a:ext>
              </a:extLst>
            </p:cNvPr>
            <p:cNvSpPr/>
            <p:nvPr/>
          </p:nvSpPr>
          <p:spPr>
            <a:xfrm>
              <a:off x="11074899" y="2111787"/>
              <a:ext cx="1124081" cy="288842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rgbClr val="54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AC8449E2-B808-005C-D5A1-F57766FED919}"/>
              </a:ext>
            </a:extLst>
          </p:cNvPr>
          <p:cNvSpPr>
            <a:spLocks noGrp="1"/>
          </p:cNvSpPr>
          <p:nvPr>
            <p:ph type="title"/>
          </p:nvPr>
        </p:nvSpPr>
        <p:spPr>
          <a:xfrm>
            <a:off x="1037292" y="1122363"/>
            <a:ext cx="10117416" cy="2387600"/>
          </a:xfrm>
        </p:spPr>
        <p:txBody>
          <a:bodyPr anchor="b"/>
          <a:lstStyle>
            <a:lvl1pPr algn="ct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AA136BC-3497-1B44-B881-F9E71F728436}"/>
              </a:ext>
            </a:extLst>
          </p:cNvPr>
          <p:cNvSpPr>
            <a:spLocks noGrp="1"/>
          </p:cNvSpPr>
          <p:nvPr>
            <p:ph type="body" idx="1"/>
          </p:nvPr>
        </p:nvSpPr>
        <p:spPr>
          <a:xfrm>
            <a:off x="1037294" y="3602037"/>
            <a:ext cx="10117415" cy="1655762"/>
          </a:xfrm>
        </p:spPr>
        <p:txBody>
          <a:bodyPr/>
          <a:lstStyle>
            <a:lvl1pPr marL="0" indent="0" algn="ctr">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11" name="Platshållare för datum 10">
            <a:extLst>
              <a:ext uri="{FF2B5EF4-FFF2-40B4-BE49-F238E27FC236}">
                <a16:creationId xmlns:a16="http://schemas.microsoft.com/office/drawing/2014/main" id="{D0083B7D-CE2D-D53A-D251-86F4FE32F1D5}"/>
              </a:ext>
            </a:extLst>
          </p:cNvPr>
          <p:cNvSpPr>
            <a:spLocks noGrp="1"/>
          </p:cNvSpPr>
          <p:nvPr>
            <p:ph type="dt" sz="half" idx="10"/>
          </p:nvPr>
        </p:nvSpPr>
        <p:spPr>
          <a:xfrm>
            <a:off x="393957" y="6403426"/>
            <a:ext cx="871076" cy="278207"/>
          </a:xfrm>
        </p:spPr>
        <p:txBody>
          <a:bodyPr/>
          <a:lstStyle/>
          <a:p>
            <a:fld id="{3311EA17-9FCD-4D05-8F59-7772EA0B9FDA}" type="datetime1">
              <a:rPr lang="sv-SE" smtClean="0"/>
              <a:t>2026-05-05</a:t>
            </a:fld>
            <a:endParaRPr lang="sv-SE"/>
          </a:p>
        </p:txBody>
      </p:sp>
      <p:sp>
        <p:nvSpPr>
          <p:cNvPr id="12" name="Platshållare för sidfot 11">
            <a:extLst>
              <a:ext uri="{FF2B5EF4-FFF2-40B4-BE49-F238E27FC236}">
                <a16:creationId xmlns:a16="http://schemas.microsoft.com/office/drawing/2014/main" id="{26231A7B-A663-FA3B-9B3E-616907D76185}"/>
              </a:ext>
            </a:extLst>
          </p:cNvPr>
          <p:cNvSpPr>
            <a:spLocks noGrp="1"/>
          </p:cNvSpPr>
          <p:nvPr>
            <p:ph type="ftr" sz="quarter" idx="11"/>
          </p:nvPr>
        </p:nvSpPr>
        <p:spPr/>
        <p:txBody>
          <a:bodyPr/>
          <a:lstStyle/>
          <a:p>
            <a:endParaRPr lang="sv-SE">
              <a:solidFill>
                <a:schemeClr val="tx1"/>
              </a:solidFill>
            </a:endParaRPr>
          </a:p>
        </p:txBody>
      </p:sp>
      <p:sp>
        <p:nvSpPr>
          <p:cNvPr id="13" name="Platshållare för bildnummer 12">
            <a:extLst>
              <a:ext uri="{FF2B5EF4-FFF2-40B4-BE49-F238E27FC236}">
                <a16:creationId xmlns:a16="http://schemas.microsoft.com/office/drawing/2014/main" id="{33D160EA-0163-9AD0-BD20-7691FE89DC81}"/>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204637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 Foto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C979F2-C355-1552-ED00-65E336B99F33}"/>
              </a:ext>
            </a:extLst>
          </p:cNvPr>
          <p:cNvSpPr>
            <a:spLocks noGrp="1"/>
          </p:cNvSpPr>
          <p:nvPr>
            <p:ph type="title"/>
          </p:nvPr>
        </p:nvSpPr>
        <p:spPr>
          <a:xfrm>
            <a:off x="517710" y="346838"/>
            <a:ext cx="5212528" cy="1268140"/>
          </a:xfrm>
        </p:spPr>
        <p:txBody>
          <a:bodyPr anchor="t"/>
          <a:lstStyle>
            <a:lvl1pPr>
              <a:defRPr sz="40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6EEA4502-91A4-D207-062D-E2CDBD70B6F0}"/>
              </a:ext>
            </a:extLst>
          </p:cNvPr>
          <p:cNvSpPr>
            <a:spLocks noGrp="1"/>
          </p:cNvSpPr>
          <p:nvPr>
            <p:ph type="body" sz="half" idx="2"/>
          </p:nvPr>
        </p:nvSpPr>
        <p:spPr>
          <a:xfrm>
            <a:off x="517711" y="1763771"/>
            <a:ext cx="5212527" cy="4361725"/>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A59B73DC-87F1-9CD0-E817-A56BEFB9F624}"/>
              </a:ext>
            </a:extLst>
          </p:cNvPr>
          <p:cNvSpPr>
            <a:spLocks noGrp="1"/>
          </p:cNvSpPr>
          <p:nvPr>
            <p:ph type="pic" idx="1"/>
          </p:nvPr>
        </p:nvSpPr>
        <p:spPr>
          <a:xfrm>
            <a:off x="6096000" y="-1"/>
            <a:ext cx="6096000" cy="6858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0" name="Platshållare för text 9">
            <a:extLst>
              <a:ext uri="{FF2B5EF4-FFF2-40B4-BE49-F238E27FC236}">
                <a16:creationId xmlns:a16="http://schemas.microsoft.com/office/drawing/2014/main" id="{458A1AB7-BF12-B9AB-3954-8F57CC296925}"/>
              </a:ext>
              <a:ext uri="{C183D7F6-B498-43B3-948B-1728B52AA6E4}">
                <adec:decorative xmlns:adec="http://schemas.microsoft.com/office/drawing/2017/decorative" val="1"/>
              </a:ext>
            </a:extLst>
          </p:cNvPr>
          <p:cNvSpPr>
            <a:spLocks noGrp="1"/>
          </p:cNvSpPr>
          <p:nvPr>
            <p:ph type="body" sz="quarter" idx="13" hasCustomPrompt="1"/>
          </p:nvPr>
        </p:nvSpPr>
        <p:spPr>
          <a:xfrm>
            <a:off x="11674288" y="6237870"/>
            <a:ext cx="378824" cy="483605"/>
          </a:xfrm>
          <a:blipFill>
            <a:blip r:embed="rId2">
              <a:extLst>
                <a:ext uri="{96DAC541-7B7A-43D3-8B79-37D633B846F1}">
                  <asvg:svgBlip xmlns:asvg="http://schemas.microsoft.com/office/drawing/2016/SVG/main" r:embed="rId3"/>
                </a:ext>
              </a:extLst>
            </a:blip>
            <a:stretch>
              <a:fillRect/>
            </a:stretch>
          </a:blipFill>
          <a:ln>
            <a:solidFill>
              <a:schemeClr val="accent1">
                <a:shade val="15000"/>
                <a:alpha val="0"/>
              </a:schemeClr>
            </a:solidFill>
          </a:ln>
        </p:spPr>
        <p:txBody>
          <a:bodyPr/>
          <a:lstStyle>
            <a:lvl1pPr>
              <a:buNone/>
              <a:defRPr/>
            </a:lvl1pPr>
          </a:lstStyle>
          <a:p>
            <a:pPr lvl="0"/>
            <a:r>
              <a:rPr lang="sv-SE" dirty="0"/>
              <a:t>
              </a:t>
            </a:r>
          </a:p>
        </p:txBody>
      </p:sp>
      <p:sp>
        <p:nvSpPr>
          <p:cNvPr id="12" name="Platshållare för datum 11">
            <a:extLst>
              <a:ext uri="{FF2B5EF4-FFF2-40B4-BE49-F238E27FC236}">
                <a16:creationId xmlns:a16="http://schemas.microsoft.com/office/drawing/2014/main" id="{6C009977-FBEA-C8E9-620C-41CF070B9853}"/>
              </a:ext>
            </a:extLst>
          </p:cNvPr>
          <p:cNvSpPr>
            <a:spLocks noGrp="1"/>
          </p:cNvSpPr>
          <p:nvPr>
            <p:ph type="dt" sz="half" idx="14"/>
          </p:nvPr>
        </p:nvSpPr>
        <p:spPr/>
        <p:txBody>
          <a:bodyPr/>
          <a:lstStyle/>
          <a:p>
            <a:fld id="{7D78B87C-330D-4D6B-9E66-13C0A03C872F}" type="datetime1">
              <a:rPr lang="sv-SE" smtClean="0"/>
              <a:t>2026-05-05</a:t>
            </a:fld>
            <a:endParaRPr lang="sv-SE"/>
          </a:p>
        </p:txBody>
      </p:sp>
      <p:sp>
        <p:nvSpPr>
          <p:cNvPr id="13" name="Platshållare för sidfot 12">
            <a:extLst>
              <a:ext uri="{FF2B5EF4-FFF2-40B4-BE49-F238E27FC236}">
                <a16:creationId xmlns:a16="http://schemas.microsoft.com/office/drawing/2014/main" id="{621B7C19-8056-CD40-F202-FF7B6D6D4D77}"/>
              </a:ext>
            </a:extLst>
          </p:cNvPr>
          <p:cNvSpPr>
            <a:spLocks noGrp="1"/>
          </p:cNvSpPr>
          <p:nvPr>
            <p:ph type="ftr" sz="quarter" idx="15"/>
          </p:nvPr>
        </p:nvSpPr>
        <p:spPr>
          <a:xfrm>
            <a:off x="1134706" y="6403426"/>
            <a:ext cx="4595532" cy="278206"/>
          </a:xfrm>
        </p:spPr>
        <p:txBody>
          <a:bodyPr/>
          <a:lstStyle/>
          <a:p>
            <a:endParaRPr lang="sv-SE" dirty="0">
              <a:solidFill>
                <a:schemeClr val="tx1"/>
              </a:solidFill>
            </a:endParaRPr>
          </a:p>
        </p:txBody>
      </p:sp>
      <p:sp>
        <p:nvSpPr>
          <p:cNvPr id="14" name="Platshållare för bildnummer 13">
            <a:extLst>
              <a:ext uri="{FF2B5EF4-FFF2-40B4-BE49-F238E27FC236}">
                <a16:creationId xmlns:a16="http://schemas.microsoft.com/office/drawing/2014/main" id="{6A0A653C-E26F-B3FD-08DA-362BE2F8D51D}"/>
              </a:ext>
            </a:extLst>
          </p:cNvPr>
          <p:cNvSpPr>
            <a:spLocks noGrp="1"/>
          </p:cNvSpPr>
          <p:nvPr>
            <p:ph type="sldNum" sz="quarter" idx="16"/>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359708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titel Foto större">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A59B73DC-87F1-9CD0-E817-A56BEFB9F624}"/>
              </a:ext>
            </a:extLst>
          </p:cNvPr>
          <p:cNvSpPr>
            <a:spLocks noGrp="1"/>
          </p:cNvSpPr>
          <p:nvPr>
            <p:ph type="pic" idx="1"/>
          </p:nvPr>
        </p:nvSpPr>
        <p:spPr>
          <a:xfrm>
            <a:off x="0" y="0"/>
            <a:ext cx="12192000" cy="6102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2" name="Rubrik 1">
            <a:extLst>
              <a:ext uri="{FF2B5EF4-FFF2-40B4-BE49-F238E27FC236}">
                <a16:creationId xmlns:a16="http://schemas.microsoft.com/office/drawing/2014/main" id="{28C979F2-C355-1552-ED00-65E336B99F33}"/>
              </a:ext>
            </a:extLst>
          </p:cNvPr>
          <p:cNvSpPr>
            <a:spLocks noGrp="1"/>
          </p:cNvSpPr>
          <p:nvPr>
            <p:ph type="title"/>
          </p:nvPr>
        </p:nvSpPr>
        <p:spPr>
          <a:xfrm>
            <a:off x="335999" y="1122363"/>
            <a:ext cx="11520000" cy="2387600"/>
          </a:xfrm>
        </p:spPr>
        <p:txBody>
          <a:bodyPr anchor="b"/>
          <a:lstStyle>
            <a:lvl1pPr algn="ctr">
              <a:defRPr sz="6000">
                <a:solidFill>
                  <a:schemeClr val="bg1"/>
                </a:solidFill>
                <a:effectLst>
                  <a:outerShdw blurRad="50800" dist="38100" dir="2700000" algn="tl" rotWithShape="0">
                    <a:prstClr val="black">
                      <a:alpha val="40000"/>
                    </a:prstClr>
                  </a:outerShdw>
                </a:effectLst>
              </a:defRPr>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6EEA4502-91A4-D207-062D-E2CDBD70B6F0}"/>
              </a:ext>
            </a:extLst>
          </p:cNvPr>
          <p:cNvSpPr>
            <a:spLocks noGrp="1"/>
          </p:cNvSpPr>
          <p:nvPr>
            <p:ph type="body" sz="half" idx="2"/>
          </p:nvPr>
        </p:nvSpPr>
        <p:spPr>
          <a:xfrm>
            <a:off x="336000" y="3602038"/>
            <a:ext cx="11520000" cy="1655762"/>
          </a:xfrm>
        </p:spPr>
        <p:txBody>
          <a:bodyPr/>
          <a:lstStyle>
            <a:lvl1pPr marL="0" indent="0" algn="ctr">
              <a:buNone/>
              <a:defRPr sz="2800">
                <a:solidFill>
                  <a:schemeClr val="bg1"/>
                </a:solidFill>
                <a:effectLst>
                  <a:outerShdw blurRad="50800" dist="38100" dir="2700000" algn="tl" rotWithShape="0">
                    <a:prstClr val="black">
                      <a:alpha val="40000"/>
                    </a:prstClr>
                  </a:outerShdw>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1" name="Platshållare för datum 10">
            <a:extLst>
              <a:ext uri="{FF2B5EF4-FFF2-40B4-BE49-F238E27FC236}">
                <a16:creationId xmlns:a16="http://schemas.microsoft.com/office/drawing/2014/main" id="{209608A4-38E9-675E-757F-1468064EB4A5}"/>
              </a:ext>
            </a:extLst>
          </p:cNvPr>
          <p:cNvSpPr>
            <a:spLocks noGrp="1"/>
          </p:cNvSpPr>
          <p:nvPr>
            <p:ph type="dt" sz="half" idx="10"/>
          </p:nvPr>
        </p:nvSpPr>
        <p:spPr/>
        <p:txBody>
          <a:bodyPr/>
          <a:lstStyle/>
          <a:p>
            <a:fld id="{D259A449-0512-44FB-B306-86A3B13A072E}" type="datetime1">
              <a:rPr lang="sv-SE" smtClean="0"/>
              <a:t>2026-05-05</a:t>
            </a:fld>
            <a:endParaRPr lang="sv-SE"/>
          </a:p>
        </p:txBody>
      </p:sp>
      <p:sp>
        <p:nvSpPr>
          <p:cNvPr id="12" name="Platshållare för sidfot 11">
            <a:extLst>
              <a:ext uri="{FF2B5EF4-FFF2-40B4-BE49-F238E27FC236}">
                <a16:creationId xmlns:a16="http://schemas.microsoft.com/office/drawing/2014/main" id="{2411DBC4-7CCC-D722-3CCC-6E1F5511CEBA}"/>
              </a:ext>
            </a:extLst>
          </p:cNvPr>
          <p:cNvSpPr>
            <a:spLocks noGrp="1"/>
          </p:cNvSpPr>
          <p:nvPr>
            <p:ph type="ftr" sz="quarter" idx="11"/>
          </p:nvPr>
        </p:nvSpPr>
        <p:spPr/>
        <p:txBody>
          <a:bodyPr/>
          <a:lstStyle/>
          <a:p>
            <a:endParaRPr lang="sv-SE">
              <a:solidFill>
                <a:schemeClr val="tx1"/>
              </a:solidFill>
            </a:endParaRPr>
          </a:p>
        </p:txBody>
      </p:sp>
      <p:sp>
        <p:nvSpPr>
          <p:cNvPr id="13" name="Platshållare för bildnummer 12">
            <a:extLst>
              <a:ext uri="{FF2B5EF4-FFF2-40B4-BE49-F238E27FC236}">
                <a16:creationId xmlns:a16="http://schemas.microsoft.com/office/drawing/2014/main" id="{5DDC238A-5DCE-FEAE-E7D2-B2B7441050EE}"/>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12801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286470-35A6-AFB6-0DC8-2F69B67A3CA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810468-0F9F-52AE-BFD8-99803B48995B}"/>
              </a:ext>
            </a:extLst>
          </p:cNvPr>
          <p:cNvSpPr>
            <a:spLocks noGrp="1"/>
          </p:cNvSpPr>
          <p:nvPr>
            <p:ph sz="half" idx="1"/>
          </p:nvPr>
        </p:nvSpPr>
        <p:spPr>
          <a:xfrm>
            <a:off x="517712" y="1637363"/>
            <a:ext cx="5181600" cy="453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839CAB23-2BDC-4D0B-EE7A-4CEFFCFCE947}"/>
              </a:ext>
            </a:extLst>
          </p:cNvPr>
          <p:cNvSpPr>
            <a:spLocks noGrp="1"/>
          </p:cNvSpPr>
          <p:nvPr>
            <p:ph sz="half" idx="2"/>
          </p:nvPr>
        </p:nvSpPr>
        <p:spPr>
          <a:xfrm>
            <a:off x="6172200" y="1637363"/>
            <a:ext cx="5181600" cy="453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3F2AB7C9-EDC6-03AA-DE8B-4B14CC9F124F}"/>
              </a:ext>
            </a:extLst>
          </p:cNvPr>
          <p:cNvSpPr>
            <a:spLocks noGrp="1"/>
          </p:cNvSpPr>
          <p:nvPr>
            <p:ph type="dt" sz="half" idx="10"/>
          </p:nvPr>
        </p:nvSpPr>
        <p:spPr/>
        <p:txBody>
          <a:bodyPr/>
          <a:lstStyle/>
          <a:p>
            <a:fld id="{E21972C7-1F4F-466F-8BEA-93D0D5AEF526}" type="datetime1">
              <a:rPr lang="sv-SE" smtClean="0"/>
              <a:t>2026-05-05</a:t>
            </a:fld>
            <a:endParaRPr lang="sv-SE"/>
          </a:p>
        </p:txBody>
      </p:sp>
      <p:sp>
        <p:nvSpPr>
          <p:cNvPr id="9" name="Platshållare för sidfot 8">
            <a:extLst>
              <a:ext uri="{FF2B5EF4-FFF2-40B4-BE49-F238E27FC236}">
                <a16:creationId xmlns:a16="http://schemas.microsoft.com/office/drawing/2014/main" id="{90A901B9-E9CD-C779-66CF-6C9B99DA7D3D}"/>
              </a:ext>
            </a:extLst>
          </p:cNvPr>
          <p:cNvSpPr>
            <a:spLocks noGrp="1"/>
          </p:cNvSpPr>
          <p:nvPr>
            <p:ph type="ftr" sz="quarter" idx="11"/>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493D82EF-DD0B-0E1D-5845-39179CA7A22B}"/>
              </a:ext>
            </a:extLst>
          </p:cNvPr>
          <p:cNvSpPr>
            <a:spLocks noGrp="1"/>
          </p:cNvSpPr>
          <p:nvPr>
            <p:ph type="sldNum" sz="quarter" idx="12"/>
          </p:nvPr>
        </p:nvSpPr>
        <p:spPr/>
        <p:txBody>
          <a:bodyPr/>
          <a:lstStyle/>
          <a:p>
            <a:fld id="{7DAE1A86-8048-4BB8-BA5D-35F8C8E2D858}" type="slidenum">
              <a:rPr lang="sv-SE" smtClean="0"/>
              <a:pPr/>
              <a:t>‹#›</a:t>
            </a:fld>
            <a:endParaRPr lang="sv-SE"/>
          </a:p>
        </p:txBody>
      </p:sp>
    </p:spTree>
    <p:extLst>
      <p:ext uri="{BB962C8B-B14F-4D97-AF65-F5344CB8AC3E}">
        <p14:creationId xmlns:p14="http://schemas.microsoft.com/office/powerpoint/2010/main" val="296446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75B83A-90E5-7663-09A7-E0BD64CE6FB7}"/>
              </a:ext>
            </a:extLst>
          </p:cNvPr>
          <p:cNvSpPr>
            <a:spLocks noGrp="1"/>
          </p:cNvSpPr>
          <p:nvPr>
            <p:ph type="title"/>
          </p:nvPr>
        </p:nvSpPr>
        <p:spPr>
          <a:xfrm>
            <a:off x="517712" y="365125"/>
            <a:ext cx="10836088" cy="1224000"/>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80D3F1D-1F29-EA6D-1D83-40BABC0C0517}"/>
              </a:ext>
            </a:extLst>
          </p:cNvPr>
          <p:cNvSpPr>
            <a:spLocks noGrp="1"/>
          </p:cNvSpPr>
          <p:nvPr>
            <p:ph type="body" idx="1"/>
          </p:nvPr>
        </p:nvSpPr>
        <p:spPr>
          <a:xfrm>
            <a:off x="517712" y="1636643"/>
            <a:ext cx="10836088" cy="454032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69306C5-1B4E-E854-B9B5-08B6117C4852}"/>
              </a:ext>
            </a:extLst>
          </p:cNvPr>
          <p:cNvSpPr>
            <a:spLocks noGrp="1"/>
          </p:cNvSpPr>
          <p:nvPr>
            <p:ph type="dt" sz="half" idx="2"/>
          </p:nvPr>
        </p:nvSpPr>
        <p:spPr>
          <a:xfrm>
            <a:off x="228953" y="6403426"/>
            <a:ext cx="871076" cy="278207"/>
          </a:xfrm>
          <a:prstGeom prst="rect">
            <a:avLst/>
          </a:prstGeom>
        </p:spPr>
        <p:txBody>
          <a:bodyPr vert="horz" lIns="0" tIns="0" rIns="0" bIns="0" rtlCol="0" anchor="ctr"/>
          <a:lstStyle>
            <a:lvl1pPr algn="l">
              <a:defRPr sz="1200">
                <a:solidFill>
                  <a:schemeClr val="tx1"/>
                </a:solidFill>
              </a:defRPr>
            </a:lvl1pPr>
          </a:lstStyle>
          <a:p>
            <a:fld id="{5A19E96F-5717-4E6C-9322-8AE8CCD59112}" type="datetime1">
              <a:rPr lang="sv-SE" smtClean="0"/>
              <a:t>2026-05-05</a:t>
            </a:fld>
            <a:endParaRPr lang="sv-SE"/>
          </a:p>
        </p:txBody>
      </p:sp>
      <p:sp>
        <p:nvSpPr>
          <p:cNvPr id="5" name="Platshållare för sidfot 4">
            <a:extLst>
              <a:ext uri="{FF2B5EF4-FFF2-40B4-BE49-F238E27FC236}">
                <a16:creationId xmlns:a16="http://schemas.microsoft.com/office/drawing/2014/main" id="{DF699FAE-7D85-41FD-263B-4412BA504CC4}"/>
              </a:ext>
            </a:extLst>
          </p:cNvPr>
          <p:cNvSpPr>
            <a:spLocks noGrp="1"/>
          </p:cNvSpPr>
          <p:nvPr>
            <p:ph type="ftr" sz="quarter" idx="3"/>
          </p:nvPr>
        </p:nvSpPr>
        <p:spPr>
          <a:xfrm>
            <a:off x="3637990" y="6403426"/>
            <a:ext cx="4595532" cy="278206"/>
          </a:xfrm>
          <a:prstGeom prst="rect">
            <a:avLst/>
          </a:prstGeom>
        </p:spPr>
        <p:txBody>
          <a:bodyPr vert="horz" lIns="0" tIns="0" rIns="0" bIns="0" rtlCol="0" anchor="ctr"/>
          <a:lstStyle>
            <a:lvl1pPr algn="ctr">
              <a:defRPr sz="1200">
                <a:solidFill>
                  <a:schemeClr val="tx1"/>
                </a:solidFill>
              </a:defRPr>
            </a:lvl1pPr>
          </a:lstStyle>
          <a:p>
            <a:endParaRPr lang="sv-SE">
              <a:solidFill>
                <a:schemeClr val="tx1"/>
              </a:solidFill>
            </a:endParaRPr>
          </a:p>
        </p:txBody>
      </p:sp>
      <p:sp>
        <p:nvSpPr>
          <p:cNvPr id="6" name="Platshållare för bildnummer 5">
            <a:extLst>
              <a:ext uri="{FF2B5EF4-FFF2-40B4-BE49-F238E27FC236}">
                <a16:creationId xmlns:a16="http://schemas.microsoft.com/office/drawing/2014/main" id="{365E604C-3E9D-F01F-601C-35482A7B1B69}"/>
              </a:ext>
            </a:extLst>
          </p:cNvPr>
          <p:cNvSpPr>
            <a:spLocks noGrp="1"/>
          </p:cNvSpPr>
          <p:nvPr>
            <p:ph type="sldNum" sz="quarter" idx="4"/>
          </p:nvPr>
        </p:nvSpPr>
        <p:spPr>
          <a:xfrm>
            <a:off x="11494627" y="155152"/>
            <a:ext cx="461544" cy="168585"/>
          </a:xfrm>
          <a:prstGeom prst="rect">
            <a:avLst/>
          </a:prstGeom>
        </p:spPr>
        <p:txBody>
          <a:bodyPr vert="horz" lIns="0" tIns="0" rIns="0" bIns="0" rtlCol="0" anchor="ctr"/>
          <a:lstStyle>
            <a:lvl1pPr algn="r">
              <a:defRPr sz="1200">
                <a:solidFill>
                  <a:schemeClr val="tx1"/>
                </a:solidFill>
              </a:defRPr>
            </a:lvl1pPr>
          </a:lstStyle>
          <a:p>
            <a:fld id="{7DAE1A86-8048-4BB8-BA5D-35F8C8E2D858}" type="slidenum">
              <a:rPr lang="sv-SE" smtClean="0"/>
              <a:pPr/>
              <a:t>‹#›</a:t>
            </a:fld>
            <a:endParaRPr lang="sv-SE"/>
          </a:p>
        </p:txBody>
      </p:sp>
      <p:pic>
        <p:nvPicPr>
          <p:cNvPr id="8" name="Bild 7">
            <a:extLst>
              <a:ext uri="{FF2B5EF4-FFF2-40B4-BE49-F238E27FC236}">
                <a16:creationId xmlns:a16="http://schemas.microsoft.com/office/drawing/2014/main" id="{589B29A9-E827-2FBF-72B3-ECBA0812CCFC}"/>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674287" y="6237870"/>
            <a:ext cx="378824" cy="486207"/>
          </a:xfrm>
          <a:prstGeom prst="rect">
            <a:avLst/>
          </a:prstGeom>
        </p:spPr>
      </p:pic>
    </p:spTree>
    <p:extLst>
      <p:ext uri="{BB962C8B-B14F-4D97-AF65-F5344CB8AC3E}">
        <p14:creationId xmlns:p14="http://schemas.microsoft.com/office/powerpoint/2010/main" val="358503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8" r:id="rId5"/>
    <p:sldLayoutId id="2147483659" r:id="rId6"/>
    <p:sldLayoutId id="2147483657" r:id="rId7"/>
    <p:sldLayoutId id="2147483660" r:id="rId8"/>
    <p:sldLayoutId id="2147483652" r:id="rId9"/>
    <p:sldLayoutId id="2147483653" r:id="rId10"/>
    <p:sldLayoutId id="2147483664" r:id="rId11"/>
    <p:sldLayoutId id="2147483662" r:id="rId12"/>
    <p:sldLayoutId id="2147483654" r:id="rId13"/>
    <p:sldLayoutId id="2147483655" r:id="rId14"/>
    <p:sldLayoutId id="2147483663" r:id="rId15"/>
    <p:sldLayoutId id="2147483665" r:id="rId16"/>
    <p:sldLayoutId id="2147483666" r:id="rId17"/>
    <p:sldLayoutId id="2147483667" r:id="rId18"/>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8288" indent="-268288" algn="l" defTabSz="914400" rtl="0" eaLnBrk="1" latinLnBrk="0" hangingPunct="1">
        <a:lnSpc>
          <a:spcPct val="90000"/>
        </a:lnSpc>
        <a:spcBef>
          <a:spcPts val="1000"/>
        </a:spcBef>
        <a:buClr>
          <a:srgbClr val="005CA9"/>
        </a:buClr>
        <a:buFont typeface="Arial" panose="020B0604020202020204" pitchFamily="34" charset="0"/>
        <a:buChar char="•"/>
        <a:defRPr sz="2600" kern="1200">
          <a:solidFill>
            <a:schemeClr val="tx1"/>
          </a:solidFill>
          <a:latin typeface="+mn-lt"/>
          <a:ea typeface="+mn-ea"/>
          <a:cs typeface="+mn-cs"/>
        </a:defRPr>
      </a:lvl1pPr>
      <a:lvl2pPr marL="625475" indent="-268288" algn="l" defTabSz="914400" rtl="0" eaLnBrk="1" latinLnBrk="0" hangingPunct="1">
        <a:lnSpc>
          <a:spcPct val="90000"/>
        </a:lnSpc>
        <a:spcBef>
          <a:spcPts val="500"/>
        </a:spcBef>
        <a:buClr>
          <a:srgbClr val="005CA9"/>
        </a:buClr>
        <a:buFont typeface="Aptos" panose="020B0004020202020204" pitchFamily="34" charset="0"/>
        <a:buChar char="–"/>
        <a:defRPr sz="2000" kern="1200">
          <a:solidFill>
            <a:schemeClr val="tx1"/>
          </a:solidFill>
          <a:latin typeface="+mn-lt"/>
          <a:ea typeface="+mn-ea"/>
          <a:cs typeface="+mn-cs"/>
        </a:defRPr>
      </a:lvl2pPr>
      <a:lvl3pPr marL="982663" indent="-263525" algn="l" defTabSz="914400" rtl="0" eaLnBrk="1" latinLnBrk="0" hangingPunct="1">
        <a:lnSpc>
          <a:spcPct val="90000"/>
        </a:lnSpc>
        <a:spcBef>
          <a:spcPts val="500"/>
        </a:spcBef>
        <a:buClr>
          <a:srgbClr val="005CA9"/>
        </a:buClr>
        <a:buFont typeface="Arial" panose="020B0604020202020204" pitchFamily="34" charset="0"/>
        <a:buChar char="•"/>
        <a:defRPr sz="1800" kern="1200">
          <a:solidFill>
            <a:schemeClr val="tx1"/>
          </a:solidFill>
          <a:latin typeface="+mn-lt"/>
          <a:ea typeface="+mn-ea"/>
          <a:cs typeface="+mn-cs"/>
        </a:defRPr>
      </a:lvl3pPr>
      <a:lvl4pPr marL="1258888" indent="-276225" algn="l" defTabSz="914400" rtl="0" eaLnBrk="1" latinLnBrk="0" hangingPunct="1">
        <a:lnSpc>
          <a:spcPct val="90000"/>
        </a:lnSpc>
        <a:spcBef>
          <a:spcPts val="500"/>
        </a:spcBef>
        <a:buClr>
          <a:srgbClr val="005CA9"/>
        </a:buClr>
        <a:buFont typeface="Arial" panose="020B0604020202020204" pitchFamily="34" charset="0"/>
        <a:buChar char="–"/>
        <a:defRPr sz="1800" kern="1200">
          <a:solidFill>
            <a:schemeClr val="tx1"/>
          </a:solidFill>
          <a:latin typeface="+mn-lt"/>
          <a:ea typeface="+mn-ea"/>
          <a:cs typeface="+mn-cs"/>
        </a:defRPr>
      </a:lvl4pPr>
      <a:lvl5pPr marL="1616075" indent="-266700" algn="l" defTabSz="914400" rtl="0" eaLnBrk="1" latinLnBrk="0" hangingPunct="1">
        <a:lnSpc>
          <a:spcPct val="90000"/>
        </a:lnSpc>
        <a:spcBef>
          <a:spcPts val="500"/>
        </a:spcBef>
        <a:buClr>
          <a:srgbClr val="005CA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www.sbu.se/"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 18" descr="Illustration av en grupp människor i olika åldrar och med olika profiler, avbildade som överlappande blå silhuetter. Bilden symboliserar en bred och varierad grupp personer.">
            <a:extLst>
              <a:ext uri="{FF2B5EF4-FFF2-40B4-BE49-F238E27FC236}">
                <a16:creationId xmlns:a16="http://schemas.microsoft.com/office/drawing/2014/main" id="{8BB2CC05-4F99-06EE-E5C8-5E499AA880B3}"/>
              </a:ext>
            </a:extLst>
          </p:cNvPr>
          <p:cNvGrpSpPr/>
          <p:nvPr/>
        </p:nvGrpSpPr>
        <p:grpSpPr>
          <a:xfrm>
            <a:off x="0" y="3532515"/>
            <a:ext cx="12192000" cy="3429003"/>
            <a:chOff x="0" y="3428998"/>
            <a:chExt cx="12192000" cy="3429003"/>
          </a:xfrm>
        </p:grpSpPr>
        <p:pic>
          <p:nvPicPr>
            <p:cNvPr id="18" name="Bildobjekt 17" descr="En bild som visar siluett&#10;&#10;AI-genererat innehåll kan vara felaktigt.">
              <a:extLst>
                <a:ext uri="{FF2B5EF4-FFF2-40B4-BE49-F238E27FC236}">
                  <a16:creationId xmlns:a16="http://schemas.microsoft.com/office/drawing/2014/main" id="{F20D0E57-CDF9-CAC9-01AC-387648DC9961}"/>
                </a:ext>
              </a:extLst>
            </p:cNvPr>
            <p:cNvPicPr>
              <a:picLocks noChangeAspect="1"/>
            </p:cNvPicPr>
            <p:nvPr/>
          </p:nvPicPr>
          <p:blipFill>
            <a:blip r:embed="rId3">
              <a:extLst>
                <a:ext uri="{28A0092B-C50C-407E-A947-70E740481C1C}">
                  <a14:useLocalDpi xmlns:a14="http://schemas.microsoft.com/office/drawing/2010/main" val="0"/>
                </a:ext>
              </a:extLst>
            </a:blip>
            <a:srcRect r="86244" b="5233"/>
            <a:stretch/>
          </p:blipFill>
          <p:spPr>
            <a:xfrm>
              <a:off x="10864827" y="3428998"/>
              <a:ext cx="1327173" cy="3429001"/>
            </a:xfrm>
            <a:prstGeom prst="rect">
              <a:avLst/>
            </a:prstGeom>
          </p:spPr>
        </p:pic>
        <p:pic>
          <p:nvPicPr>
            <p:cNvPr id="5" name="Bildobjekt 4" descr="En bild som visar siluett&#10;&#10;AI-genererat innehåll kan vara felaktigt.">
              <a:extLst>
                <a:ext uri="{FF2B5EF4-FFF2-40B4-BE49-F238E27FC236}">
                  <a16:creationId xmlns:a16="http://schemas.microsoft.com/office/drawing/2014/main" id="{7660375E-026B-DDD0-A0F6-25C819C91FA2}"/>
                </a:ext>
              </a:extLst>
            </p:cNvPr>
            <p:cNvPicPr>
              <a:picLocks noChangeAspect="1"/>
            </p:cNvPicPr>
            <p:nvPr/>
          </p:nvPicPr>
          <p:blipFill>
            <a:blip r:embed="rId3">
              <a:extLst>
                <a:ext uri="{28A0092B-C50C-407E-A947-70E740481C1C}">
                  <a14:useLocalDpi xmlns:a14="http://schemas.microsoft.com/office/drawing/2010/main" val="0"/>
                </a:ext>
              </a:extLst>
            </a:blip>
            <a:srcRect b="5233"/>
            <a:stretch/>
          </p:blipFill>
          <p:spPr>
            <a:xfrm>
              <a:off x="1216810" y="3429000"/>
              <a:ext cx="9648017" cy="3429001"/>
            </a:xfrm>
            <a:prstGeom prst="rect">
              <a:avLst/>
            </a:prstGeom>
          </p:spPr>
        </p:pic>
        <p:pic>
          <p:nvPicPr>
            <p:cNvPr id="14" name="Bildobjekt 13" descr="En bild som visar siluett&#10;&#10;AI-genererat innehåll kan vara felaktigt.">
              <a:extLst>
                <a:ext uri="{FF2B5EF4-FFF2-40B4-BE49-F238E27FC236}">
                  <a16:creationId xmlns:a16="http://schemas.microsoft.com/office/drawing/2014/main" id="{DA9E5B86-120D-F45B-EA5B-AB56F639F193}"/>
                </a:ext>
              </a:extLst>
            </p:cNvPr>
            <p:cNvPicPr>
              <a:picLocks noChangeAspect="1"/>
            </p:cNvPicPr>
            <p:nvPr/>
          </p:nvPicPr>
          <p:blipFill>
            <a:blip r:embed="rId3">
              <a:extLst>
                <a:ext uri="{28A0092B-C50C-407E-A947-70E740481C1C}">
                  <a14:useLocalDpi xmlns:a14="http://schemas.microsoft.com/office/drawing/2010/main" val="0"/>
                </a:ext>
              </a:extLst>
            </a:blip>
            <a:srcRect l="86244" b="5233"/>
            <a:stretch/>
          </p:blipFill>
          <p:spPr>
            <a:xfrm>
              <a:off x="0" y="3428999"/>
              <a:ext cx="1327173" cy="3429001"/>
            </a:xfrm>
            <a:prstGeom prst="rect">
              <a:avLst/>
            </a:prstGeom>
          </p:spPr>
        </p:pic>
      </p:grpSp>
      <p:sp>
        <p:nvSpPr>
          <p:cNvPr id="4" name="Rubrik 1">
            <a:extLst>
              <a:ext uri="{FF2B5EF4-FFF2-40B4-BE49-F238E27FC236}">
                <a16:creationId xmlns:a16="http://schemas.microsoft.com/office/drawing/2014/main" id="{B2746312-933F-6EF6-4587-9C6B96BD2063}"/>
              </a:ext>
            </a:extLst>
          </p:cNvPr>
          <p:cNvSpPr txBox="1">
            <a:spLocks/>
          </p:cNvSpPr>
          <p:nvPr/>
        </p:nvSpPr>
        <p:spPr>
          <a:xfrm>
            <a:off x="1089693" y="554783"/>
            <a:ext cx="9902250" cy="2387600"/>
          </a:xfrm>
          <a:prstGeom prst="rect">
            <a:avLst/>
          </a:prstGeom>
        </p:spPr>
        <p:txBody>
          <a:bodyPr vert="horz" lIns="91440" tIns="45720" rIns="91440" bIns="45720" rtlCol="0" anchor="t" anchorCtr="0">
            <a:normAutofit fontScale="90000"/>
          </a:bodyPr>
          <a:lst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a:lstStyle>
          <a:p>
            <a:pPr algn="ctr"/>
            <a:r>
              <a:rPr lang="sv-SE" sz="5400" dirty="0"/>
              <a:t>Behandling och sociala stödinsatser vid samsjuklighet mellan beroende och andra psykiatriska tillstånd</a:t>
            </a:r>
          </a:p>
        </p:txBody>
      </p:sp>
      <p:sp>
        <p:nvSpPr>
          <p:cNvPr id="6" name="Underrubrik 2">
            <a:extLst>
              <a:ext uri="{FF2B5EF4-FFF2-40B4-BE49-F238E27FC236}">
                <a16:creationId xmlns:a16="http://schemas.microsoft.com/office/drawing/2014/main" id="{D19E90B9-44FE-07FD-38AF-0668A220287D}"/>
              </a:ext>
            </a:extLst>
          </p:cNvPr>
          <p:cNvSpPr txBox="1">
            <a:spLocks/>
          </p:cNvSpPr>
          <p:nvPr/>
        </p:nvSpPr>
        <p:spPr>
          <a:xfrm>
            <a:off x="1756857" y="2696528"/>
            <a:ext cx="8567923" cy="1655762"/>
          </a:xfrm>
          <a:prstGeom prst="rect">
            <a:avLst/>
          </a:prstGeom>
        </p:spPr>
        <p:txBody>
          <a:bodyPr vert="horz" lIns="91440" tIns="45720" rIns="91440" bIns="45720" rtlCol="0" anchor="t">
            <a:normAutofit/>
          </a:bodyPr>
          <a:lstStyle>
            <a:lvl1pPr marL="39600" indent="0" algn="l" defTabSz="914400" rtl="0" eaLnBrk="1" latinLnBrk="0" hangingPunct="1">
              <a:lnSpc>
                <a:spcPct val="90000"/>
              </a:lnSpc>
              <a:spcBef>
                <a:spcPts val="1000"/>
              </a:spcBef>
              <a:spcAft>
                <a:spcPts val="600"/>
              </a:spcAft>
              <a:buClr>
                <a:srgbClr val="952A86"/>
              </a:buClr>
              <a:buFont typeface="Arial" panose="020B0604020202020204" pitchFamily="34" charset="0"/>
              <a:buNone/>
              <a:defRPr sz="2600" kern="1200">
                <a:solidFill>
                  <a:schemeClr val="tx1"/>
                </a:solidFill>
                <a:latin typeface="+mn-lt"/>
                <a:ea typeface="+mn-ea"/>
                <a:cs typeface="Calibri Light" panose="020F0302020204030204" pitchFamily="34" charset="0"/>
              </a:defRPr>
            </a:lvl1pPr>
            <a:lvl2pPr marL="269875" indent="-228600" algn="l" defTabSz="914400" rtl="0" eaLnBrk="1" latinLnBrk="0" hangingPunct="1">
              <a:lnSpc>
                <a:spcPct val="90000"/>
              </a:lnSpc>
              <a:spcBef>
                <a:spcPts val="500"/>
              </a:spcBef>
              <a:spcAft>
                <a:spcPts val="600"/>
              </a:spcAft>
              <a:buClr>
                <a:schemeClr val="accent3"/>
              </a:buClr>
              <a:buFont typeface="Arial" panose="020B0604020202020204" pitchFamily="34" charset="0"/>
              <a:buChar char="•"/>
              <a:defRPr sz="2600" kern="1200">
                <a:solidFill>
                  <a:schemeClr val="tx1"/>
                </a:solidFill>
                <a:latin typeface="+mn-lt"/>
                <a:ea typeface="+mn-ea"/>
                <a:cs typeface="Calibri Light" panose="020F0302020204030204" pitchFamily="34" charset="0"/>
              </a:defRPr>
            </a:lvl2pPr>
            <a:lvl3pPr marL="538163" indent="-228600" algn="l" defTabSz="914400" rtl="0" eaLnBrk="1" latinLnBrk="0" hangingPunct="1">
              <a:lnSpc>
                <a:spcPct val="90000"/>
              </a:lnSpc>
              <a:spcBef>
                <a:spcPts val="500"/>
              </a:spcBef>
              <a:spcAft>
                <a:spcPts val="600"/>
              </a:spcAft>
              <a:buFont typeface="Calibri" panose="020F0502020204030204" pitchFamily="34" charset="0"/>
              <a:buChar char="−"/>
              <a:tabLst/>
              <a:defRPr sz="2000" kern="1200">
                <a:solidFill>
                  <a:schemeClr val="tx1"/>
                </a:solidFill>
                <a:latin typeface="+mn-lt"/>
                <a:ea typeface="+mn-ea"/>
                <a:cs typeface="Calibri Light" panose="020F0302020204030204" pitchFamily="34" charset="0"/>
              </a:defRPr>
            </a:lvl3pPr>
            <a:lvl4pPr marL="808038" indent="-228600" algn="l" defTabSz="914400" rtl="0" eaLnBrk="1" latinLnBrk="0" hangingPunct="1">
              <a:lnSpc>
                <a:spcPct val="90000"/>
              </a:lnSpc>
              <a:spcBef>
                <a:spcPts val="500"/>
              </a:spcBef>
              <a:spcAft>
                <a:spcPts val="600"/>
              </a:spcAft>
              <a:buFont typeface="Calibri" panose="020F0502020204030204" pitchFamily="34" charset="0"/>
              <a:buChar char="▪"/>
              <a:defRPr sz="1800" kern="1200">
                <a:solidFill>
                  <a:schemeClr val="tx1"/>
                </a:solidFill>
                <a:latin typeface="+mn-lt"/>
                <a:ea typeface="+mn-ea"/>
                <a:cs typeface="Calibri Light" panose="020F0302020204030204" pitchFamily="34" charset="0"/>
              </a:defRPr>
            </a:lvl4pPr>
            <a:lvl5pPr marL="1077913" indent="-228600" algn="l" defTabSz="914400" rtl="0" eaLnBrk="1" latinLnBrk="0" hangingPunct="1">
              <a:lnSpc>
                <a:spcPct val="90000"/>
              </a:lnSpc>
              <a:spcBef>
                <a:spcPts val="500"/>
              </a:spcBef>
              <a:spcAft>
                <a:spcPts val="600"/>
              </a:spcAft>
              <a:buFont typeface="Wingdings 3" panose="05040102010807070707" pitchFamily="18" charset="2"/>
              <a:buChar char=""/>
              <a:defRPr sz="1800" kern="1200">
                <a:solidFill>
                  <a:schemeClr val="tx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 algn="ctr"/>
            <a:r>
              <a:rPr lang="sv-SE" sz="3200" dirty="0">
                <a:solidFill>
                  <a:schemeClr val="accent6"/>
                </a:solidFill>
                <a:cs typeface="Calibri Light"/>
              </a:rPr>
              <a:t>En systematisk översikt av behandlingsinsatser, hälsoekonomi och etik</a:t>
            </a:r>
            <a:endParaRPr lang="en-US" dirty="0">
              <a:solidFill>
                <a:schemeClr val="accent6"/>
              </a:solidFill>
              <a:cs typeface="Calibri Light"/>
            </a:endParaRPr>
          </a:p>
        </p:txBody>
      </p:sp>
    </p:spTree>
    <p:extLst>
      <p:ext uri="{BB962C8B-B14F-4D97-AF65-F5344CB8AC3E}">
        <p14:creationId xmlns:p14="http://schemas.microsoft.com/office/powerpoint/2010/main" val="190040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13">
            <a:extLst>
              <a:ext uri="{FF2B5EF4-FFF2-40B4-BE49-F238E27FC236}">
                <a16:creationId xmlns:a16="http://schemas.microsoft.com/office/drawing/2014/main" id="{6EFF2884-8934-C7CE-431D-F53BA846AC7B}"/>
              </a:ext>
            </a:extLst>
          </p:cNvPr>
          <p:cNvSpPr>
            <a:spLocks noGrp="1"/>
          </p:cNvSpPr>
          <p:nvPr>
            <p:ph idx="1"/>
          </p:nvPr>
        </p:nvSpPr>
        <p:spPr>
          <a:xfrm>
            <a:off x="517711" y="1589125"/>
            <a:ext cx="5684305" cy="5022690"/>
          </a:xfrm>
        </p:spPr>
        <p:txBody>
          <a:bodyPr>
            <a:normAutofit/>
          </a:bodyPr>
          <a:lstStyle/>
          <a:p>
            <a:pPr marL="0" indent="0">
              <a:buNone/>
            </a:pPr>
            <a:r>
              <a:rPr lang="sv-SE" sz="2200" b="1" dirty="0"/>
              <a:t>Svår psykisk sjukdom</a:t>
            </a:r>
            <a:endParaRPr lang="sv-SE" sz="2200" b="1"/>
          </a:p>
          <a:p>
            <a:pPr marL="0" indent="0">
              <a:lnSpc>
                <a:spcPct val="130000"/>
              </a:lnSpc>
              <a:buNone/>
            </a:pPr>
            <a:r>
              <a:rPr lang="sv-SE" sz="2000" dirty="0"/>
              <a:t>Psykologisk och psykosocial behandling, </a:t>
            </a:r>
            <a:br>
              <a:rPr lang="sv-SE" sz="2000" dirty="0"/>
            </a:br>
            <a:r>
              <a:rPr lang="sv-SE" sz="2000" dirty="0"/>
              <a:t>särskilt </a:t>
            </a:r>
            <a:r>
              <a:rPr lang="sv-SE" sz="2000" b="1" dirty="0"/>
              <a:t>förstärkningsmetoder</a:t>
            </a:r>
            <a:r>
              <a:rPr lang="sv-SE" sz="2000" dirty="0"/>
              <a:t>, kan </a:t>
            </a:r>
            <a:br>
              <a:rPr lang="sv-SE" sz="2000" dirty="0"/>
            </a:br>
            <a:r>
              <a:rPr lang="sv-SE" sz="2000" dirty="0"/>
              <a:t>minska </a:t>
            </a:r>
            <a:r>
              <a:rPr lang="sv-SE" sz="2000" u="sng" dirty="0"/>
              <a:t>substansbruket</a:t>
            </a:r>
            <a:r>
              <a:rPr lang="sv-SE" sz="2000" dirty="0"/>
              <a:t> vid svåra </a:t>
            </a:r>
            <a:br>
              <a:rPr lang="sv-SE" sz="2000" dirty="0"/>
            </a:br>
            <a:r>
              <a:rPr lang="sv-SE" sz="2000" dirty="0"/>
              <a:t>psykiska sjukdomar som schizofreni </a:t>
            </a:r>
            <a:br>
              <a:rPr lang="sv-SE" sz="2000" dirty="0"/>
            </a:br>
            <a:r>
              <a:rPr lang="sv-SE" sz="2000" dirty="0"/>
              <a:t>eller bipolär sjukdom.</a:t>
            </a:r>
            <a:endParaRPr lang="sv-SE" sz="2000"/>
          </a:p>
          <a:p>
            <a:endParaRPr lang="sv-SE" sz="2000" dirty="0"/>
          </a:p>
          <a:p>
            <a:endParaRPr lang="sv-SE" sz="2000" dirty="0"/>
          </a:p>
          <a:p>
            <a:endParaRPr lang="sv-SE" sz="2000" dirty="0"/>
          </a:p>
          <a:p>
            <a:endParaRPr lang="sv-SE" sz="2000" dirty="0"/>
          </a:p>
          <a:p>
            <a:pPr marL="0" indent="0">
              <a:buNone/>
            </a:pPr>
            <a:r>
              <a:rPr lang="sv-SE" sz="2000" dirty="0"/>
              <a:t>I rapporten: Avsnitt 6.1.2</a:t>
            </a:r>
            <a:endParaRPr lang="sv-SE"/>
          </a:p>
        </p:txBody>
      </p:sp>
      <p:sp>
        <p:nvSpPr>
          <p:cNvPr id="12" name="Rubrik 11">
            <a:extLst>
              <a:ext uri="{FF2B5EF4-FFF2-40B4-BE49-F238E27FC236}">
                <a16:creationId xmlns:a16="http://schemas.microsoft.com/office/drawing/2014/main" id="{B2331B12-E6C5-47A1-95A2-D268EEC372C6}"/>
              </a:ext>
            </a:extLst>
          </p:cNvPr>
          <p:cNvSpPr>
            <a:spLocks noGrp="1"/>
          </p:cNvSpPr>
          <p:nvPr>
            <p:ph type="title"/>
          </p:nvPr>
        </p:nvSpPr>
        <p:spPr>
          <a:xfrm>
            <a:off x="517712" y="365125"/>
            <a:ext cx="11156577" cy="1224000"/>
          </a:xfrm>
        </p:spPr>
        <p:txBody>
          <a:bodyPr/>
          <a:lstStyle/>
          <a:p>
            <a:r>
              <a:rPr lang="sv-SE" dirty="0"/>
              <a:t>Psykologisk och psykosocial behandling</a:t>
            </a:r>
          </a:p>
        </p:txBody>
      </p:sp>
      <p:pic>
        <p:nvPicPr>
          <p:cNvPr id="3" name="Bild 2" descr="Flödesschema över rapportens tre kapitel: psykologisk och psykosocial behandling, läkemedelsbehandling samt samordnande insatser och sociala stödinsatser. Under kapitlet psykologisk och psykosocial behandling visas diagnosgruppen beroende och svår psykisk sjukdom, markerad med orange ram. För diagnosgruppen finns resultat för behandling generellt och förstärkningsmetod.">
            <a:extLst>
              <a:ext uri="{FF2B5EF4-FFF2-40B4-BE49-F238E27FC236}">
                <a16:creationId xmlns:a16="http://schemas.microsoft.com/office/drawing/2014/main" id="{340D8268-89EA-37CB-7656-9BAF0FA708E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95854" y="1325118"/>
            <a:ext cx="6618316" cy="3238500"/>
          </a:xfrm>
          <a:prstGeom prst="rect">
            <a:avLst/>
          </a:prstGeom>
        </p:spPr>
      </p:pic>
    </p:spTree>
    <p:extLst>
      <p:ext uri="{BB962C8B-B14F-4D97-AF65-F5344CB8AC3E}">
        <p14:creationId xmlns:p14="http://schemas.microsoft.com/office/powerpoint/2010/main" val="184736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6548-2711-67D8-E988-36E61B7B80E0}"/>
            </a:ext>
          </a:extLst>
        </p:cNvPr>
        <p:cNvGrpSpPr/>
        <p:nvPr/>
      </p:nvGrpSpPr>
      <p:grpSpPr>
        <a:xfrm>
          <a:off x="0" y="0"/>
          <a:ext cx="0" cy="0"/>
          <a:chOff x="0" y="0"/>
          <a:chExt cx="0" cy="0"/>
        </a:xfrm>
      </p:grpSpPr>
      <p:sp>
        <p:nvSpPr>
          <p:cNvPr id="14" name="Platshållare för innehåll 13">
            <a:extLst>
              <a:ext uri="{FF2B5EF4-FFF2-40B4-BE49-F238E27FC236}">
                <a16:creationId xmlns:a16="http://schemas.microsoft.com/office/drawing/2014/main" id="{3F2331B5-9EFB-A8EB-C299-9AF8B8CE8A9C}"/>
              </a:ext>
            </a:extLst>
          </p:cNvPr>
          <p:cNvSpPr>
            <a:spLocks noGrp="1"/>
          </p:cNvSpPr>
          <p:nvPr>
            <p:ph idx="1"/>
          </p:nvPr>
        </p:nvSpPr>
        <p:spPr>
          <a:xfrm>
            <a:off x="517712" y="1589125"/>
            <a:ext cx="10836088" cy="5053952"/>
          </a:xfrm>
        </p:spPr>
        <p:txBody>
          <a:bodyPr>
            <a:normAutofit/>
          </a:bodyPr>
          <a:lstStyle/>
          <a:p>
            <a:pPr marL="0" indent="0">
              <a:buNone/>
            </a:pPr>
            <a:r>
              <a:rPr lang="sv-SE" sz="2200" b="1" dirty="0"/>
              <a:t>Depression, ångestsyndrom, ptsd</a:t>
            </a:r>
            <a:endParaRPr lang="sv-SE" sz="2200" b="1"/>
          </a:p>
          <a:p>
            <a:pPr marL="0" indent="0">
              <a:lnSpc>
                <a:spcPct val="130000"/>
              </a:lnSpc>
              <a:buNone/>
            </a:pPr>
            <a:r>
              <a:rPr lang="sv-SE" sz="2000" dirty="0"/>
              <a:t>Psykologisk och psykosocial behandling, </a:t>
            </a:r>
            <a:br>
              <a:rPr lang="sv-SE" sz="2000" dirty="0"/>
            </a:br>
            <a:r>
              <a:rPr lang="sv-SE" sz="2000" dirty="0"/>
              <a:t>särskilt </a:t>
            </a:r>
            <a:r>
              <a:rPr lang="sv-SE" sz="2000" b="1" dirty="0"/>
              <a:t>KBT</a:t>
            </a:r>
            <a:r>
              <a:rPr lang="sv-SE" sz="2000" dirty="0"/>
              <a:t> och </a:t>
            </a:r>
            <a:r>
              <a:rPr lang="sv-SE" sz="2000" b="1" dirty="0"/>
              <a:t>integrerad behandling</a:t>
            </a:r>
            <a:r>
              <a:rPr lang="sv-SE" sz="2000" dirty="0"/>
              <a:t>, </a:t>
            </a:r>
            <a:br>
              <a:rPr lang="sv-SE" sz="2000" dirty="0"/>
            </a:br>
            <a:r>
              <a:rPr lang="sv-SE" sz="2000" dirty="0"/>
              <a:t>kan minska </a:t>
            </a:r>
            <a:r>
              <a:rPr lang="sv-SE" sz="2000" u="sng" dirty="0"/>
              <a:t>substansbruk</a:t>
            </a:r>
            <a:r>
              <a:rPr lang="sv-SE" sz="2000" dirty="0"/>
              <a:t> och </a:t>
            </a:r>
            <a:br>
              <a:rPr lang="sv-SE" sz="2000" dirty="0"/>
            </a:br>
            <a:r>
              <a:rPr lang="sv-SE" sz="2000" u="sng" dirty="0"/>
              <a:t>psykiska symtom </a:t>
            </a:r>
            <a:r>
              <a:rPr lang="sv-SE" sz="2000" dirty="0"/>
              <a:t>vid depression, </a:t>
            </a:r>
            <a:br>
              <a:rPr lang="sv-SE" sz="2000" dirty="0"/>
            </a:br>
            <a:r>
              <a:rPr lang="sv-SE" sz="2000" dirty="0"/>
              <a:t>ångestsyndrom eller ptsd.</a:t>
            </a:r>
            <a:endParaRPr lang="sv-SE" sz="2000"/>
          </a:p>
          <a:p>
            <a:endParaRPr lang="sv-SE" sz="2000" dirty="0"/>
          </a:p>
          <a:p>
            <a:endParaRPr lang="sv-SE" sz="2000" dirty="0"/>
          </a:p>
          <a:p>
            <a:endParaRPr lang="sv-SE" sz="2000" dirty="0"/>
          </a:p>
          <a:p>
            <a:endParaRPr lang="sv-SE" sz="2000" dirty="0"/>
          </a:p>
          <a:p>
            <a:pPr marL="0" indent="0">
              <a:buNone/>
            </a:pPr>
            <a:r>
              <a:rPr lang="sv-SE" sz="2000" dirty="0"/>
              <a:t>I rapporten: Avsnitt 6.2.2</a:t>
            </a:r>
            <a:endParaRPr lang="sv-SE" sz="2000"/>
          </a:p>
        </p:txBody>
      </p:sp>
      <p:sp>
        <p:nvSpPr>
          <p:cNvPr id="12" name="Rubrik 11">
            <a:extLst>
              <a:ext uri="{FF2B5EF4-FFF2-40B4-BE49-F238E27FC236}">
                <a16:creationId xmlns:a16="http://schemas.microsoft.com/office/drawing/2014/main" id="{73FFF7FE-EFE1-1D7D-CF11-240E1010EBF6}"/>
              </a:ext>
            </a:extLst>
          </p:cNvPr>
          <p:cNvSpPr>
            <a:spLocks noGrp="1"/>
          </p:cNvSpPr>
          <p:nvPr>
            <p:ph type="title"/>
          </p:nvPr>
        </p:nvSpPr>
        <p:spPr>
          <a:xfrm>
            <a:off x="517712" y="365125"/>
            <a:ext cx="11156576" cy="1224000"/>
          </a:xfrm>
        </p:spPr>
        <p:txBody>
          <a:bodyPr>
            <a:normAutofit/>
          </a:bodyPr>
          <a:lstStyle/>
          <a:p>
            <a:r>
              <a:rPr lang="sv-SE" dirty="0"/>
              <a:t>Psykologisk och psykosocial behandling</a:t>
            </a:r>
            <a:br>
              <a:rPr lang="sv-SE" dirty="0"/>
            </a:br>
            <a:endParaRPr lang="sv-SE" dirty="0"/>
          </a:p>
        </p:txBody>
      </p:sp>
      <p:pic>
        <p:nvPicPr>
          <p:cNvPr id="4" name="Bild 3" descr="Flödesschema över rapportens tre kapitel: psykologisk och psykosocial behandling, läkemedelsbehandling samt samordnande insatser och sociala stödinsatser. Under kapitlet psykologisk och psykosocial behandling visas två diagnosgrupper: beroende och svår psykisk sjukdom samt beroende och depression, ångest eller PTSD. Den senare diagnosgruppen är markerad med orange ram. För beroende och svår psykisk sjukdom finns resultat för behandling generellt och förstärkningsmetod. För beroende och depression, ångest eller PTSD finns resultat för behandling generellt, KBT och integrerad behandling.">
            <a:extLst>
              <a:ext uri="{FF2B5EF4-FFF2-40B4-BE49-F238E27FC236}">
                <a16:creationId xmlns:a16="http://schemas.microsoft.com/office/drawing/2014/main" id="{F6FF94B3-64E0-CE0C-0902-B5273B147C2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52074" y="1337920"/>
            <a:ext cx="6618316" cy="4993178"/>
          </a:xfrm>
          <a:prstGeom prst="rect">
            <a:avLst/>
          </a:prstGeom>
        </p:spPr>
      </p:pic>
    </p:spTree>
    <p:extLst>
      <p:ext uri="{BB962C8B-B14F-4D97-AF65-F5344CB8AC3E}">
        <p14:creationId xmlns:p14="http://schemas.microsoft.com/office/powerpoint/2010/main" val="31141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383AE-5D47-2479-ECF9-E8845AA3ED41}"/>
            </a:ext>
          </a:extLst>
        </p:cNvPr>
        <p:cNvGrpSpPr/>
        <p:nvPr/>
      </p:nvGrpSpPr>
      <p:grpSpPr>
        <a:xfrm>
          <a:off x="0" y="0"/>
          <a:ext cx="0" cy="0"/>
          <a:chOff x="0" y="0"/>
          <a:chExt cx="0" cy="0"/>
        </a:xfrm>
      </p:grpSpPr>
      <p:sp>
        <p:nvSpPr>
          <p:cNvPr id="14" name="Platshållare för innehåll 13">
            <a:extLst>
              <a:ext uri="{FF2B5EF4-FFF2-40B4-BE49-F238E27FC236}">
                <a16:creationId xmlns:a16="http://schemas.microsoft.com/office/drawing/2014/main" id="{0A95BBB6-12EC-8005-6AA9-6D17121D3531}"/>
              </a:ext>
            </a:extLst>
          </p:cNvPr>
          <p:cNvSpPr>
            <a:spLocks noGrp="1"/>
          </p:cNvSpPr>
          <p:nvPr>
            <p:ph idx="1"/>
          </p:nvPr>
        </p:nvSpPr>
        <p:spPr>
          <a:xfrm>
            <a:off x="517712" y="1589125"/>
            <a:ext cx="10836088" cy="5165636"/>
          </a:xfrm>
        </p:spPr>
        <p:txBody>
          <a:bodyPr>
            <a:noAutofit/>
          </a:bodyPr>
          <a:lstStyle/>
          <a:p>
            <a:pPr marL="0" indent="0">
              <a:buNone/>
            </a:pPr>
            <a:r>
              <a:rPr lang="sv-SE" sz="2200" b="1" dirty="0"/>
              <a:t>Depression, ångestsyndrom, ptsd</a:t>
            </a:r>
            <a:endParaRPr lang="sv-SE" sz="2200" b="1"/>
          </a:p>
          <a:p>
            <a:pPr marL="0" indent="0">
              <a:lnSpc>
                <a:spcPct val="120000"/>
              </a:lnSpc>
              <a:spcAft>
                <a:spcPts val="0"/>
              </a:spcAft>
              <a:buNone/>
            </a:pPr>
            <a:r>
              <a:rPr lang="sv-SE" sz="2000" b="1" dirty="0"/>
              <a:t>KBT</a:t>
            </a:r>
            <a:r>
              <a:rPr lang="sv-SE" sz="2000" dirty="0"/>
              <a:t> bedöms ha en minst likvärdig effekt </a:t>
            </a:r>
            <a:endParaRPr lang="sv-SE" sz="2000"/>
          </a:p>
          <a:p>
            <a:pPr marL="0" indent="0">
              <a:lnSpc>
                <a:spcPct val="120000"/>
              </a:lnSpc>
              <a:spcBef>
                <a:spcPts val="0"/>
              </a:spcBef>
              <a:spcAft>
                <a:spcPts val="0"/>
              </a:spcAft>
              <a:buNone/>
            </a:pPr>
            <a:r>
              <a:rPr lang="sv-SE" sz="2000" dirty="0"/>
              <a:t>som annan typ av psykologisk eller </a:t>
            </a:r>
            <a:endParaRPr lang="sv-SE" sz="2000"/>
          </a:p>
          <a:p>
            <a:pPr marL="0" indent="0">
              <a:lnSpc>
                <a:spcPct val="120000"/>
              </a:lnSpc>
              <a:spcBef>
                <a:spcPts val="0"/>
              </a:spcBef>
              <a:buNone/>
            </a:pPr>
            <a:r>
              <a:rPr lang="sv-SE" sz="2000" dirty="0"/>
              <a:t>psykosocial behandling på </a:t>
            </a:r>
            <a:r>
              <a:rPr lang="sv-SE" sz="2000" u="sng" dirty="0"/>
              <a:t>substansbruk</a:t>
            </a:r>
            <a:endParaRPr lang="sv-SE" sz="2000" u="sng"/>
          </a:p>
          <a:p>
            <a:pPr marL="0" indent="0">
              <a:lnSpc>
                <a:spcPct val="120000"/>
              </a:lnSpc>
              <a:spcAft>
                <a:spcPts val="0"/>
              </a:spcAft>
              <a:buNone/>
            </a:pPr>
            <a:r>
              <a:rPr lang="sv-SE" sz="2000" b="1" dirty="0"/>
              <a:t>Integrerad behandling </a:t>
            </a:r>
            <a:r>
              <a:rPr lang="sv-SE" sz="2000" dirty="0"/>
              <a:t>bedöms </a:t>
            </a:r>
            <a:br>
              <a:rPr lang="sv-SE" sz="2000" dirty="0"/>
            </a:br>
            <a:r>
              <a:rPr lang="sv-SE" sz="2000" dirty="0"/>
              <a:t>inte ha bättre effekt än enbart </a:t>
            </a:r>
            <a:br>
              <a:rPr lang="sv-SE" sz="2000" dirty="0"/>
            </a:br>
            <a:r>
              <a:rPr lang="sv-SE" sz="2000" dirty="0"/>
              <a:t>beroendebehandling på </a:t>
            </a:r>
            <a:r>
              <a:rPr lang="sv-SE" sz="2000" u="sng" dirty="0"/>
              <a:t>substansbruk</a:t>
            </a:r>
            <a:r>
              <a:rPr lang="sv-SE" sz="2000" dirty="0"/>
              <a:t>, </a:t>
            </a:r>
            <a:endParaRPr lang="sv-SE" sz="2000"/>
          </a:p>
          <a:p>
            <a:pPr marL="0" indent="0">
              <a:lnSpc>
                <a:spcPct val="120000"/>
              </a:lnSpc>
              <a:spcBef>
                <a:spcPts val="0"/>
              </a:spcBef>
              <a:spcAft>
                <a:spcPts val="0"/>
              </a:spcAft>
              <a:buNone/>
            </a:pPr>
            <a:r>
              <a:rPr lang="sv-SE" sz="2000" dirty="0"/>
              <a:t>men bedöms ha en minst likvärdig effekt </a:t>
            </a:r>
            <a:endParaRPr lang="sv-SE" sz="2000"/>
          </a:p>
          <a:p>
            <a:pPr marL="0" indent="0">
              <a:lnSpc>
                <a:spcPct val="120000"/>
              </a:lnSpc>
              <a:spcBef>
                <a:spcPts val="0"/>
              </a:spcBef>
              <a:spcAft>
                <a:spcPts val="0"/>
              </a:spcAft>
              <a:buNone/>
            </a:pPr>
            <a:r>
              <a:rPr lang="sv-SE" sz="2000" dirty="0"/>
              <a:t>som enbart beroendebehandling på </a:t>
            </a:r>
            <a:endParaRPr lang="sv-SE" sz="2000"/>
          </a:p>
          <a:p>
            <a:pPr marL="0" indent="0">
              <a:lnSpc>
                <a:spcPct val="120000"/>
              </a:lnSpc>
              <a:spcBef>
                <a:spcPts val="0"/>
              </a:spcBef>
              <a:spcAft>
                <a:spcPts val="0"/>
              </a:spcAft>
              <a:buNone/>
            </a:pPr>
            <a:r>
              <a:rPr lang="sv-SE" sz="2000" u="sng" dirty="0"/>
              <a:t>psykiska symtom</a:t>
            </a:r>
            <a:endParaRPr lang="sv-SE" sz="2000" u="sng"/>
          </a:p>
          <a:p>
            <a:pPr marL="0" indent="0">
              <a:buNone/>
            </a:pPr>
            <a:endParaRPr lang="sv-SE" sz="2000"/>
          </a:p>
          <a:p>
            <a:pPr marL="0" indent="0">
              <a:buNone/>
            </a:pPr>
            <a:r>
              <a:rPr lang="sv-SE" sz="2000" dirty="0"/>
              <a:t>I rapporten: Avsnitt 6.2.3</a:t>
            </a:r>
            <a:endParaRPr lang="sv-SE" sz="2000" u="sng"/>
          </a:p>
        </p:txBody>
      </p:sp>
      <p:sp>
        <p:nvSpPr>
          <p:cNvPr id="12" name="Rubrik 11">
            <a:extLst>
              <a:ext uri="{FF2B5EF4-FFF2-40B4-BE49-F238E27FC236}">
                <a16:creationId xmlns:a16="http://schemas.microsoft.com/office/drawing/2014/main" id="{0CD33B97-1097-E401-DCB9-BA47AE4659E6}"/>
              </a:ext>
            </a:extLst>
          </p:cNvPr>
          <p:cNvSpPr>
            <a:spLocks noGrp="1"/>
          </p:cNvSpPr>
          <p:nvPr>
            <p:ph type="title"/>
          </p:nvPr>
        </p:nvSpPr>
        <p:spPr>
          <a:xfrm>
            <a:off x="517712" y="365125"/>
            <a:ext cx="11156576" cy="1224000"/>
          </a:xfrm>
        </p:spPr>
        <p:txBody>
          <a:bodyPr>
            <a:normAutofit/>
          </a:bodyPr>
          <a:lstStyle/>
          <a:p>
            <a:r>
              <a:rPr lang="sv-SE" dirty="0"/>
              <a:t>Psykologisk och psykosocial behandling</a:t>
            </a:r>
            <a:br>
              <a:rPr lang="sv-SE" dirty="0"/>
            </a:br>
            <a:endParaRPr lang="sv-SE" dirty="0"/>
          </a:p>
        </p:txBody>
      </p:sp>
      <p:pic>
        <p:nvPicPr>
          <p:cNvPr id="4" name="Bild 3" descr="Flödesschema över rapportens tre kapitel: psykologisk och psykosocial behandling, läkemedelsbehandling samt samordnande insatser och sociala stödinsatser. Under kapitlet psykologisk och psykosocial behandling visas två diagnosgrupper: beroende och svår psykisk sjukdom samt beroende och depression, ångest eller PTSD. Den senare diagnosgruppen är markerad med orange ram. För beroende och svår psykisk sjukdom finns resultat för behandling generellt och förstärkningsmetod. För beroende och depression, ångest eller PTSD finns resultat för behandling generellt, KBT och integrerad behandling.">
            <a:extLst>
              <a:ext uri="{FF2B5EF4-FFF2-40B4-BE49-F238E27FC236}">
                <a16:creationId xmlns:a16="http://schemas.microsoft.com/office/drawing/2014/main" id="{BA693162-0FFF-E42B-20A4-34F43BB8A17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52074" y="1337920"/>
            <a:ext cx="6618316" cy="4993178"/>
          </a:xfrm>
          <a:prstGeom prst="rect">
            <a:avLst/>
          </a:prstGeom>
        </p:spPr>
      </p:pic>
    </p:spTree>
    <p:extLst>
      <p:ext uri="{BB962C8B-B14F-4D97-AF65-F5344CB8AC3E}">
        <p14:creationId xmlns:p14="http://schemas.microsoft.com/office/powerpoint/2010/main" val="427516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7D5E7-7C3E-7839-4C81-8C362D058428}"/>
            </a:ext>
          </a:extLst>
        </p:cNvPr>
        <p:cNvGrpSpPr/>
        <p:nvPr/>
      </p:nvGrpSpPr>
      <p:grpSpPr>
        <a:xfrm>
          <a:off x="0" y="0"/>
          <a:ext cx="0" cy="0"/>
          <a:chOff x="0" y="0"/>
          <a:chExt cx="0" cy="0"/>
        </a:xfrm>
      </p:grpSpPr>
      <p:sp>
        <p:nvSpPr>
          <p:cNvPr id="14" name="Platshållare för innehåll 13">
            <a:extLst>
              <a:ext uri="{FF2B5EF4-FFF2-40B4-BE49-F238E27FC236}">
                <a16:creationId xmlns:a16="http://schemas.microsoft.com/office/drawing/2014/main" id="{D423979B-D0EB-7A5F-A89F-8594433706F0}"/>
              </a:ext>
            </a:extLst>
          </p:cNvPr>
          <p:cNvSpPr>
            <a:spLocks noGrp="1"/>
          </p:cNvSpPr>
          <p:nvPr>
            <p:ph idx="1"/>
          </p:nvPr>
        </p:nvSpPr>
        <p:spPr>
          <a:xfrm>
            <a:off x="517712" y="1589124"/>
            <a:ext cx="10836088" cy="5171184"/>
          </a:xfrm>
        </p:spPr>
        <p:txBody>
          <a:bodyPr>
            <a:normAutofit/>
          </a:bodyPr>
          <a:lstStyle/>
          <a:p>
            <a:pPr marL="0" indent="0">
              <a:buNone/>
            </a:pPr>
            <a:r>
              <a:rPr lang="sv-SE" sz="2200" b="1" dirty="0"/>
              <a:t>Alkoholberoende</a:t>
            </a:r>
            <a:endParaRPr lang="sv-SE" sz="2200" b="1"/>
          </a:p>
          <a:p>
            <a:pPr marL="0" indent="0">
              <a:lnSpc>
                <a:spcPct val="120000"/>
              </a:lnSpc>
              <a:spcAft>
                <a:spcPts val="0"/>
              </a:spcAft>
              <a:buNone/>
            </a:pPr>
            <a:r>
              <a:rPr lang="sv-SE" sz="2000" b="1" dirty="0" err="1"/>
              <a:t>Naltrexon</a:t>
            </a:r>
            <a:r>
              <a:rPr lang="sv-SE" sz="2000" dirty="0"/>
              <a:t> kan minska </a:t>
            </a:r>
            <a:endParaRPr lang="sv-SE" sz="2000"/>
          </a:p>
          <a:p>
            <a:pPr marL="0" indent="0">
              <a:lnSpc>
                <a:spcPct val="120000"/>
              </a:lnSpc>
              <a:spcBef>
                <a:spcPts val="0"/>
              </a:spcBef>
              <a:buNone/>
            </a:pPr>
            <a:r>
              <a:rPr lang="sv-SE" sz="2000" b="1" dirty="0"/>
              <a:t>alkoholkonsumtion</a:t>
            </a:r>
            <a:r>
              <a:rPr lang="sv-SE" sz="2000" dirty="0"/>
              <a:t> vid alkoholberoende </a:t>
            </a:r>
            <a:br>
              <a:rPr lang="sv-SE" sz="2000" dirty="0"/>
            </a:br>
            <a:r>
              <a:rPr lang="sv-SE" sz="2000" dirty="0"/>
              <a:t>och tycks inte ha någon negativ </a:t>
            </a:r>
            <a:br>
              <a:rPr lang="sv-SE" sz="2000" dirty="0"/>
            </a:br>
            <a:r>
              <a:rPr lang="sv-SE" sz="2000" dirty="0"/>
              <a:t>effekt på det </a:t>
            </a:r>
            <a:r>
              <a:rPr lang="sv-SE" sz="2000" b="1" dirty="0"/>
              <a:t>psykiatriska tillståndet</a:t>
            </a:r>
            <a:endParaRPr lang="sv-SE" sz="2000" b="1"/>
          </a:p>
          <a:p>
            <a:pPr marL="0" indent="0">
              <a:buNone/>
            </a:pPr>
            <a:endParaRPr lang="sv-SE" sz="2000" b="1"/>
          </a:p>
          <a:p>
            <a:pPr marL="0" indent="0">
              <a:buNone/>
            </a:pPr>
            <a:endParaRPr lang="sv-SE" sz="2000" b="1"/>
          </a:p>
          <a:p>
            <a:pPr marL="0" indent="0">
              <a:buNone/>
            </a:pPr>
            <a:endParaRPr lang="sv-SE" sz="2000" b="1"/>
          </a:p>
          <a:p>
            <a:pPr marL="0" indent="0">
              <a:buNone/>
            </a:pPr>
            <a:endParaRPr lang="sv-SE" sz="2000" b="1"/>
          </a:p>
          <a:p>
            <a:pPr marL="0" indent="0">
              <a:buNone/>
            </a:pPr>
            <a:endParaRPr lang="sv-SE" sz="2000"/>
          </a:p>
          <a:p>
            <a:pPr marL="0" indent="0">
              <a:spcBef>
                <a:spcPts val="1400"/>
              </a:spcBef>
              <a:buNone/>
            </a:pPr>
            <a:r>
              <a:rPr lang="sv-SE" sz="2000" dirty="0"/>
              <a:t>I rapporten: Kapitel 7</a:t>
            </a:r>
            <a:endParaRPr lang="sv-SE" sz="2000" b="1"/>
          </a:p>
        </p:txBody>
      </p:sp>
      <p:sp>
        <p:nvSpPr>
          <p:cNvPr id="12" name="Rubrik 11">
            <a:extLst>
              <a:ext uri="{FF2B5EF4-FFF2-40B4-BE49-F238E27FC236}">
                <a16:creationId xmlns:a16="http://schemas.microsoft.com/office/drawing/2014/main" id="{7BA16F0D-C046-5A2B-D9DF-7865D2B5FE99}"/>
              </a:ext>
            </a:extLst>
          </p:cNvPr>
          <p:cNvSpPr>
            <a:spLocks noGrp="1"/>
          </p:cNvSpPr>
          <p:nvPr>
            <p:ph type="title"/>
          </p:nvPr>
        </p:nvSpPr>
        <p:spPr>
          <a:xfrm>
            <a:off x="517712" y="365125"/>
            <a:ext cx="8673913" cy="1224000"/>
          </a:xfrm>
        </p:spPr>
        <p:txBody>
          <a:bodyPr>
            <a:normAutofit/>
          </a:bodyPr>
          <a:lstStyle/>
          <a:p>
            <a:r>
              <a:rPr lang="sv-SE" dirty="0"/>
              <a:t>Läkemedelsbehandling</a:t>
            </a:r>
            <a:br>
              <a:rPr lang="sv-SE" dirty="0"/>
            </a:br>
            <a:endParaRPr lang="sv-SE" dirty="0"/>
          </a:p>
        </p:txBody>
      </p:sp>
      <p:pic>
        <p:nvPicPr>
          <p:cNvPr id="8" name="Bild 7" descr="Flödesschema över rapportens tre kapitel: psykologisk och psykosocial behandling, läkemedelsbehandling samt samordnande insatser och sociala stödinsatser. Under kapitlet psykologisk och psykosocial behandling visas två diagnosgrupper: beroende och svår psykisk sjukdom samt beroende och depression, ångest eller PTSD, med tillhörande resultat för olika behandlingsformer. Under kapitlet läkemedelsbehandling visas diagnosgruppen alkoholberoende och psykiatriskt tillstånd, markerad med orange ram. För denna diagnosgrupp finns resultat för läkemedlet naltrexon.">
            <a:extLst>
              <a:ext uri="{FF2B5EF4-FFF2-40B4-BE49-F238E27FC236}">
                <a16:creationId xmlns:a16="http://schemas.microsoft.com/office/drawing/2014/main" id="{EF78F61E-41E8-9A20-9555-5905B05B6F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50718" y="1349294"/>
            <a:ext cx="6618316" cy="4981401"/>
          </a:xfrm>
          <a:prstGeom prst="rect">
            <a:avLst/>
          </a:prstGeom>
        </p:spPr>
      </p:pic>
    </p:spTree>
    <p:extLst>
      <p:ext uri="{BB962C8B-B14F-4D97-AF65-F5344CB8AC3E}">
        <p14:creationId xmlns:p14="http://schemas.microsoft.com/office/powerpoint/2010/main" val="173855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720A-65CE-F933-6C11-3A0C4E483390}"/>
            </a:ext>
          </a:extLst>
        </p:cNvPr>
        <p:cNvGrpSpPr/>
        <p:nvPr/>
      </p:nvGrpSpPr>
      <p:grpSpPr>
        <a:xfrm>
          <a:off x="0" y="0"/>
          <a:ext cx="0" cy="0"/>
          <a:chOff x="0" y="0"/>
          <a:chExt cx="0" cy="0"/>
        </a:xfrm>
      </p:grpSpPr>
      <p:sp>
        <p:nvSpPr>
          <p:cNvPr id="12" name="Rubrik 11">
            <a:extLst>
              <a:ext uri="{FF2B5EF4-FFF2-40B4-BE49-F238E27FC236}">
                <a16:creationId xmlns:a16="http://schemas.microsoft.com/office/drawing/2014/main" id="{228CE7B3-2D5D-C959-9727-E56E5E62D5B8}"/>
              </a:ext>
            </a:extLst>
          </p:cNvPr>
          <p:cNvSpPr>
            <a:spLocks noGrp="1"/>
          </p:cNvSpPr>
          <p:nvPr>
            <p:ph type="title"/>
          </p:nvPr>
        </p:nvSpPr>
        <p:spPr>
          <a:xfrm>
            <a:off x="517712" y="365125"/>
            <a:ext cx="11517980" cy="1224000"/>
          </a:xfrm>
        </p:spPr>
        <p:txBody>
          <a:bodyPr>
            <a:normAutofit/>
          </a:bodyPr>
          <a:lstStyle/>
          <a:p>
            <a:r>
              <a:rPr lang="sv-SE" dirty="0"/>
              <a:t>Samordnande insatser &amp; sociala stödinsatser</a:t>
            </a:r>
          </a:p>
        </p:txBody>
      </p:sp>
      <p:sp>
        <p:nvSpPr>
          <p:cNvPr id="9" name="Platshållare för innehåll 8">
            <a:extLst>
              <a:ext uri="{FF2B5EF4-FFF2-40B4-BE49-F238E27FC236}">
                <a16:creationId xmlns:a16="http://schemas.microsoft.com/office/drawing/2014/main" id="{AE1B7834-1529-2610-128F-1112B7B8D818}"/>
              </a:ext>
            </a:extLst>
          </p:cNvPr>
          <p:cNvSpPr>
            <a:spLocks noGrp="1"/>
          </p:cNvSpPr>
          <p:nvPr>
            <p:ph idx="1"/>
          </p:nvPr>
        </p:nvSpPr>
        <p:spPr>
          <a:xfrm>
            <a:off x="517712" y="2117969"/>
            <a:ext cx="4714246" cy="4657969"/>
          </a:xfrm>
        </p:spPr>
        <p:txBody>
          <a:bodyPr>
            <a:noAutofit/>
          </a:bodyPr>
          <a:lstStyle/>
          <a:p>
            <a:pPr marL="0" indent="0">
              <a:lnSpc>
                <a:spcPct val="120000"/>
              </a:lnSpc>
              <a:buNone/>
            </a:pPr>
            <a:r>
              <a:rPr lang="sv-SE" sz="2000" dirty="0"/>
              <a:t>Det behövs mer forskning om samordnande insatser och sociala stödinsatser</a:t>
            </a: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endParaRPr lang="sv-SE" sz="2000"/>
          </a:p>
          <a:p>
            <a:pPr marL="0" indent="0">
              <a:lnSpc>
                <a:spcPct val="120000"/>
              </a:lnSpc>
              <a:spcBef>
                <a:spcPts val="0"/>
              </a:spcBef>
              <a:spcAft>
                <a:spcPts val="0"/>
              </a:spcAft>
              <a:buNone/>
            </a:pPr>
            <a:r>
              <a:rPr lang="sv-SE" sz="2000" dirty="0"/>
              <a:t>I rapporten: Kapitel 8</a:t>
            </a:r>
            <a:endParaRPr lang="sv-SE" sz="2000"/>
          </a:p>
        </p:txBody>
      </p:sp>
      <p:pic>
        <p:nvPicPr>
          <p:cNvPr id="13" name="Bild 12" descr="Flödesschema över rapportens tre kapitel: psykologisk och psykosocial behandling, läkemedelsbehandling samt samordnande insatser och sociala stödinsatser. Under psykologisk och psykosocial behandling visas två diagnosgrupper med tillhörande resultat: beroende och svår psykisk sjukdom, med behandling generellt och förstärkningsmetod; samt beroende och depression, ångest eller PTSD, med behandling generellt, KBT och integrerad behandling. Under läkemedelsbehandling visas alkoholberoende och psykiatriskt tillstånd, med resultat för naltrexon. Under samordnande insatser och sociala stödinsatser är rutan ”Inga slutsatser” markerad med orange ram.">
            <a:extLst>
              <a:ext uri="{FF2B5EF4-FFF2-40B4-BE49-F238E27FC236}">
                <a16:creationId xmlns:a16="http://schemas.microsoft.com/office/drawing/2014/main" id="{9B264DB9-7A00-F762-F3C2-07A6D244752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50718" y="1340150"/>
            <a:ext cx="6611887" cy="5000093"/>
          </a:xfrm>
          <a:prstGeom prst="rect">
            <a:avLst/>
          </a:prstGeom>
        </p:spPr>
      </p:pic>
    </p:spTree>
    <p:extLst>
      <p:ext uri="{BB962C8B-B14F-4D97-AF65-F5344CB8AC3E}">
        <p14:creationId xmlns:p14="http://schemas.microsoft.com/office/powerpoint/2010/main" val="27625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8B9FAD-8925-2679-4EE5-7244A0B7CDFE}"/>
              </a:ext>
            </a:extLst>
          </p:cNvPr>
          <p:cNvSpPr>
            <a:spLocks noGrp="1"/>
          </p:cNvSpPr>
          <p:nvPr>
            <p:ph type="title"/>
          </p:nvPr>
        </p:nvSpPr>
        <p:spPr/>
        <p:txBody>
          <a:bodyPr/>
          <a:lstStyle/>
          <a:p>
            <a:r>
              <a:rPr lang="sv-SE" dirty="0"/>
              <a:t>Vetenskapliga kunskapsluckor</a:t>
            </a:r>
            <a:br>
              <a:rPr lang="sv-SE" dirty="0"/>
            </a:br>
            <a:r>
              <a:rPr lang="sv-SE" dirty="0"/>
              <a:t>–</a:t>
            </a:r>
            <a:r>
              <a:rPr lang="sv-SE" dirty="0">
                <a:solidFill>
                  <a:schemeClr val="accent1"/>
                </a:solidFill>
              </a:rPr>
              <a:t> </a:t>
            </a:r>
            <a:r>
              <a:rPr lang="sv-SE" dirty="0"/>
              <a:t>forskningsbehov</a:t>
            </a:r>
          </a:p>
        </p:txBody>
      </p:sp>
      <p:sp>
        <p:nvSpPr>
          <p:cNvPr id="3" name="Platshållare för innehåll 2">
            <a:extLst>
              <a:ext uri="{FF2B5EF4-FFF2-40B4-BE49-F238E27FC236}">
                <a16:creationId xmlns:a16="http://schemas.microsoft.com/office/drawing/2014/main" id="{3959B71B-E206-42E3-202E-262F92AD2806}"/>
              </a:ext>
            </a:extLst>
          </p:cNvPr>
          <p:cNvSpPr>
            <a:spLocks noGrp="1"/>
          </p:cNvSpPr>
          <p:nvPr>
            <p:ph idx="1"/>
          </p:nvPr>
        </p:nvSpPr>
        <p:spPr>
          <a:xfrm>
            <a:off x="517712" y="2010169"/>
            <a:ext cx="6445796" cy="3865236"/>
          </a:xfrm>
        </p:spPr>
        <p:txBody>
          <a:bodyPr>
            <a:normAutofit/>
          </a:bodyPr>
          <a:lstStyle/>
          <a:p>
            <a:pPr marL="496800" indent="-457200">
              <a:buFont typeface="Arial" panose="020B0604020202020204" pitchFamily="34" charset="0"/>
              <a:buChar char="•"/>
            </a:pPr>
            <a:r>
              <a:rPr lang="sv-SE" dirty="0"/>
              <a:t>Samordnande insatser och sociala stödinsatser</a:t>
            </a:r>
          </a:p>
          <a:p>
            <a:pPr marL="496800" indent="-457200">
              <a:buFont typeface="Arial" panose="020B0604020202020204" pitchFamily="34" charset="0"/>
              <a:buChar char="•"/>
            </a:pPr>
            <a:r>
              <a:rPr lang="sv-SE" dirty="0"/>
              <a:t>Läkemedelsbehandling</a:t>
            </a:r>
          </a:p>
          <a:p>
            <a:pPr marL="496800" indent="-457200">
              <a:buFont typeface="Arial" panose="020B0604020202020204" pitchFamily="34" charset="0"/>
              <a:buChar char="•"/>
            </a:pPr>
            <a:r>
              <a:rPr lang="sv-SE" dirty="0"/>
              <a:t>Underrepresenterade diagnoser</a:t>
            </a:r>
          </a:p>
          <a:p>
            <a:pPr marL="496800" indent="-457200">
              <a:buFont typeface="Arial" panose="020B0604020202020204" pitchFamily="34" charset="0"/>
              <a:buChar char="•"/>
            </a:pPr>
            <a:r>
              <a:rPr lang="sv-SE" dirty="0"/>
              <a:t>Viktiga utfall</a:t>
            </a:r>
          </a:p>
          <a:p>
            <a:pPr marL="496800" indent="-457200">
              <a:buFont typeface="Arial" panose="020B0604020202020204" pitchFamily="34" charset="0"/>
              <a:buChar char="•"/>
            </a:pPr>
            <a:r>
              <a:rPr lang="sv-SE" dirty="0"/>
              <a:t>Hälsoekonomi</a:t>
            </a:r>
          </a:p>
        </p:txBody>
      </p:sp>
      <p:pic>
        <p:nvPicPr>
          <p:cNvPr id="4" name="Bildobjekt 3" descr="Illustration av ett delvis lagt pussel mot blå bakgrund. Vissa av pusselbitarna är transparenta och mindre tydliga.">
            <a:extLst>
              <a:ext uri="{FF2B5EF4-FFF2-40B4-BE49-F238E27FC236}">
                <a16:creationId xmlns:a16="http://schemas.microsoft.com/office/drawing/2014/main" id="{CEB831F1-F78D-DA84-F267-94EE07B7F1E5}"/>
              </a:ext>
            </a:extLst>
          </p:cNvPr>
          <p:cNvPicPr>
            <a:picLocks noChangeAspect="1"/>
          </p:cNvPicPr>
          <p:nvPr/>
        </p:nvPicPr>
        <p:blipFill rotWithShape="1">
          <a:blip r:embed="rId3"/>
          <a:srcRect l="24185" t="15151" r="38361" b="29177"/>
          <a:stretch/>
        </p:blipFill>
        <p:spPr>
          <a:xfrm>
            <a:off x="6708829" y="1589125"/>
            <a:ext cx="4853401" cy="4058049"/>
          </a:xfrm>
          <a:prstGeom prst="rect">
            <a:avLst/>
          </a:prstGeom>
        </p:spPr>
      </p:pic>
    </p:spTree>
    <p:extLst>
      <p:ext uri="{BB962C8B-B14F-4D97-AF65-F5344CB8AC3E}">
        <p14:creationId xmlns:p14="http://schemas.microsoft.com/office/powerpoint/2010/main" val="275656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9FC79-2BAD-1620-C261-CDC7D462859A}"/>
              </a:ext>
            </a:extLst>
          </p:cNvPr>
          <p:cNvSpPr>
            <a:spLocks noGrp="1"/>
          </p:cNvSpPr>
          <p:nvPr>
            <p:ph type="ctrTitle"/>
          </p:nvPr>
        </p:nvSpPr>
        <p:spPr/>
        <p:txBody>
          <a:bodyPr/>
          <a:lstStyle/>
          <a:p>
            <a:r>
              <a:rPr lang="sv-SE" dirty="0"/>
              <a:t>Hur kan de viktigaste </a:t>
            </a:r>
            <a:br>
              <a:rPr lang="sv-SE" dirty="0"/>
            </a:br>
            <a:r>
              <a:rPr lang="sv-SE" dirty="0"/>
              <a:t>resultaten förstås?</a:t>
            </a:r>
          </a:p>
        </p:txBody>
      </p:sp>
      <p:sp>
        <p:nvSpPr>
          <p:cNvPr id="3" name="Underrubrik 2">
            <a:extLst>
              <a:ext uri="{FF2B5EF4-FFF2-40B4-BE49-F238E27FC236}">
                <a16:creationId xmlns:a16="http://schemas.microsoft.com/office/drawing/2014/main" id="{0B87EA8D-A2DB-EACC-3B59-11EDF5CDB89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298116033"/>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0B8321E-1824-4387-7C8D-AF0F255813D2}"/>
              </a:ext>
            </a:extLst>
          </p:cNvPr>
          <p:cNvSpPr>
            <a:spLocks noGrp="1"/>
          </p:cNvSpPr>
          <p:nvPr>
            <p:ph type="title"/>
          </p:nvPr>
        </p:nvSpPr>
        <p:spPr/>
        <p:txBody>
          <a:bodyPr/>
          <a:lstStyle/>
          <a:p>
            <a:r>
              <a:rPr lang="sv-SE">
                <a:solidFill>
                  <a:schemeClr val="bg1"/>
                </a:solidFill>
              </a:rPr>
              <a:t>Faktorer som påverkar behandlingsresultat</a:t>
            </a:r>
          </a:p>
        </p:txBody>
      </p:sp>
      <p:grpSp>
        <p:nvGrpSpPr>
          <p:cNvPr id="2" name="Grupp 1" descr="Illustration av en persons profil omgiven av färgstarka färgstänk och faktorer som kan påverka behandlingsresultat. Faktorerna är indelade i tre kategorier. Individrelaterade faktorer: svårighet i psykiatriskt tillstånd, diagnos, svårighet i beroende, substans, socialt nät, motivation, boende, ekonomi och preferenser. Behandlingsrelaterade faktorer: behandlingslängd, följsamhet, utfallsmått, avhopp, studiestorlek, manualer, behandlare och typ av behandling. Kontextuella faktorer: tid i behandling, behandlingsförlopp, behandlingspraxis, vårdform, beroendevård eller psykiatri, omfattning, lagstiftning och land.">
            <a:extLst>
              <a:ext uri="{FF2B5EF4-FFF2-40B4-BE49-F238E27FC236}">
                <a16:creationId xmlns:a16="http://schemas.microsoft.com/office/drawing/2014/main" id="{2CB9B0DB-C533-5985-F9B5-86532FAAD6D4}"/>
              </a:ext>
            </a:extLst>
          </p:cNvPr>
          <p:cNvGrpSpPr/>
          <p:nvPr/>
        </p:nvGrpSpPr>
        <p:grpSpPr>
          <a:xfrm>
            <a:off x="593766" y="0"/>
            <a:ext cx="11434279" cy="6858000"/>
            <a:chOff x="593766" y="0"/>
            <a:chExt cx="11434279" cy="6858000"/>
          </a:xfrm>
        </p:grpSpPr>
        <p:pic>
          <p:nvPicPr>
            <p:cNvPr id="9" name="Bildobjekt 8" descr="Illustration av en persons profil med färgstarka färgstänk runt huvudet och ett blått fält nedtill. Runt personen listas faktorer som kan påverka behandlingsresultat i tre olika kategorbland annat svårighet i psykiatriskt tillstånd och beroende, diagnos, substans, socialt nät, motivation, boende, ekonomi, preferenser, behandlingslängd, följsamhet, utfallsmått, avhopp, studiestorlek, manualer, behandlare och typ av behandling. I det blå fältet anges även kontextuella faktorer som tid i behandling, behandlingsförlopp, behandlingspraxis, vårdform, beroendevård eller psykiatri, omfattning, lagstiftning och land.&#10;">
              <a:extLst>
                <a:ext uri="{FF2B5EF4-FFF2-40B4-BE49-F238E27FC236}">
                  <a16:creationId xmlns:a16="http://schemas.microsoft.com/office/drawing/2014/main" id="{ECFF911B-CF01-6383-A2D7-5BD6D06B3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12" y="0"/>
              <a:ext cx="7344976" cy="6182975"/>
            </a:xfrm>
            <a:prstGeom prst="rect">
              <a:avLst/>
            </a:prstGeom>
          </p:spPr>
        </p:pic>
        <p:sp>
          <p:nvSpPr>
            <p:cNvPr id="4" name="Rektangel 3">
              <a:extLst>
                <a:ext uri="{FF2B5EF4-FFF2-40B4-BE49-F238E27FC236}">
                  <a16:creationId xmlns:a16="http://schemas.microsoft.com/office/drawing/2014/main" id="{E7A851C7-23DE-190D-C026-32A60FB74C83}"/>
                </a:ext>
              </a:extLst>
            </p:cNvPr>
            <p:cNvSpPr/>
            <p:nvPr/>
          </p:nvSpPr>
          <p:spPr>
            <a:xfrm>
              <a:off x="593766" y="1436913"/>
              <a:ext cx="1528425" cy="9374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600" b="1" dirty="0">
                  <a:solidFill>
                    <a:schemeClr val="tx1"/>
                  </a:solidFill>
                </a:rPr>
                <a:t>INDIVID</a:t>
              </a:r>
            </a:p>
          </p:txBody>
        </p:sp>
        <p:sp>
          <p:nvSpPr>
            <p:cNvPr id="5" name="Rektangel 4">
              <a:extLst>
                <a:ext uri="{FF2B5EF4-FFF2-40B4-BE49-F238E27FC236}">
                  <a16:creationId xmlns:a16="http://schemas.microsoft.com/office/drawing/2014/main" id="{F5218172-F1C8-2929-611E-1B5023CDB6B7}"/>
                </a:ext>
              </a:extLst>
            </p:cNvPr>
            <p:cNvSpPr/>
            <p:nvPr/>
          </p:nvSpPr>
          <p:spPr>
            <a:xfrm>
              <a:off x="9569416" y="889250"/>
              <a:ext cx="2458629" cy="9374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600" b="1" dirty="0">
                  <a:solidFill>
                    <a:schemeClr val="tx1"/>
                  </a:solidFill>
                </a:rPr>
                <a:t>BEHANDLING</a:t>
              </a:r>
            </a:p>
          </p:txBody>
        </p:sp>
        <p:sp>
          <p:nvSpPr>
            <p:cNvPr id="6" name="Rektangel 5">
              <a:extLst>
                <a:ext uri="{FF2B5EF4-FFF2-40B4-BE49-F238E27FC236}">
                  <a16:creationId xmlns:a16="http://schemas.microsoft.com/office/drawing/2014/main" id="{3D4DDD1F-9F92-2EF1-0A91-EB5AA5B05B62}"/>
                </a:ext>
              </a:extLst>
            </p:cNvPr>
            <p:cNvSpPr/>
            <p:nvPr/>
          </p:nvSpPr>
          <p:spPr>
            <a:xfrm>
              <a:off x="2821534" y="5920547"/>
              <a:ext cx="5989957" cy="9374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600" b="1">
                  <a:solidFill>
                    <a:schemeClr val="tx1"/>
                  </a:solidFill>
                </a:rPr>
                <a:t>BEHANDLINGSKONTEXT</a:t>
              </a:r>
            </a:p>
          </p:txBody>
        </p:sp>
      </p:grpSp>
    </p:spTree>
    <p:extLst>
      <p:ext uri="{BB962C8B-B14F-4D97-AF65-F5344CB8AC3E}">
        <p14:creationId xmlns:p14="http://schemas.microsoft.com/office/powerpoint/2010/main" val="155775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48428-F532-FD2B-6F06-3488D1074FE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F62AD24-55BC-37C9-7C47-D78DDC9B41C4}"/>
              </a:ext>
            </a:extLst>
          </p:cNvPr>
          <p:cNvSpPr>
            <a:spLocks noGrp="1"/>
          </p:cNvSpPr>
          <p:nvPr>
            <p:ph type="title"/>
          </p:nvPr>
        </p:nvSpPr>
        <p:spPr/>
        <p:txBody>
          <a:bodyPr/>
          <a:lstStyle/>
          <a:p>
            <a:r>
              <a:rPr lang="sv-SE" dirty="0"/>
              <a:t>Etiska aspekter – rättigheter</a:t>
            </a:r>
          </a:p>
        </p:txBody>
      </p:sp>
      <p:sp>
        <p:nvSpPr>
          <p:cNvPr id="3" name="Platshållare för innehåll 2">
            <a:extLst>
              <a:ext uri="{FF2B5EF4-FFF2-40B4-BE49-F238E27FC236}">
                <a16:creationId xmlns:a16="http://schemas.microsoft.com/office/drawing/2014/main" id="{95DE95E0-5C31-7F4F-5641-A43617C5BD84}"/>
              </a:ext>
            </a:extLst>
          </p:cNvPr>
          <p:cNvSpPr>
            <a:spLocks noGrp="1"/>
          </p:cNvSpPr>
          <p:nvPr>
            <p:ph idx="1"/>
          </p:nvPr>
        </p:nvSpPr>
        <p:spPr>
          <a:xfrm>
            <a:off x="517712" y="1589125"/>
            <a:ext cx="10970654" cy="940066"/>
          </a:xfrm>
        </p:spPr>
        <p:txBody>
          <a:bodyPr>
            <a:normAutofit/>
          </a:bodyPr>
          <a:lstStyle/>
          <a:p>
            <a:r>
              <a:rPr lang="sv-SE" dirty="0"/>
              <a:t>Personer med samsjuklighet har samma rätt till god hälsa och vård </a:t>
            </a:r>
            <a:br>
              <a:rPr lang="sv-SE" dirty="0"/>
            </a:br>
            <a:r>
              <a:rPr lang="sv-SE" dirty="0"/>
              <a:t>som alla andra i Sverige</a:t>
            </a:r>
          </a:p>
          <a:p>
            <a:pPr marL="995363" lvl="2" indent="-457200"/>
            <a:endParaRPr lang="en-US" dirty="0"/>
          </a:p>
          <a:p>
            <a:pPr lvl="2" indent="0">
              <a:buNone/>
            </a:pPr>
            <a:endParaRPr lang="sv-SE" dirty="0"/>
          </a:p>
          <a:p>
            <a:pPr marL="995363" lvl="2" indent="-457200"/>
            <a:endParaRPr lang="sv-SE" dirty="0"/>
          </a:p>
          <a:p>
            <a:pPr marL="995363" lvl="2" indent="-457200"/>
            <a:endParaRPr lang="sv-SE" dirty="0"/>
          </a:p>
          <a:p>
            <a:pPr marL="995363" lvl="2" indent="-457200"/>
            <a:endParaRPr lang="sv-SE" dirty="0"/>
          </a:p>
          <a:p>
            <a:endParaRPr lang="sv-SE" dirty="0"/>
          </a:p>
        </p:txBody>
      </p:sp>
      <p:sp>
        <p:nvSpPr>
          <p:cNvPr id="4" name="Platshållare för innehåll 2">
            <a:extLst>
              <a:ext uri="{FF2B5EF4-FFF2-40B4-BE49-F238E27FC236}">
                <a16:creationId xmlns:a16="http://schemas.microsoft.com/office/drawing/2014/main" id="{A115B358-8F35-6BB9-C6DE-804735F4D242}"/>
              </a:ext>
            </a:extLst>
          </p:cNvPr>
          <p:cNvSpPr txBox="1">
            <a:spLocks/>
          </p:cNvSpPr>
          <p:nvPr/>
        </p:nvSpPr>
        <p:spPr>
          <a:xfrm>
            <a:off x="517712" y="2607113"/>
            <a:ext cx="6145735" cy="3647772"/>
          </a:xfrm>
          <a:prstGeom prst="rect">
            <a:avLst/>
          </a:prstGeom>
        </p:spPr>
        <p:txBody>
          <a:bodyPr vert="horz" lIns="91440" tIns="45720" rIns="91440" bIns="45720" rtlCol="0">
            <a:normAutofit/>
          </a:bodyPr>
          <a:lstStyle>
            <a:lvl1pPr marL="39600" indent="0" algn="l" defTabSz="914400" rtl="0" eaLnBrk="1" latinLnBrk="0" hangingPunct="1">
              <a:lnSpc>
                <a:spcPct val="90000"/>
              </a:lnSpc>
              <a:spcBef>
                <a:spcPts val="1000"/>
              </a:spcBef>
              <a:spcAft>
                <a:spcPts val="600"/>
              </a:spcAft>
              <a:buClr>
                <a:srgbClr val="952A86"/>
              </a:buClr>
              <a:buFont typeface="Arial" panose="020B0604020202020204" pitchFamily="34" charset="0"/>
              <a:buNone/>
              <a:defRPr sz="2600" kern="1200">
                <a:solidFill>
                  <a:schemeClr val="tx1"/>
                </a:solidFill>
                <a:latin typeface="+mn-lt"/>
                <a:ea typeface="+mn-ea"/>
                <a:cs typeface="Calibri Light" panose="020F0302020204030204" pitchFamily="34" charset="0"/>
              </a:defRPr>
            </a:lvl1pPr>
            <a:lvl2pPr marL="269875" indent="-228600" algn="l" defTabSz="914400" rtl="0" eaLnBrk="1" latinLnBrk="0" hangingPunct="1">
              <a:lnSpc>
                <a:spcPct val="90000"/>
              </a:lnSpc>
              <a:spcBef>
                <a:spcPts val="500"/>
              </a:spcBef>
              <a:spcAft>
                <a:spcPts val="600"/>
              </a:spcAft>
              <a:buClr>
                <a:schemeClr val="accent3"/>
              </a:buClr>
              <a:buFont typeface="Arial" panose="020B0604020202020204" pitchFamily="34" charset="0"/>
              <a:buChar char="•"/>
              <a:defRPr sz="2600" kern="1200">
                <a:solidFill>
                  <a:schemeClr val="tx1"/>
                </a:solidFill>
                <a:latin typeface="+mn-lt"/>
                <a:ea typeface="+mn-ea"/>
                <a:cs typeface="Calibri Light" panose="020F0302020204030204" pitchFamily="34" charset="0"/>
              </a:defRPr>
            </a:lvl2pPr>
            <a:lvl3pPr marL="538163" indent="-228600" algn="l" defTabSz="914400" rtl="0" eaLnBrk="1" latinLnBrk="0" hangingPunct="1">
              <a:lnSpc>
                <a:spcPct val="90000"/>
              </a:lnSpc>
              <a:spcBef>
                <a:spcPts val="500"/>
              </a:spcBef>
              <a:spcAft>
                <a:spcPts val="600"/>
              </a:spcAft>
              <a:buFont typeface="Calibri" panose="020F0502020204030204" pitchFamily="34" charset="0"/>
              <a:buChar char="−"/>
              <a:tabLst/>
              <a:defRPr sz="2000" kern="1200">
                <a:solidFill>
                  <a:schemeClr val="tx1"/>
                </a:solidFill>
                <a:latin typeface="+mn-lt"/>
                <a:ea typeface="+mn-ea"/>
                <a:cs typeface="Calibri Light" panose="020F0302020204030204" pitchFamily="34" charset="0"/>
              </a:defRPr>
            </a:lvl3pPr>
            <a:lvl4pPr marL="808038" indent="-228600" algn="l" defTabSz="914400" rtl="0" eaLnBrk="1" latinLnBrk="0" hangingPunct="1">
              <a:lnSpc>
                <a:spcPct val="90000"/>
              </a:lnSpc>
              <a:spcBef>
                <a:spcPts val="500"/>
              </a:spcBef>
              <a:spcAft>
                <a:spcPts val="600"/>
              </a:spcAft>
              <a:buFont typeface="Calibri" panose="020F0502020204030204" pitchFamily="34" charset="0"/>
              <a:buChar char="▪"/>
              <a:defRPr sz="1800" kern="1200">
                <a:solidFill>
                  <a:schemeClr val="tx1"/>
                </a:solidFill>
                <a:latin typeface="+mn-lt"/>
                <a:ea typeface="+mn-ea"/>
                <a:cs typeface="Calibri Light" panose="020F0302020204030204" pitchFamily="34" charset="0"/>
              </a:defRPr>
            </a:lvl4pPr>
            <a:lvl5pPr marL="1077913" indent="-228600" algn="l" defTabSz="914400" rtl="0" eaLnBrk="1" latinLnBrk="0" hangingPunct="1">
              <a:lnSpc>
                <a:spcPct val="90000"/>
              </a:lnSpc>
              <a:spcBef>
                <a:spcPts val="500"/>
              </a:spcBef>
              <a:spcAft>
                <a:spcPts val="600"/>
              </a:spcAft>
              <a:buFont typeface="Wingdings 3" panose="05040102010807070707" pitchFamily="18" charset="2"/>
              <a:buChar char=""/>
              <a:defRPr sz="1800" kern="1200">
                <a:solidFill>
                  <a:schemeClr val="tx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Centrala etiska värden</a:t>
            </a:r>
            <a:r>
              <a:rPr lang="sv-SE" dirty="0"/>
              <a:t>:</a:t>
            </a:r>
          </a:p>
          <a:p>
            <a:pPr marL="727075" lvl="1" indent="-457200"/>
            <a:r>
              <a:rPr lang="sv-SE" dirty="0"/>
              <a:t>Liv, hälsa, välbefinnande och livskvalitet</a:t>
            </a:r>
          </a:p>
          <a:p>
            <a:pPr marL="995363" lvl="2" indent="-457200"/>
            <a:r>
              <a:rPr lang="sv-SE" dirty="0"/>
              <a:t>Jämlikhet och rättvisa</a:t>
            </a:r>
          </a:p>
          <a:p>
            <a:pPr marL="995363" lvl="2" indent="-457200"/>
            <a:r>
              <a:rPr lang="sv-SE" dirty="0"/>
              <a:t>Autonomi</a:t>
            </a:r>
          </a:p>
          <a:p>
            <a:pPr marL="995363" lvl="2" indent="-457200"/>
            <a:r>
              <a:rPr lang="sv-SE" dirty="0"/>
              <a:t>Integritet</a:t>
            </a:r>
          </a:p>
          <a:p>
            <a:r>
              <a:rPr lang="sv-SE" dirty="0"/>
              <a:t>Att lindra lidande och främja hälsa är centralt för att uppnå de etiska värdena</a:t>
            </a:r>
          </a:p>
          <a:p>
            <a:pPr marL="995363" lvl="2" indent="-457200"/>
            <a:endParaRPr lang="sv-SE" dirty="0"/>
          </a:p>
          <a:p>
            <a:pPr marL="995363" lvl="2" indent="-457200"/>
            <a:endParaRPr lang="sv-SE" dirty="0"/>
          </a:p>
          <a:p>
            <a:endParaRPr lang="sv-SE" dirty="0"/>
          </a:p>
        </p:txBody>
      </p:sp>
      <p:pic>
        <p:nvPicPr>
          <p:cNvPr id="5" name="Bildobjekt 4">
            <a:extLst>
              <a:ext uri="{FF2B5EF4-FFF2-40B4-BE49-F238E27FC236}">
                <a16:creationId xmlns:a16="http://schemas.microsoft.com/office/drawing/2014/main" id="{CF275842-A290-AAB3-3350-D814ECFCCD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424" b="10035"/>
          <a:stretch>
            <a:fillRect/>
          </a:stretch>
        </p:blipFill>
        <p:spPr>
          <a:xfrm>
            <a:off x="7233930" y="2320099"/>
            <a:ext cx="4119870" cy="3647772"/>
          </a:xfrm>
          <a:prstGeom prst="rect">
            <a:avLst/>
          </a:prstGeom>
          <a:noFill/>
        </p:spPr>
      </p:pic>
    </p:spTree>
    <p:extLst>
      <p:ext uri="{BB962C8B-B14F-4D97-AF65-F5344CB8AC3E}">
        <p14:creationId xmlns:p14="http://schemas.microsoft.com/office/powerpoint/2010/main" val="63202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F2D6-3CE3-A11F-C095-4CD67D081C6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B8247F8-128F-4B67-B37D-2B6CC52F7792}"/>
              </a:ext>
            </a:extLst>
          </p:cNvPr>
          <p:cNvSpPr>
            <a:spLocks noGrp="1"/>
          </p:cNvSpPr>
          <p:nvPr>
            <p:ph type="title"/>
          </p:nvPr>
        </p:nvSpPr>
        <p:spPr/>
        <p:txBody>
          <a:bodyPr/>
          <a:lstStyle/>
          <a:p>
            <a:r>
              <a:rPr lang="sv-SE" dirty="0"/>
              <a:t>Etiska aspekter – behov</a:t>
            </a:r>
          </a:p>
        </p:txBody>
      </p:sp>
      <p:sp>
        <p:nvSpPr>
          <p:cNvPr id="3" name="Platshållare för innehåll 2">
            <a:extLst>
              <a:ext uri="{FF2B5EF4-FFF2-40B4-BE49-F238E27FC236}">
                <a16:creationId xmlns:a16="http://schemas.microsoft.com/office/drawing/2014/main" id="{624ECBA5-F777-4FAA-7A71-537BAEF1B536}"/>
              </a:ext>
            </a:extLst>
          </p:cNvPr>
          <p:cNvSpPr>
            <a:spLocks noGrp="1"/>
          </p:cNvSpPr>
          <p:nvPr>
            <p:ph idx="1"/>
          </p:nvPr>
        </p:nvSpPr>
        <p:spPr>
          <a:xfrm>
            <a:off x="517712" y="1589125"/>
            <a:ext cx="10836088" cy="920885"/>
          </a:xfrm>
        </p:spPr>
        <p:txBody>
          <a:bodyPr/>
          <a:lstStyle/>
          <a:p>
            <a:r>
              <a:rPr lang="sv-SE" dirty="0"/>
              <a:t>Tillstånden vid samsjuklighet förstärker ofta varandra negativt över tid och det är därför viktigt att erbjuda tidig tillgång till behandling och stöd</a:t>
            </a:r>
          </a:p>
        </p:txBody>
      </p:sp>
      <p:sp>
        <p:nvSpPr>
          <p:cNvPr id="4" name="Platshållare för innehåll 2">
            <a:extLst>
              <a:ext uri="{FF2B5EF4-FFF2-40B4-BE49-F238E27FC236}">
                <a16:creationId xmlns:a16="http://schemas.microsoft.com/office/drawing/2014/main" id="{6194EA72-9B27-6E16-38B8-C2424C8C198B}"/>
              </a:ext>
            </a:extLst>
          </p:cNvPr>
          <p:cNvSpPr txBox="1">
            <a:spLocks/>
          </p:cNvSpPr>
          <p:nvPr/>
        </p:nvSpPr>
        <p:spPr>
          <a:xfrm>
            <a:off x="517712" y="2898849"/>
            <a:ext cx="6223556" cy="3411166"/>
          </a:xfrm>
          <a:prstGeom prst="rect">
            <a:avLst/>
          </a:prstGeom>
        </p:spPr>
        <p:txBody>
          <a:bodyPr vert="horz" lIns="91440" tIns="45720" rIns="91440" bIns="45720" rtlCol="0">
            <a:normAutofit fontScale="92500" lnSpcReduction="20000"/>
          </a:bodyPr>
          <a:lstStyle>
            <a:lvl1pPr marL="39600" indent="0" algn="l" defTabSz="914400" rtl="0" eaLnBrk="1" latinLnBrk="0" hangingPunct="1">
              <a:lnSpc>
                <a:spcPct val="90000"/>
              </a:lnSpc>
              <a:spcBef>
                <a:spcPts val="1000"/>
              </a:spcBef>
              <a:spcAft>
                <a:spcPts val="600"/>
              </a:spcAft>
              <a:buClr>
                <a:srgbClr val="952A86"/>
              </a:buClr>
              <a:buFont typeface="Arial" panose="020B0604020202020204" pitchFamily="34" charset="0"/>
              <a:buNone/>
              <a:defRPr sz="2600" kern="1200">
                <a:solidFill>
                  <a:schemeClr val="tx1"/>
                </a:solidFill>
                <a:latin typeface="+mn-lt"/>
                <a:ea typeface="+mn-ea"/>
                <a:cs typeface="Calibri Light" panose="020F0302020204030204" pitchFamily="34" charset="0"/>
              </a:defRPr>
            </a:lvl1pPr>
            <a:lvl2pPr marL="269875" indent="-228600" algn="l" defTabSz="914400" rtl="0" eaLnBrk="1" latinLnBrk="0" hangingPunct="1">
              <a:lnSpc>
                <a:spcPct val="90000"/>
              </a:lnSpc>
              <a:spcBef>
                <a:spcPts val="500"/>
              </a:spcBef>
              <a:spcAft>
                <a:spcPts val="600"/>
              </a:spcAft>
              <a:buClr>
                <a:schemeClr val="accent3"/>
              </a:buClr>
              <a:buFont typeface="Arial" panose="020B0604020202020204" pitchFamily="34" charset="0"/>
              <a:buChar char="•"/>
              <a:defRPr sz="2600" kern="1200">
                <a:solidFill>
                  <a:schemeClr val="tx1"/>
                </a:solidFill>
                <a:latin typeface="+mn-lt"/>
                <a:ea typeface="+mn-ea"/>
                <a:cs typeface="Calibri Light" panose="020F0302020204030204" pitchFamily="34" charset="0"/>
              </a:defRPr>
            </a:lvl2pPr>
            <a:lvl3pPr marL="538163" indent="-228600" algn="l" defTabSz="914400" rtl="0" eaLnBrk="1" latinLnBrk="0" hangingPunct="1">
              <a:lnSpc>
                <a:spcPct val="90000"/>
              </a:lnSpc>
              <a:spcBef>
                <a:spcPts val="500"/>
              </a:spcBef>
              <a:spcAft>
                <a:spcPts val="600"/>
              </a:spcAft>
              <a:buFont typeface="Calibri" panose="020F0502020204030204" pitchFamily="34" charset="0"/>
              <a:buChar char="−"/>
              <a:tabLst/>
              <a:defRPr sz="2000" kern="1200">
                <a:solidFill>
                  <a:schemeClr val="tx1"/>
                </a:solidFill>
                <a:latin typeface="+mn-lt"/>
                <a:ea typeface="+mn-ea"/>
                <a:cs typeface="Calibri Light" panose="020F0302020204030204" pitchFamily="34" charset="0"/>
              </a:defRPr>
            </a:lvl3pPr>
            <a:lvl4pPr marL="808038" indent="-228600" algn="l" defTabSz="914400" rtl="0" eaLnBrk="1" latinLnBrk="0" hangingPunct="1">
              <a:lnSpc>
                <a:spcPct val="90000"/>
              </a:lnSpc>
              <a:spcBef>
                <a:spcPts val="500"/>
              </a:spcBef>
              <a:spcAft>
                <a:spcPts val="600"/>
              </a:spcAft>
              <a:buFont typeface="Calibri" panose="020F0502020204030204" pitchFamily="34" charset="0"/>
              <a:buChar char="▪"/>
              <a:defRPr sz="1800" kern="1200">
                <a:solidFill>
                  <a:schemeClr val="tx1"/>
                </a:solidFill>
                <a:latin typeface="+mn-lt"/>
                <a:ea typeface="+mn-ea"/>
                <a:cs typeface="Calibri Light" panose="020F0302020204030204" pitchFamily="34" charset="0"/>
              </a:defRPr>
            </a:lvl4pPr>
            <a:lvl5pPr marL="1077913" indent="-228600" algn="l" defTabSz="914400" rtl="0" eaLnBrk="1" latinLnBrk="0" hangingPunct="1">
              <a:lnSpc>
                <a:spcPct val="90000"/>
              </a:lnSpc>
              <a:spcBef>
                <a:spcPts val="500"/>
              </a:spcBef>
              <a:spcAft>
                <a:spcPts val="600"/>
              </a:spcAft>
              <a:buFont typeface="Wingdings 3" panose="05040102010807070707" pitchFamily="18" charset="2"/>
              <a:buChar char=""/>
              <a:defRPr sz="1800" kern="1200">
                <a:solidFill>
                  <a:schemeClr val="tx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 lvl="1" indent="0">
              <a:spcAft>
                <a:spcPts val="3000"/>
              </a:spcAft>
              <a:buNone/>
            </a:pPr>
            <a:r>
              <a:rPr lang="sv-SE" sz="2800" b="1" dirty="0"/>
              <a:t>Slutsatser</a:t>
            </a:r>
          </a:p>
          <a:p>
            <a:pPr marL="727075" lvl="1" indent="-457200">
              <a:spcAft>
                <a:spcPts val="3000"/>
              </a:spcAft>
            </a:pPr>
            <a:r>
              <a:rPr lang="sv-SE" dirty="0"/>
              <a:t>Kunskapsluckor bör inte stå i vägen för behandling</a:t>
            </a:r>
          </a:p>
          <a:p>
            <a:pPr marL="727075" lvl="1" indent="-457200">
              <a:spcAft>
                <a:spcPts val="3000"/>
              </a:spcAft>
            </a:pPr>
            <a:r>
              <a:rPr lang="sv-SE" dirty="0"/>
              <a:t>Överförd kunskap från ett av tillstånden kan i vissa fall räcka</a:t>
            </a:r>
          </a:p>
          <a:p>
            <a:pPr marL="727075" lvl="1" indent="-457200">
              <a:spcAft>
                <a:spcPts val="3000"/>
              </a:spcAft>
            </a:pPr>
            <a:r>
              <a:rPr lang="sv-SE" dirty="0"/>
              <a:t>Olika typer av forskning behövs</a:t>
            </a:r>
          </a:p>
          <a:p>
            <a:pPr marL="995363" lvl="2" indent="-457200">
              <a:spcAft>
                <a:spcPts val="3000"/>
              </a:spcAft>
            </a:pPr>
            <a:endParaRPr lang="sv-SE" dirty="0"/>
          </a:p>
          <a:p>
            <a:pPr marL="995363" lvl="2" indent="-457200">
              <a:spcAft>
                <a:spcPts val="3000"/>
              </a:spcAft>
            </a:pPr>
            <a:endParaRPr lang="sv-SE" dirty="0"/>
          </a:p>
          <a:p>
            <a:pPr>
              <a:spcAft>
                <a:spcPts val="3000"/>
              </a:spcAft>
            </a:pPr>
            <a:endParaRPr lang="sv-SE" dirty="0"/>
          </a:p>
        </p:txBody>
      </p:sp>
      <p:pic>
        <p:nvPicPr>
          <p:cNvPr id="7" name="Bildobjekt 6">
            <a:extLst>
              <a:ext uri="{FF2B5EF4-FFF2-40B4-BE49-F238E27FC236}">
                <a16:creationId xmlns:a16="http://schemas.microsoft.com/office/drawing/2014/main" id="{D21A461C-C2F2-CEB6-DDB1-0DD4AE16D7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89" y="3044764"/>
            <a:ext cx="4463611" cy="2975014"/>
          </a:xfrm>
          <a:prstGeom prst="rect">
            <a:avLst/>
          </a:prstGeom>
        </p:spPr>
      </p:pic>
    </p:spTree>
    <p:extLst>
      <p:ext uri="{BB962C8B-B14F-4D97-AF65-F5344CB8AC3E}">
        <p14:creationId xmlns:p14="http://schemas.microsoft.com/office/powerpoint/2010/main" val="263328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4A92CA-8753-43EC-FA51-115F6A0AEF5A}"/>
              </a:ext>
            </a:extLst>
          </p:cNvPr>
          <p:cNvSpPr>
            <a:spLocks noGrp="1"/>
          </p:cNvSpPr>
          <p:nvPr>
            <p:ph type="title"/>
          </p:nvPr>
        </p:nvSpPr>
        <p:spPr/>
        <p:txBody>
          <a:bodyPr/>
          <a:lstStyle/>
          <a:p>
            <a:r>
              <a:rPr lang="sv-SE"/>
              <a:t>Överblick</a:t>
            </a:r>
          </a:p>
        </p:txBody>
      </p:sp>
      <p:sp>
        <p:nvSpPr>
          <p:cNvPr id="3" name="Platshållare för innehåll 2">
            <a:extLst>
              <a:ext uri="{FF2B5EF4-FFF2-40B4-BE49-F238E27FC236}">
                <a16:creationId xmlns:a16="http://schemas.microsoft.com/office/drawing/2014/main" id="{8520B0BB-9DC5-02E8-7750-9CFB5F958188}"/>
              </a:ext>
            </a:extLst>
          </p:cNvPr>
          <p:cNvSpPr>
            <a:spLocks noGrp="1"/>
          </p:cNvSpPr>
          <p:nvPr>
            <p:ph idx="1"/>
          </p:nvPr>
        </p:nvSpPr>
        <p:spPr/>
        <p:txBody>
          <a:bodyPr/>
          <a:lstStyle/>
          <a:p>
            <a:pPr marL="496800" indent="-457200">
              <a:buFont typeface="Arial" panose="020B0604020202020204" pitchFamily="34" charset="0"/>
              <a:buChar char="•"/>
            </a:pPr>
            <a:r>
              <a:rPr lang="sv-SE" dirty="0"/>
              <a:t>Vad handlar rapporten om?</a:t>
            </a:r>
          </a:p>
          <a:p>
            <a:pPr marL="496800" indent="-457200">
              <a:buFont typeface="Arial" panose="020B0604020202020204" pitchFamily="34" charset="0"/>
              <a:buChar char="•"/>
            </a:pPr>
            <a:r>
              <a:rPr lang="sv-SE" dirty="0"/>
              <a:t>Huvudbudskap</a:t>
            </a:r>
          </a:p>
          <a:p>
            <a:pPr marL="496800" indent="-457200">
              <a:buFont typeface="Arial" panose="020B0604020202020204" pitchFamily="34" charset="0"/>
              <a:buChar char="•"/>
            </a:pPr>
            <a:r>
              <a:rPr lang="sv-SE" dirty="0"/>
              <a:t>Resultat och Slutsatser</a:t>
            </a:r>
          </a:p>
          <a:p>
            <a:pPr marL="496800" indent="-457200">
              <a:buFont typeface="Arial" panose="020B0604020202020204" pitchFamily="34" charset="0"/>
              <a:buChar char="•"/>
            </a:pPr>
            <a:r>
              <a:rPr lang="sv-SE" dirty="0"/>
              <a:t>Hur kan de viktigaste resultaten förstås?</a:t>
            </a:r>
          </a:p>
          <a:p>
            <a:endParaRPr lang="sv-SE" dirty="0"/>
          </a:p>
        </p:txBody>
      </p:sp>
      <p:pic>
        <p:nvPicPr>
          <p:cNvPr id="7" name="Bildobjekt 6" descr="Bild av rapportens framsida: gul bakgrund med rapportens titel &quot;Behandling och sociala stödinsatser vid samsjuklighet mellan beroende och andra psykiatriska tillstånd&quot;.">
            <a:extLst>
              <a:ext uri="{FF2B5EF4-FFF2-40B4-BE49-F238E27FC236}">
                <a16:creationId xmlns:a16="http://schemas.microsoft.com/office/drawing/2014/main" id="{9F3C9E7D-A4FF-F3A6-5B16-CAE7FDA775B6}"/>
              </a:ext>
            </a:extLst>
          </p:cNvPr>
          <p:cNvPicPr>
            <a:picLocks noChangeAspect="1"/>
          </p:cNvPicPr>
          <p:nvPr/>
        </p:nvPicPr>
        <p:blipFill>
          <a:blip r:embed="rId3"/>
          <a:stretch>
            <a:fillRect/>
          </a:stretch>
        </p:blipFill>
        <p:spPr>
          <a:xfrm>
            <a:off x="7439525" y="548835"/>
            <a:ext cx="3783386" cy="5335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874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F222BA-BFB4-7E21-F2BD-542EDC51D314}"/>
              </a:ext>
            </a:extLst>
          </p:cNvPr>
          <p:cNvSpPr>
            <a:spLocks noGrp="1"/>
          </p:cNvSpPr>
          <p:nvPr>
            <p:ph type="title"/>
          </p:nvPr>
        </p:nvSpPr>
        <p:spPr/>
        <p:txBody>
          <a:bodyPr/>
          <a:lstStyle/>
          <a:p>
            <a:r>
              <a:rPr lang="sv-SE" dirty="0"/>
              <a:t>Att använda kunskapen</a:t>
            </a:r>
          </a:p>
        </p:txBody>
      </p:sp>
      <p:grpSp>
        <p:nvGrpSpPr>
          <p:cNvPr id="3" name="Grupp 2" descr="Till vänster visas en bok som symboliserar rapportens resultat. En pil leder från boken till tre typer av verksamheter: myndigheter, hälso- och sjukvård samt kommunal verksamhet. Därifrån leder en ny pil vidare till en grupp människor som symboliserar personer med samsjuklighet. ">
            <a:extLst>
              <a:ext uri="{FF2B5EF4-FFF2-40B4-BE49-F238E27FC236}">
                <a16:creationId xmlns:a16="http://schemas.microsoft.com/office/drawing/2014/main" id="{D8B4849A-F55C-655A-03E3-41633506E53C}"/>
              </a:ext>
            </a:extLst>
          </p:cNvPr>
          <p:cNvGrpSpPr/>
          <p:nvPr/>
        </p:nvGrpSpPr>
        <p:grpSpPr>
          <a:xfrm>
            <a:off x="295397" y="1570696"/>
            <a:ext cx="11809539" cy="4922179"/>
            <a:chOff x="295397" y="1570696"/>
            <a:chExt cx="11809539" cy="4922179"/>
          </a:xfrm>
        </p:grpSpPr>
        <p:grpSp>
          <p:nvGrpSpPr>
            <p:cNvPr id="20" name="Grupp 19" descr="Piktogram av ett sjukhus/vård">
              <a:extLst>
                <a:ext uri="{FF2B5EF4-FFF2-40B4-BE49-F238E27FC236}">
                  <a16:creationId xmlns:a16="http://schemas.microsoft.com/office/drawing/2014/main" id="{192C9A1D-954A-9630-A7B4-B2BA81D9E0D4}"/>
                </a:ext>
              </a:extLst>
            </p:cNvPr>
            <p:cNvGrpSpPr>
              <a:grpSpLocks noChangeAspect="1"/>
            </p:cNvGrpSpPr>
            <p:nvPr/>
          </p:nvGrpSpPr>
          <p:grpSpPr>
            <a:xfrm>
              <a:off x="6357856" y="2409378"/>
              <a:ext cx="1440000" cy="1440000"/>
              <a:chOff x="7487260" y="1826991"/>
              <a:chExt cx="3435298" cy="3435298"/>
            </a:xfrm>
          </p:grpSpPr>
          <p:pic>
            <p:nvPicPr>
              <p:cNvPr id="8" name="Bildobjekt 7">
                <a:extLst>
                  <a:ext uri="{FF2B5EF4-FFF2-40B4-BE49-F238E27FC236}">
                    <a16:creationId xmlns:a16="http://schemas.microsoft.com/office/drawing/2014/main" id="{214A8710-B9EA-ED38-AF4A-968C437922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7260" y="1826991"/>
                <a:ext cx="3435298" cy="3435298"/>
              </a:xfrm>
              <a:prstGeom prst="rect">
                <a:avLst/>
              </a:prstGeom>
            </p:spPr>
          </p:pic>
          <p:sp>
            <p:nvSpPr>
              <p:cNvPr id="9" name="Ellips 8">
                <a:extLst>
                  <a:ext uri="{FF2B5EF4-FFF2-40B4-BE49-F238E27FC236}">
                    <a16:creationId xmlns:a16="http://schemas.microsoft.com/office/drawing/2014/main" id="{DA37CB37-24CC-6D0A-9427-5DB7EA5F22FB}"/>
                  </a:ext>
                </a:extLst>
              </p:cNvPr>
              <p:cNvSpPr/>
              <p:nvPr/>
            </p:nvSpPr>
            <p:spPr>
              <a:xfrm>
                <a:off x="8793365" y="2017635"/>
                <a:ext cx="828000" cy="82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 10" descr="Sjukvård med hel fyllning">
                <a:extLst>
                  <a:ext uri="{FF2B5EF4-FFF2-40B4-BE49-F238E27FC236}">
                    <a16:creationId xmlns:a16="http://schemas.microsoft.com/office/drawing/2014/main" id="{833C85E7-09B3-931D-C6BB-D5E2DFD5D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02166" y="1846043"/>
                <a:ext cx="1197197" cy="1197197"/>
              </a:xfrm>
              <a:prstGeom prst="rect">
                <a:avLst/>
              </a:prstGeom>
            </p:spPr>
          </p:pic>
        </p:grpSp>
        <p:grpSp>
          <p:nvGrpSpPr>
            <p:cNvPr id="19" name="Grupp 18" descr="Piktogram av en vårdinrättning">
              <a:extLst>
                <a:ext uri="{FF2B5EF4-FFF2-40B4-BE49-F238E27FC236}">
                  <a16:creationId xmlns:a16="http://schemas.microsoft.com/office/drawing/2014/main" id="{4BDF93F6-56E5-A5B5-5129-647DF32624EE}"/>
                </a:ext>
              </a:extLst>
            </p:cNvPr>
            <p:cNvGrpSpPr>
              <a:grpSpLocks noChangeAspect="1"/>
            </p:cNvGrpSpPr>
            <p:nvPr/>
          </p:nvGrpSpPr>
          <p:grpSpPr>
            <a:xfrm>
              <a:off x="4615078" y="4112023"/>
              <a:ext cx="1440000" cy="1440000"/>
              <a:chOff x="1591285" y="2322291"/>
              <a:chExt cx="3435298" cy="3435298"/>
            </a:xfrm>
          </p:grpSpPr>
          <p:pic>
            <p:nvPicPr>
              <p:cNvPr id="12" name="Bildobjekt 11">
                <a:extLst>
                  <a:ext uri="{FF2B5EF4-FFF2-40B4-BE49-F238E27FC236}">
                    <a16:creationId xmlns:a16="http://schemas.microsoft.com/office/drawing/2014/main" id="{D779B1C2-E4AA-E61C-5C55-ADAF4E713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1285" y="2322291"/>
                <a:ext cx="3435298" cy="3435298"/>
              </a:xfrm>
              <a:prstGeom prst="rect">
                <a:avLst/>
              </a:prstGeom>
            </p:spPr>
          </p:pic>
          <p:sp>
            <p:nvSpPr>
              <p:cNvPr id="13" name="Ellips 12">
                <a:extLst>
                  <a:ext uri="{FF2B5EF4-FFF2-40B4-BE49-F238E27FC236}">
                    <a16:creationId xmlns:a16="http://schemas.microsoft.com/office/drawing/2014/main" id="{56A8B72E-A733-6BA5-2334-4DACCF9D5410}"/>
                  </a:ext>
                </a:extLst>
              </p:cNvPr>
              <p:cNvSpPr/>
              <p:nvPr/>
            </p:nvSpPr>
            <p:spPr>
              <a:xfrm>
                <a:off x="2897390" y="2512935"/>
                <a:ext cx="828000" cy="82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1" dirty="0">
                  <a:solidFill>
                    <a:schemeClr val="tx1"/>
                  </a:solidFill>
                </a:endParaRPr>
              </a:p>
            </p:txBody>
          </p:sp>
          <p:pic>
            <p:nvPicPr>
              <p:cNvPr id="16" name="Bild 15" descr="Öppen hand med hel fyllning">
                <a:extLst>
                  <a:ext uri="{FF2B5EF4-FFF2-40B4-BE49-F238E27FC236}">
                    <a16:creationId xmlns:a16="http://schemas.microsoft.com/office/drawing/2014/main" id="{B458A0D6-568C-DBE4-5F1E-30684C59DA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56509" y="2724150"/>
                <a:ext cx="704850" cy="704850"/>
              </a:xfrm>
              <a:prstGeom prst="rect">
                <a:avLst/>
              </a:prstGeom>
            </p:spPr>
          </p:pic>
          <p:pic>
            <p:nvPicPr>
              <p:cNvPr id="18" name="Bild 17" descr="Hjärta med hel fyllning">
                <a:extLst>
                  <a:ext uri="{FF2B5EF4-FFF2-40B4-BE49-F238E27FC236}">
                    <a16:creationId xmlns:a16="http://schemas.microsoft.com/office/drawing/2014/main" id="{73E12C80-6B76-B62F-99D9-0A4B71032E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32709" y="2512935"/>
                <a:ext cx="552450" cy="552450"/>
              </a:xfrm>
              <a:prstGeom prst="rect">
                <a:avLst/>
              </a:prstGeom>
            </p:spPr>
          </p:pic>
        </p:grpSp>
        <p:sp>
          <p:nvSpPr>
            <p:cNvPr id="21" name="textruta 20">
              <a:extLst>
                <a:ext uri="{FF2B5EF4-FFF2-40B4-BE49-F238E27FC236}">
                  <a16:creationId xmlns:a16="http://schemas.microsoft.com/office/drawing/2014/main" id="{782580FB-4D12-AB2F-3603-32B96878BC08}"/>
                </a:ext>
              </a:extLst>
            </p:cNvPr>
            <p:cNvSpPr txBox="1"/>
            <p:nvPr/>
          </p:nvSpPr>
          <p:spPr>
            <a:xfrm>
              <a:off x="295397" y="4145770"/>
              <a:ext cx="1930455" cy="461665"/>
            </a:xfrm>
            <a:prstGeom prst="rect">
              <a:avLst/>
            </a:prstGeom>
            <a:noFill/>
          </p:spPr>
          <p:txBody>
            <a:bodyPr wrap="square" rtlCol="0">
              <a:spAutoFit/>
            </a:bodyPr>
            <a:lstStyle/>
            <a:p>
              <a:pPr algn="ctr"/>
              <a:r>
                <a:rPr lang="sv-SE" sz="2400" dirty="0"/>
                <a:t>SBU-rapport</a:t>
              </a:r>
            </a:p>
          </p:txBody>
        </p:sp>
        <p:pic>
          <p:nvPicPr>
            <p:cNvPr id="22" name="Bildobjekt 21" descr="Piktogram av en bok">
              <a:extLst>
                <a:ext uri="{FF2B5EF4-FFF2-40B4-BE49-F238E27FC236}">
                  <a16:creationId xmlns:a16="http://schemas.microsoft.com/office/drawing/2014/main" id="{7244B002-FB97-992F-2A13-23F84BE49C8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28666" y="3005207"/>
              <a:ext cx="1243680" cy="1243680"/>
            </a:xfrm>
            <a:prstGeom prst="rect">
              <a:avLst/>
            </a:prstGeom>
          </p:spPr>
        </p:pic>
        <p:sp>
          <p:nvSpPr>
            <p:cNvPr id="23" name="textruta 22">
              <a:extLst>
                <a:ext uri="{FF2B5EF4-FFF2-40B4-BE49-F238E27FC236}">
                  <a16:creationId xmlns:a16="http://schemas.microsoft.com/office/drawing/2014/main" id="{C6953CFC-B590-C56B-5DF1-6DD06885FD72}"/>
                </a:ext>
              </a:extLst>
            </p:cNvPr>
            <p:cNvSpPr txBox="1"/>
            <p:nvPr/>
          </p:nvSpPr>
          <p:spPr>
            <a:xfrm>
              <a:off x="9433485" y="4365476"/>
              <a:ext cx="2671451" cy="461665"/>
            </a:xfrm>
            <a:prstGeom prst="rect">
              <a:avLst/>
            </a:prstGeom>
            <a:noFill/>
          </p:spPr>
          <p:txBody>
            <a:bodyPr wrap="square" rtlCol="0">
              <a:spAutoFit/>
            </a:bodyPr>
            <a:lstStyle>
              <a:defPPr>
                <a:defRPr lang="sv-SE"/>
              </a:defPPr>
              <a:lvl1pPr algn="ctr">
                <a:defRPr sz="2400"/>
              </a:lvl1pPr>
            </a:lstStyle>
            <a:p>
              <a:r>
                <a:rPr lang="sv-SE" dirty="0"/>
                <a:t>Enskilda personer</a:t>
              </a:r>
            </a:p>
          </p:txBody>
        </p:sp>
        <p:pic>
          <p:nvPicPr>
            <p:cNvPr id="24" name="Bildobjekt 23" descr="Piktogram av tre personer">
              <a:extLst>
                <a:ext uri="{FF2B5EF4-FFF2-40B4-BE49-F238E27FC236}">
                  <a16:creationId xmlns:a16="http://schemas.microsoft.com/office/drawing/2014/main" id="{83FBF2AC-0BB5-6609-3F26-967B523C4AF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147371" y="2919202"/>
              <a:ext cx="1243680" cy="1243680"/>
            </a:xfrm>
            <a:prstGeom prst="rect">
              <a:avLst/>
            </a:prstGeom>
          </p:spPr>
        </p:pic>
        <p:pic>
          <p:nvPicPr>
            <p:cNvPr id="27" name="Bildobjekt 26" descr="Piktogram av en bestämmande organisation">
              <a:extLst>
                <a:ext uri="{FF2B5EF4-FFF2-40B4-BE49-F238E27FC236}">
                  <a16:creationId xmlns:a16="http://schemas.microsoft.com/office/drawing/2014/main" id="{54D570BA-8CA0-9ADC-3DF5-5C9597EEF2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84203" y="1570696"/>
              <a:ext cx="1440000" cy="1440000"/>
            </a:xfrm>
            <a:prstGeom prst="rect">
              <a:avLst/>
            </a:prstGeom>
          </p:spPr>
        </p:pic>
        <p:pic>
          <p:nvPicPr>
            <p:cNvPr id="34" name="Bild 33" descr="två pilar som går runt i en cirkel">
              <a:extLst>
                <a:ext uri="{FF2B5EF4-FFF2-40B4-BE49-F238E27FC236}">
                  <a16:creationId xmlns:a16="http://schemas.microsoft.com/office/drawing/2014/main" id="{379B43BB-E0EB-4A42-98A8-197A470414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40431" y="3099016"/>
              <a:ext cx="914400" cy="914400"/>
            </a:xfrm>
            <a:prstGeom prst="rect">
              <a:avLst/>
            </a:prstGeom>
          </p:spPr>
        </p:pic>
        <p:sp>
          <p:nvSpPr>
            <p:cNvPr id="41" name="Pil: höger 40" descr="Pil som pekar åt höger">
              <a:extLst>
                <a:ext uri="{FF2B5EF4-FFF2-40B4-BE49-F238E27FC236}">
                  <a16:creationId xmlns:a16="http://schemas.microsoft.com/office/drawing/2014/main" id="{5D376B22-1656-FFCA-94F7-A487D57C6AC0}"/>
                </a:ext>
              </a:extLst>
            </p:cNvPr>
            <p:cNvSpPr/>
            <p:nvPr/>
          </p:nvSpPr>
          <p:spPr>
            <a:xfrm>
              <a:off x="2964333" y="3318873"/>
              <a:ext cx="695325" cy="616348"/>
            </a:xfrm>
            <a:prstGeom prst="rightArrow">
              <a:avLst/>
            </a:prstGeom>
            <a:solidFill>
              <a:srgbClr val="D1E1F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Pil: höger 41" descr="Pil som pekar åt höger">
              <a:extLst>
                <a:ext uri="{FF2B5EF4-FFF2-40B4-BE49-F238E27FC236}">
                  <a16:creationId xmlns:a16="http://schemas.microsoft.com/office/drawing/2014/main" id="{7615C48C-B44A-D11C-7F9E-8460483D9F35}"/>
                </a:ext>
              </a:extLst>
            </p:cNvPr>
            <p:cNvSpPr/>
            <p:nvPr/>
          </p:nvSpPr>
          <p:spPr>
            <a:xfrm>
              <a:off x="8321559" y="3318873"/>
              <a:ext cx="695325" cy="616348"/>
            </a:xfrm>
            <a:prstGeom prst="rightArrow">
              <a:avLst/>
            </a:prstGeom>
            <a:solidFill>
              <a:srgbClr val="D1E1F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9CBF1914-6A53-77AE-6C1E-99306DBA9DDB}"/>
                </a:ext>
              </a:extLst>
            </p:cNvPr>
            <p:cNvSpPr/>
            <p:nvPr/>
          </p:nvSpPr>
          <p:spPr>
            <a:xfrm>
              <a:off x="4533004" y="6031210"/>
              <a:ext cx="2182397" cy="461665"/>
            </a:xfrm>
            <a:prstGeom prst="rect">
              <a:avLst/>
            </a:prstGeom>
            <a:noFill/>
          </p:spPr>
          <p:txBody>
            <a:bodyPr wrap="square" rtlCol="0">
              <a:spAutoFit/>
            </a:bodyPr>
            <a:lstStyle/>
            <a:p>
              <a:pPr algn="ctr"/>
              <a:r>
                <a:rPr lang="sv-SE" sz="2400" dirty="0">
                  <a:solidFill>
                    <a:schemeClr val="tx1"/>
                  </a:solidFill>
                </a:rPr>
                <a:t>Verksamheter</a:t>
              </a:r>
            </a:p>
          </p:txBody>
        </p:sp>
        <p:grpSp>
          <p:nvGrpSpPr>
            <p:cNvPr id="48" name="Grupp 47" descr="Piktogram på en glödlampa">
              <a:extLst>
                <a:ext uri="{FF2B5EF4-FFF2-40B4-BE49-F238E27FC236}">
                  <a16:creationId xmlns:a16="http://schemas.microsoft.com/office/drawing/2014/main" id="{504D8960-3459-C642-085F-0F6DC089678C}"/>
                </a:ext>
              </a:extLst>
            </p:cNvPr>
            <p:cNvGrpSpPr/>
            <p:nvPr/>
          </p:nvGrpSpPr>
          <p:grpSpPr>
            <a:xfrm>
              <a:off x="781010" y="2090807"/>
              <a:ext cx="914400" cy="914400"/>
              <a:chOff x="781010" y="2090807"/>
              <a:chExt cx="914400" cy="914400"/>
            </a:xfrm>
          </p:grpSpPr>
          <p:pic>
            <p:nvPicPr>
              <p:cNvPr id="44" name="Bild 43" descr="Glödlampa och kugghjul med hel fyllning">
                <a:extLst>
                  <a:ext uri="{FF2B5EF4-FFF2-40B4-BE49-F238E27FC236}">
                    <a16:creationId xmlns:a16="http://schemas.microsoft.com/office/drawing/2014/main" id="{937AB14F-17F7-83DF-5F32-4C566C2573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1010" y="2090807"/>
                <a:ext cx="914400" cy="914400"/>
              </a:xfrm>
              <a:prstGeom prst="rect">
                <a:avLst/>
              </a:prstGeom>
            </p:spPr>
          </p:pic>
          <p:sp>
            <p:nvSpPr>
              <p:cNvPr id="47" name="Ellips 46">
                <a:extLst>
                  <a:ext uri="{FF2B5EF4-FFF2-40B4-BE49-F238E27FC236}">
                    <a16:creationId xmlns:a16="http://schemas.microsoft.com/office/drawing/2014/main" id="{72C79435-B0A4-65AB-147D-34D8235646CE}"/>
                  </a:ext>
                </a:extLst>
              </p:cNvPr>
              <p:cNvSpPr/>
              <p:nvPr/>
            </p:nvSpPr>
            <p:spPr>
              <a:xfrm>
                <a:off x="1108432" y="2384884"/>
                <a:ext cx="259556" cy="23728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314184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D6F55C-8646-3355-1AFC-4282349BB70F}"/>
              </a:ext>
            </a:extLst>
          </p:cNvPr>
          <p:cNvSpPr>
            <a:spLocks noGrp="1"/>
          </p:cNvSpPr>
          <p:nvPr>
            <p:ph type="title"/>
          </p:nvPr>
        </p:nvSpPr>
        <p:spPr/>
        <p:txBody>
          <a:bodyPr/>
          <a:lstStyle/>
          <a:p>
            <a:r>
              <a:rPr lang="sv-SE" dirty="0"/>
              <a:t>Fördjupning</a:t>
            </a:r>
          </a:p>
        </p:txBody>
      </p:sp>
      <p:sp>
        <p:nvSpPr>
          <p:cNvPr id="3" name="Platshållare för innehåll 2">
            <a:extLst>
              <a:ext uri="{FF2B5EF4-FFF2-40B4-BE49-F238E27FC236}">
                <a16:creationId xmlns:a16="http://schemas.microsoft.com/office/drawing/2014/main" id="{3F7C4DAE-C9B7-C988-0F3F-5D05BEEF19D5}"/>
              </a:ext>
            </a:extLst>
          </p:cNvPr>
          <p:cNvSpPr>
            <a:spLocks noGrp="1"/>
          </p:cNvSpPr>
          <p:nvPr>
            <p:ph idx="1"/>
          </p:nvPr>
        </p:nvSpPr>
        <p:spPr>
          <a:xfrm>
            <a:off x="417291" y="1686729"/>
            <a:ext cx="2780725" cy="1498107"/>
          </a:xfrm>
        </p:spPr>
        <p:txBody>
          <a:bodyPr>
            <a:normAutofit fontScale="92500" lnSpcReduction="20000"/>
          </a:bodyPr>
          <a:lstStyle/>
          <a:p>
            <a:pPr marL="0" indent="0" algn="r">
              <a:lnSpc>
                <a:spcPct val="110000"/>
              </a:lnSpc>
              <a:buNone/>
            </a:pPr>
            <a:r>
              <a:rPr lang="sv-SE" dirty="0"/>
              <a:t>Läs den fullständiga rapporten  på </a:t>
            </a:r>
            <a:r>
              <a:rPr lang="sv-SE" dirty="0">
                <a:solidFill>
                  <a:schemeClr val="accent1"/>
                </a:solidFill>
              </a:rPr>
              <a:t>www.sbu.se/372</a:t>
            </a:r>
            <a:endParaRPr lang="sv-SE">
              <a:solidFill>
                <a:schemeClr val="accent1"/>
              </a:solidFill>
            </a:endParaRPr>
          </a:p>
        </p:txBody>
      </p:sp>
      <p:grpSp>
        <p:nvGrpSpPr>
          <p:cNvPr id="36" name="Grupp 35">
            <a:extLst>
              <a:ext uri="{FF2B5EF4-FFF2-40B4-BE49-F238E27FC236}">
                <a16:creationId xmlns:a16="http://schemas.microsoft.com/office/drawing/2014/main" id="{4C4D2E68-C08D-45FE-2E04-C26748E7CAFB}"/>
              </a:ext>
            </a:extLst>
          </p:cNvPr>
          <p:cNvGrpSpPr/>
          <p:nvPr/>
        </p:nvGrpSpPr>
        <p:grpSpPr>
          <a:xfrm>
            <a:off x="3398544" y="1385627"/>
            <a:ext cx="2453490" cy="4906977"/>
            <a:chOff x="3514096" y="1359562"/>
            <a:chExt cx="2453490" cy="4906977"/>
          </a:xfrm>
        </p:grpSpPr>
        <p:sp>
          <p:nvSpPr>
            <p:cNvPr id="13" name="Rektangel 12">
              <a:extLst>
                <a:ext uri="{FF2B5EF4-FFF2-40B4-BE49-F238E27FC236}">
                  <a16:creationId xmlns:a16="http://schemas.microsoft.com/office/drawing/2014/main" id="{F64EFEEA-5F40-98DF-F5AB-34829EAF65BF}"/>
                </a:ext>
              </a:extLst>
            </p:cNvPr>
            <p:cNvSpPr/>
            <p:nvPr/>
          </p:nvSpPr>
          <p:spPr>
            <a:xfrm>
              <a:off x="3514097" y="1359562"/>
              <a:ext cx="2453489" cy="24534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63E06586-89F5-BF0E-ECAC-5F0F95A607A4}"/>
                </a:ext>
              </a:extLst>
            </p:cNvPr>
            <p:cNvSpPr/>
            <p:nvPr/>
          </p:nvSpPr>
          <p:spPr>
            <a:xfrm>
              <a:off x="3514096" y="3813050"/>
              <a:ext cx="2453489" cy="2453489"/>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B0A3CCBF-7745-9D9F-0938-D14D663AC246}"/>
              </a:ext>
            </a:extLst>
          </p:cNvPr>
          <p:cNvGrpSpPr/>
          <p:nvPr/>
        </p:nvGrpSpPr>
        <p:grpSpPr>
          <a:xfrm>
            <a:off x="8913092" y="1385626"/>
            <a:ext cx="2453490" cy="4906978"/>
            <a:chOff x="5967585" y="1359561"/>
            <a:chExt cx="2453490" cy="4906978"/>
          </a:xfrm>
        </p:grpSpPr>
        <p:sp>
          <p:nvSpPr>
            <p:cNvPr id="15" name="Rektangel 14">
              <a:extLst>
                <a:ext uri="{FF2B5EF4-FFF2-40B4-BE49-F238E27FC236}">
                  <a16:creationId xmlns:a16="http://schemas.microsoft.com/office/drawing/2014/main" id="{8F4C273D-CBD6-6769-E529-19F2C8C361A9}"/>
                </a:ext>
              </a:extLst>
            </p:cNvPr>
            <p:cNvSpPr/>
            <p:nvPr/>
          </p:nvSpPr>
          <p:spPr>
            <a:xfrm>
              <a:off x="5967586" y="1359561"/>
              <a:ext cx="2453489" cy="2453489"/>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7" name="Rektangel 16">
              <a:extLst>
                <a:ext uri="{FF2B5EF4-FFF2-40B4-BE49-F238E27FC236}">
                  <a16:creationId xmlns:a16="http://schemas.microsoft.com/office/drawing/2014/main" id="{D8B14FC4-3C32-8EE0-13C6-F0FC4B93FD9C}"/>
                </a:ext>
              </a:extLst>
            </p:cNvPr>
            <p:cNvSpPr/>
            <p:nvPr/>
          </p:nvSpPr>
          <p:spPr>
            <a:xfrm>
              <a:off x="5967585" y="3813050"/>
              <a:ext cx="2453489" cy="24534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5" name="Bildobjekt 4" descr="En bild som visar mönster, kvadrat, pixel, design&#10;&#10;QR-kod som går till SBU:s rapport om samsjuklighet">
            <a:extLst>
              <a:ext uri="{FF2B5EF4-FFF2-40B4-BE49-F238E27FC236}">
                <a16:creationId xmlns:a16="http://schemas.microsoft.com/office/drawing/2014/main" id="{95488B39-0681-3CB5-6F3C-A9B66092C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092" y="1712794"/>
            <a:ext cx="1793665" cy="1793665"/>
          </a:xfrm>
          <a:prstGeom prst="rect">
            <a:avLst/>
          </a:prstGeom>
        </p:spPr>
      </p:pic>
      <p:sp>
        <p:nvSpPr>
          <p:cNvPr id="20" name="textruta 19">
            <a:extLst>
              <a:ext uri="{FF2B5EF4-FFF2-40B4-BE49-F238E27FC236}">
                <a16:creationId xmlns:a16="http://schemas.microsoft.com/office/drawing/2014/main" id="{BF0773CB-E535-BDFD-8BD6-BBCDB7B468E4}"/>
              </a:ext>
            </a:extLst>
          </p:cNvPr>
          <p:cNvSpPr txBox="1"/>
          <p:nvPr/>
        </p:nvSpPr>
        <p:spPr>
          <a:xfrm>
            <a:off x="201319" y="4508839"/>
            <a:ext cx="2996697" cy="892552"/>
          </a:xfrm>
          <a:prstGeom prst="rect">
            <a:avLst/>
          </a:prstGeom>
          <a:noFill/>
        </p:spPr>
        <p:txBody>
          <a:bodyPr wrap="square">
            <a:spAutoFit/>
          </a:bodyPr>
          <a:lstStyle/>
          <a:p>
            <a:pPr marL="39600" algn="r"/>
            <a:r>
              <a:rPr lang="sv-SE" sz="2600" dirty="0"/>
              <a:t>Länk till SBU:s </a:t>
            </a:r>
            <a:br>
              <a:rPr lang="sv-SE" sz="2600" dirty="0"/>
            </a:br>
            <a:r>
              <a:rPr lang="sv-SE" sz="2600" dirty="0"/>
              <a:t>film om rapporten</a:t>
            </a:r>
          </a:p>
        </p:txBody>
      </p:sp>
      <p:sp>
        <p:nvSpPr>
          <p:cNvPr id="22" name="textruta 21">
            <a:extLst>
              <a:ext uri="{FF2B5EF4-FFF2-40B4-BE49-F238E27FC236}">
                <a16:creationId xmlns:a16="http://schemas.microsoft.com/office/drawing/2014/main" id="{28904590-5390-F978-3974-50744C2D07F7}"/>
              </a:ext>
            </a:extLst>
          </p:cNvPr>
          <p:cNvSpPr txBox="1"/>
          <p:nvPr/>
        </p:nvSpPr>
        <p:spPr>
          <a:xfrm>
            <a:off x="5450179" y="1591909"/>
            <a:ext cx="3312058" cy="1292662"/>
          </a:xfrm>
          <a:prstGeom prst="rect">
            <a:avLst/>
          </a:prstGeom>
          <a:noFill/>
        </p:spPr>
        <p:txBody>
          <a:bodyPr wrap="square">
            <a:spAutoFit/>
          </a:bodyPr>
          <a:lstStyle/>
          <a:p>
            <a:pPr algn="r"/>
            <a:r>
              <a:rPr lang="sv-SE" sz="2600" dirty="0"/>
              <a:t>Länk till SBU:s </a:t>
            </a:r>
          </a:p>
          <a:p>
            <a:pPr algn="r"/>
            <a:r>
              <a:rPr lang="sv-SE" sz="2600" dirty="0"/>
              <a:t>filmer om metod</a:t>
            </a:r>
          </a:p>
          <a:p>
            <a:pPr algn="r"/>
            <a:r>
              <a:rPr lang="sv-SE" sz="2600" dirty="0">
                <a:solidFill>
                  <a:schemeClr val="accent1"/>
                </a:solidFill>
              </a:rPr>
              <a:t>play.sbu.se</a:t>
            </a:r>
          </a:p>
        </p:txBody>
      </p:sp>
      <p:sp>
        <p:nvSpPr>
          <p:cNvPr id="24" name="textruta 23">
            <a:extLst>
              <a:ext uri="{FF2B5EF4-FFF2-40B4-BE49-F238E27FC236}">
                <a16:creationId xmlns:a16="http://schemas.microsoft.com/office/drawing/2014/main" id="{884D442F-AE97-A4DC-C0C2-4A82C3EB6C1F}"/>
              </a:ext>
            </a:extLst>
          </p:cNvPr>
          <p:cNvSpPr txBox="1"/>
          <p:nvPr/>
        </p:nvSpPr>
        <p:spPr>
          <a:xfrm>
            <a:off x="5714992" y="4434945"/>
            <a:ext cx="3047245" cy="1292662"/>
          </a:xfrm>
          <a:prstGeom prst="rect">
            <a:avLst/>
          </a:prstGeom>
          <a:noFill/>
        </p:spPr>
        <p:txBody>
          <a:bodyPr wrap="square">
            <a:spAutoFit/>
          </a:bodyPr>
          <a:lstStyle/>
          <a:p>
            <a:pPr marL="39600" algn="r"/>
            <a:r>
              <a:rPr lang="sv-SE" sz="2600"/>
              <a:t>Utbildningar och seminarier som SBU håller i</a:t>
            </a:r>
          </a:p>
        </p:txBody>
      </p:sp>
      <p:pic>
        <p:nvPicPr>
          <p:cNvPr id="33" name="Bildobjekt 32" descr="En bild som visar mönster, kvadrat, stygn, pixel&#10;&#10;Länken går till SBU:s playkanal.">
            <a:extLst>
              <a:ext uri="{FF2B5EF4-FFF2-40B4-BE49-F238E27FC236}">
                <a16:creationId xmlns:a16="http://schemas.microsoft.com/office/drawing/2014/main" id="{7D6F2B82-F78C-2921-5396-14DFA9860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806" y="1712794"/>
            <a:ext cx="1824499" cy="1824499"/>
          </a:xfrm>
          <a:prstGeom prst="rect">
            <a:avLst/>
          </a:prstGeom>
        </p:spPr>
      </p:pic>
      <p:pic>
        <p:nvPicPr>
          <p:cNvPr id="35" name="Bildobjekt 34" descr="En bild som visar mönster, kvadrat, pixel, design&#10;&#10;QR-kod som går till SBU:s webbplats och visar våra utbildningar och seminarier">
            <a:extLst>
              <a:ext uri="{FF2B5EF4-FFF2-40B4-BE49-F238E27FC236}">
                <a16:creationId xmlns:a16="http://schemas.microsoft.com/office/drawing/2014/main" id="{1EE4F7C1-C052-CF94-C225-EE5093A67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806" y="4169027"/>
            <a:ext cx="1824499" cy="1824499"/>
          </a:xfrm>
          <a:prstGeom prst="rect">
            <a:avLst/>
          </a:prstGeom>
        </p:spPr>
      </p:pic>
      <p:pic>
        <p:nvPicPr>
          <p:cNvPr id="7" name="Bildobjekt 6" descr="En bild som visar mönster, kvadrat, pixel, design&#10;&#10;QR-kod som går till filmen om samsjuklighet">
            <a:extLst>
              <a:ext uri="{FF2B5EF4-FFF2-40B4-BE49-F238E27FC236}">
                <a16:creationId xmlns:a16="http://schemas.microsoft.com/office/drawing/2014/main" id="{A8AAFFBE-0F7E-AABC-ACFE-157584226C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9557" y="4169027"/>
            <a:ext cx="1825200" cy="1825200"/>
          </a:xfrm>
          <a:prstGeom prst="rect">
            <a:avLst/>
          </a:prstGeom>
        </p:spPr>
      </p:pic>
    </p:spTree>
    <p:extLst>
      <p:ext uri="{BB962C8B-B14F-4D97-AF65-F5344CB8AC3E}">
        <p14:creationId xmlns:p14="http://schemas.microsoft.com/office/powerpoint/2010/main" val="159377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E273C-8841-FF20-8BEA-E7620DD7879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2D4996B-E190-1982-5954-2AD773576E95}"/>
              </a:ext>
            </a:extLst>
          </p:cNvPr>
          <p:cNvSpPr>
            <a:spLocks noGrp="1"/>
          </p:cNvSpPr>
          <p:nvPr>
            <p:ph type="ctrTitle"/>
          </p:nvPr>
        </p:nvSpPr>
        <p:spPr>
          <a:xfrm>
            <a:off x="1663545" y="364460"/>
            <a:ext cx="8552017" cy="835690"/>
          </a:xfrm>
        </p:spPr>
        <p:txBody>
          <a:bodyPr anchor="t"/>
          <a:lstStyle/>
          <a:p>
            <a:pPr algn="l"/>
            <a:r>
              <a:rPr lang="sv-SE" sz="4000" dirty="0"/>
              <a:t>Medarbetare</a:t>
            </a:r>
          </a:p>
        </p:txBody>
      </p:sp>
      <p:sp>
        <p:nvSpPr>
          <p:cNvPr id="3" name="Underrubrik 2">
            <a:extLst>
              <a:ext uri="{FF2B5EF4-FFF2-40B4-BE49-F238E27FC236}">
                <a16:creationId xmlns:a16="http://schemas.microsoft.com/office/drawing/2014/main" id="{0B3ABD0E-D8B7-5FC4-9231-25588EDDC77E}"/>
              </a:ext>
            </a:extLst>
          </p:cNvPr>
          <p:cNvSpPr>
            <a:spLocks noGrp="1"/>
          </p:cNvSpPr>
          <p:nvPr>
            <p:ph type="subTitle" idx="1"/>
          </p:nvPr>
        </p:nvSpPr>
        <p:spPr>
          <a:xfrm>
            <a:off x="1663546" y="1444977"/>
            <a:ext cx="4432453" cy="4865511"/>
          </a:xfrm>
        </p:spPr>
        <p:txBody>
          <a:bodyPr>
            <a:normAutofit fontScale="85000" lnSpcReduction="20000"/>
          </a:bodyPr>
          <a:lstStyle/>
          <a:p>
            <a:pPr algn="l"/>
            <a:r>
              <a:rPr lang="sv-SE" sz="2800" b="1" dirty="0">
                <a:solidFill>
                  <a:schemeClr val="tx1"/>
                </a:solidFill>
              </a:rPr>
              <a:t>Sakkunniga</a:t>
            </a:r>
          </a:p>
          <a:p>
            <a:pPr algn="l"/>
            <a:endParaRPr lang="sv-SE" sz="2800" dirty="0">
              <a:solidFill>
                <a:schemeClr val="tx1"/>
              </a:solidFill>
            </a:endParaRPr>
          </a:p>
          <a:p>
            <a:pPr algn="l"/>
            <a:r>
              <a:rPr lang="sv-SE" sz="2600" dirty="0">
                <a:solidFill>
                  <a:schemeClr val="tx1"/>
                </a:solidFill>
              </a:rPr>
              <a:t>Joar Guterstam</a:t>
            </a:r>
          </a:p>
          <a:p>
            <a:pPr algn="l">
              <a:lnSpc>
                <a:spcPct val="120000"/>
              </a:lnSpc>
            </a:pPr>
            <a:r>
              <a:rPr lang="sv-SE" sz="1900" dirty="0">
                <a:solidFill>
                  <a:schemeClr val="tx1"/>
                </a:solidFill>
              </a:rPr>
              <a:t>överläkare, docent</a:t>
            </a:r>
          </a:p>
          <a:p>
            <a:pPr algn="l"/>
            <a:endParaRPr lang="sv-SE" sz="2000" dirty="0">
              <a:solidFill>
                <a:schemeClr val="tx1"/>
              </a:solidFill>
            </a:endParaRPr>
          </a:p>
          <a:p>
            <a:pPr algn="l"/>
            <a:r>
              <a:rPr lang="sv-SE" sz="2600" dirty="0">
                <a:solidFill>
                  <a:schemeClr val="tx1"/>
                </a:solidFill>
              </a:rPr>
              <a:t>Anders Hammarberg</a:t>
            </a:r>
          </a:p>
          <a:p>
            <a:pPr algn="l">
              <a:lnSpc>
                <a:spcPct val="120000"/>
              </a:lnSpc>
            </a:pPr>
            <a:r>
              <a:rPr lang="sv-SE" sz="1900" dirty="0">
                <a:solidFill>
                  <a:schemeClr val="tx1"/>
                </a:solidFill>
              </a:rPr>
              <a:t>docent, leg. psykoterapeut</a:t>
            </a:r>
          </a:p>
          <a:p>
            <a:pPr algn="l"/>
            <a:endParaRPr lang="sv-SE" sz="2000" dirty="0">
              <a:solidFill>
                <a:schemeClr val="tx1"/>
              </a:solidFill>
            </a:endParaRPr>
          </a:p>
          <a:p>
            <a:pPr algn="l"/>
            <a:r>
              <a:rPr lang="sv-SE" sz="2600" dirty="0">
                <a:solidFill>
                  <a:schemeClr val="tx1"/>
                </a:solidFill>
              </a:rPr>
              <a:t>Åsa Magnusson</a:t>
            </a:r>
          </a:p>
          <a:p>
            <a:pPr algn="l"/>
            <a:r>
              <a:rPr lang="sv-SE" sz="1900" dirty="0">
                <a:solidFill>
                  <a:schemeClr val="tx1"/>
                </a:solidFill>
              </a:rPr>
              <a:t>överläkare, med. dr.</a:t>
            </a:r>
          </a:p>
          <a:p>
            <a:pPr algn="l"/>
            <a:endParaRPr lang="sv-SE" sz="2000" dirty="0">
              <a:solidFill>
                <a:schemeClr val="tx1"/>
              </a:solidFill>
            </a:endParaRPr>
          </a:p>
          <a:p>
            <a:pPr algn="l"/>
            <a:r>
              <a:rPr lang="sv-SE" sz="2600" dirty="0">
                <a:solidFill>
                  <a:schemeClr val="tx1"/>
                </a:solidFill>
              </a:rPr>
              <a:t>Annika Nordström</a:t>
            </a:r>
          </a:p>
          <a:p>
            <a:pPr algn="l">
              <a:lnSpc>
                <a:spcPct val="120000"/>
              </a:lnSpc>
            </a:pPr>
            <a:r>
              <a:rPr lang="sv-SE" sz="1900" dirty="0">
                <a:solidFill>
                  <a:schemeClr val="tx1"/>
                </a:solidFill>
              </a:rPr>
              <a:t>socionom, med.dr. i psykiatri</a:t>
            </a:r>
          </a:p>
          <a:p>
            <a:pPr algn="l"/>
            <a:endParaRPr lang="nn-NO" sz="2000" dirty="0">
              <a:solidFill>
                <a:schemeClr val="tx1"/>
              </a:solidFill>
            </a:endParaRPr>
          </a:p>
          <a:p>
            <a:pPr algn="l"/>
            <a:r>
              <a:rPr lang="nn-NO" sz="2600" dirty="0">
                <a:solidFill>
                  <a:schemeClr val="tx1"/>
                </a:solidFill>
              </a:rPr>
              <a:t>Sara Wallhed Finn</a:t>
            </a:r>
          </a:p>
          <a:p>
            <a:pPr algn="l">
              <a:lnSpc>
                <a:spcPct val="120000"/>
              </a:lnSpc>
            </a:pPr>
            <a:r>
              <a:rPr lang="nn-NO" sz="1900" dirty="0">
                <a:solidFill>
                  <a:schemeClr val="tx1"/>
                </a:solidFill>
              </a:rPr>
              <a:t>leg. psykolog, docent</a:t>
            </a:r>
          </a:p>
          <a:p>
            <a:pPr algn="l"/>
            <a:endParaRPr lang="sv-SE" sz="2000" dirty="0">
              <a:solidFill>
                <a:schemeClr val="tx1"/>
              </a:solidFill>
            </a:endParaRPr>
          </a:p>
          <a:p>
            <a:pPr algn="l">
              <a:lnSpc>
                <a:spcPct val="100000"/>
              </a:lnSpc>
            </a:pPr>
            <a:r>
              <a:rPr lang="sv-SE" sz="2600" dirty="0">
                <a:solidFill>
                  <a:schemeClr val="tx1"/>
                </a:solidFill>
              </a:rPr>
              <a:t>Agneta Öjehagen</a:t>
            </a:r>
          </a:p>
          <a:p>
            <a:pPr algn="l">
              <a:lnSpc>
                <a:spcPct val="120000"/>
              </a:lnSpc>
            </a:pPr>
            <a:r>
              <a:rPr lang="sv-SE" sz="1900" dirty="0">
                <a:solidFill>
                  <a:schemeClr val="tx1"/>
                </a:solidFill>
              </a:rPr>
              <a:t>socionom, leg. psykoterapeut, </a:t>
            </a:r>
            <a:br>
              <a:rPr lang="sv-SE" sz="1900" dirty="0">
                <a:solidFill>
                  <a:schemeClr val="tx1"/>
                </a:solidFill>
              </a:rPr>
            </a:br>
            <a:r>
              <a:rPr lang="sv-SE" sz="1900" dirty="0">
                <a:solidFill>
                  <a:schemeClr val="tx1"/>
                </a:solidFill>
              </a:rPr>
              <a:t>doktor i medicinsk vetenskap, professor</a:t>
            </a:r>
          </a:p>
          <a:p>
            <a:pPr algn="l"/>
            <a:endParaRPr lang="sv-SE" sz="2400" dirty="0">
              <a:solidFill>
                <a:schemeClr val="tx1"/>
              </a:solidFill>
            </a:endParaRPr>
          </a:p>
          <a:p>
            <a:pPr algn="l"/>
            <a:endParaRPr lang="sv-SE" sz="2400" dirty="0">
              <a:solidFill>
                <a:schemeClr val="tx1"/>
              </a:solidFill>
            </a:endParaRPr>
          </a:p>
          <a:p>
            <a:pPr algn="l"/>
            <a:endParaRPr lang="sv-SE" sz="2400" dirty="0">
              <a:solidFill>
                <a:schemeClr val="tx1"/>
              </a:solidFill>
            </a:endParaRPr>
          </a:p>
          <a:p>
            <a:pPr algn="l"/>
            <a:endParaRPr lang="sv-SE" sz="2800" dirty="0">
              <a:solidFill>
                <a:schemeClr val="tx1"/>
              </a:solidFill>
            </a:endParaRPr>
          </a:p>
        </p:txBody>
      </p:sp>
      <p:sp>
        <p:nvSpPr>
          <p:cNvPr id="8" name="Underrubrik 2">
            <a:extLst>
              <a:ext uri="{FF2B5EF4-FFF2-40B4-BE49-F238E27FC236}">
                <a16:creationId xmlns:a16="http://schemas.microsoft.com/office/drawing/2014/main" id="{4FD738A3-3901-D296-4A91-7219081FEB0C}"/>
              </a:ext>
            </a:extLst>
          </p:cNvPr>
          <p:cNvSpPr txBox="1">
            <a:spLocks/>
          </p:cNvSpPr>
          <p:nvPr/>
        </p:nvSpPr>
        <p:spPr>
          <a:xfrm>
            <a:off x="6214535" y="1406877"/>
            <a:ext cx="2218266" cy="5147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spcAft>
                <a:spcPts val="0"/>
              </a:spcAft>
              <a:buClr>
                <a:srgbClr val="952A86"/>
              </a:buClr>
              <a:buFont typeface="Arial" panose="020B0604020202020204" pitchFamily="34" charset="0"/>
              <a:buNone/>
              <a:defRPr sz="3600" kern="1200">
                <a:solidFill>
                  <a:schemeClr val="accent6"/>
                </a:solidFill>
                <a:effectLst/>
                <a:latin typeface="Calibri Light" panose="020F0302020204030204" pitchFamily="34" charset="0"/>
                <a:ea typeface="+mn-ea"/>
                <a:cs typeface="Calibri Light" panose="020F0302020204030204" pitchFamily="34" charset="0"/>
              </a:defRPr>
            </a:lvl1pPr>
            <a:lvl2pPr marL="457200" indent="0" algn="ctr" defTabSz="914400" rtl="0" eaLnBrk="1" latinLnBrk="0" hangingPunct="1">
              <a:lnSpc>
                <a:spcPct val="90000"/>
              </a:lnSpc>
              <a:spcBef>
                <a:spcPts val="500"/>
              </a:spcBef>
              <a:spcAft>
                <a:spcPts val="600"/>
              </a:spcAft>
              <a:buClr>
                <a:schemeClr val="accent3"/>
              </a:buClr>
              <a:buFont typeface="Arial" panose="020B0604020202020204" pitchFamily="34" charset="0"/>
              <a:buNone/>
              <a:defRPr sz="2000" kern="1200">
                <a:solidFill>
                  <a:schemeClr val="tx1"/>
                </a:solidFill>
                <a:latin typeface="Calibri Light" panose="020F0302020204030204" pitchFamily="34" charset="0"/>
                <a:ea typeface="+mn-ea"/>
                <a:cs typeface="Calibri Light" panose="020F0302020204030204" pitchFamily="34" charset="0"/>
              </a:defRPr>
            </a:lvl2pPr>
            <a:lvl3pPr marL="914400" indent="0" algn="ctr" defTabSz="914400" rtl="0" eaLnBrk="1" latinLnBrk="0" hangingPunct="1">
              <a:lnSpc>
                <a:spcPct val="90000"/>
              </a:lnSpc>
              <a:spcBef>
                <a:spcPts val="500"/>
              </a:spcBef>
              <a:spcAft>
                <a:spcPts val="600"/>
              </a:spcAft>
              <a:buFont typeface="Calibri" panose="020F0502020204030204" pitchFamily="34" charset="0"/>
              <a:buNone/>
              <a:tabLst/>
              <a:defRPr sz="1800" kern="1200">
                <a:solidFill>
                  <a:schemeClr val="tx1"/>
                </a:solidFill>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spcAft>
                <a:spcPts val="600"/>
              </a:spcAft>
              <a:buFont typeface="Calibri" panose="020F0502020204030204" pitchFamily="34" charset="0"/>
              <a:buNone/>
              <a:defRPr sz="1600" kern="1200">
                <a:solidFill>
                  <a:schemeClr val="tx1"/>
                </a:solidFill>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spcAft>
                <a:spcPts val="600"/>
              </a:spcAft>
              <a:buFont typeface="Wingdings 3" panose="05040102010807070707" pitchFamily="18" charset="2"/>
              <a:buNone/>
              <a:defRPr sz="1600" kern="1200">
                <a:solidFill>
                  <a:schemeClr val="tx1"/>
                </a:solidFill>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sv-SE" sz="2400" b="1" dirty="0">
                <a:solidFill>
                  <a:schemeClr val="tx1"/>
                </a:solidFill>
                <a:latin typeface="+mn-lt"/>
              </a:rPr>
              <a:t>SBU:s kansli</a:t>
            </a:r>
          </a:p>
          <a:p>
            <a:pPr algn="l">
              <a:spcAft>
                <a:spcPts val="1200"/>
              </a:spcAft>
            </a:pPr>
            <a:r>
              <a:rPr lang="sv-SE" sz="1400" b="1" dirty="0">
                <a:solidFill>
                  <a:schemeClr val="tx1"/>
                </a:solidFill>
                <a:latin typeface="+mn-lt"/>
              </a:rPr>
              <a:t>Projektledare</a:t>
            </a:r>
          </a:p>
          <a:p>
            <a:pPr algn="l">
              <a:lnSpc>
                <a:spcPct val="100000"/>
              </a:lnSpc>
              <a:spcAft>
                <a:spcPts val="1200"/>
              </a:spcAft>
            </a:pPr>
            <a:r>
              <a:rPr lang="sv-SE" sz="1400" dirty="0">
                <a:solidFill>
                  <a:schemeClr val="tx1"/>
                </a:solidFill>
                <a:latin typeface="+mn-lt"/>
              </a:rPr>
              <a:t>Nils Stenström</a:t>
            </a:r>
          </a:p>
          <a:p>
            <a:pPr algn="l">
              <a:lnSpc>
                <a:spcPct val="100000"/>
              </a:lnSpc>
              <a:spcAft>
                <a:spcPts val="1200"/>
              </a:spcAft>
            </a:pPr>
            <a:r>
              <a:rPr lang="sv-SE" sz="1400" dirty="0">
                <a:solidFill>
                  <a:schemeClr val="tx1"/>
                </a:solidFill>
                <a:latin typeface="+mn-lt"/>
              </a:rPr>
              <a:t>Marie Österberg</a:t>
            </a:r>
          </a:p>
          <a:p>
            <a:pPr algn="l">
              <a:lnSpc>
                <a:spcPct val="100000"/>
              </a:lnSpc>
              <a:spcAft>
                <a:spcPts val="1200"/>
              </a:spcAft>
            </a:pPr>
            <a:r>
              <a:rPr lang="sv-SE" sz="1400" dirty="0">
                <a:solidFill>
                  <a:schemeClr val="tx1"/>
                </a:solidFill>
                <a:latin typeface="+mn-lt"/>
              </a:rPr>
              <a:t>Idha Kurtsdotter</a:t>
            </a:r>
          </a:p>
          <a:p>
            <a:pPr algn="l">
              <a:lnSpc>
                <a:spcPct val="100000"/>
              </a:lnSpc>
              <a:spcAft>
                <a:spcPts val="1200"/>
              </a:spcAft>
            </a:pPr>
            <a:r>
              <a:rPr lang="sv-SE" sz="1400" dirty="0">
                <a:solidFill>
                  <a:schemeClr val="tx1"/>
                </a:solidFill>
                <a:latin typeface="+mn-lt"/>
              </a:rPr>
              <a:t>Rebecca A. Silverstein</a:t>
            </a:r>
          </a:p>
          <a:p>
            <a:pPr algn="l">
              <a:lnSpc>
                <a:spcPct val="150000"/>
              </a:lnSpc>
              <a:spcAft>
                <a:spcPts val="1200"/>
              </a:spcAft>
            </a:pPr>
            <a:r>
              <a:rPr lang="sv-SE" sz="1400" b="1" dirty="0">
                <a:solidFill>
                  <a:schemeClr val="tx1"/>
                </a:solidFill>
                <a:latin typeface="+mn-lt"/>
              </a:rPr>
              <a:t>Hälsoekonomer</a:t>
            </a:r>
          </a:p>
          <a:p>
            <a:pPr algn="l">
              <a:spcAft>
                <a:spcPts val="1200"/>
              </a:spcAft>
            </a:pPr>
            <a:r>
              <a:rPr lang="sv-SE" sz="1400" dirty="0">
                <a:solidFill>
                  <a:schemeClr val="tx1"/>
                </a:solidFill>
                <a:latin typeface="+mn-lt"/>
              </a:rPr>
              <a:t>Johanna Wiss</a:t>
            </a:r>
          </a:p>
          <a:p>
            <a:pPr algn="l">
              <a:spcAft>
                <a:spcPts val="1200"/>
              </a:spcAft>
            </a:pPr>
            <a:r>
              <a:rPr lang="sv-SE" sz="1400" dirty="0">
                <a:solidFill>
                  <a:schemeClr val="tx1"/>
                </a:solidFill>
                <a:latin typeface="+mn-lt"/>
              </a:rPr>
              <a:t>Jenny Berg</a:t>
            </a:r>
          </a:p>
          <a:p>
            <a:pPr algn="l">
              <a:lnSpc>
                <a:spcPct val="150000"/>
              </a:lnSpc>
              <a:spcAft>
                <a:spcPts val="1200"/>
              </a:spcAft>
            </a:pPr>
            <a:r>
              <a:rPr lang="sv-SE" sz="1400" b="1" dirty="0">
                <a:solidFill>
                  <a:schemeClr val="tx1"/>
                </a:solidFill>
                <a:latin typeface="+mn-lt"/>
              </a:rPr>
              <a:t>Informationsspecialister</a:t>
            </a:r>
          </a:p>
          <a:p>
            <a:pPr algn="l">
              <a:spcAft>
                <a:spcPts val="1200"/>
              </a:spcAft>
            </a:pPr>
            <a:r>
              <a:rPr lang="sv-SE" sz="1400" dirty="0">
                <a:solidFill>
                  <a:schemeClr val="tx1"/>
                </a:solidFill>
                <a:latin typeface="+mn-lt"/>
              </a:rPr>
              <a:t>Hanna Olofsson</a:t>
            </a:r>
          </a:p>
          <a:p>
            <a:pPr algn="l">
              <a:spcAft>
                <a:spcPts val="1200"/>
              </a:spcAft>
            </a:pPr>
            <a:r>
              <a:rPr lang="sv-SE" sz="1400" dirty="0">
                <a:solidFill>
                  <a:schemeClr val="tx1"/>
                </a:solidFill>
                <a:latin typeface="+mn-lt"/>
              </a:rPr>
              <a:t>Carl Gornitzki</a:t>
            </a:r>
          </a:p>
        </p:txBody>
      </p:sp>
      <p:sp>
        <p:nvSpPr>
          <p:cNvPr id="9" name="Underrubrik 2">
            <a:extLst>
              <a:ext uri="{FF2B5EF4-FFF2-40B4-BE49-F238E27FC236}">
                <a16:creationId xmlns:a16="http://schemas.microsoft.com/office/drawing/2014/main" id="{EAA1E800-DCF8-044B-6B20-5E20358630EC}"/>
              </a:ext>
            </a:extLst>
          </p:cNvPr>
          <p:cNvSpPr txBox="1">
            <a:spLocks/>
          </p:cNvSpPr>
          <p:nvPr/>
        </p:nvSpPr>
        <p:spPr>
          <a:xfrm>
            <a:off x="8551337" y="1888065"/>
            <a:ext cx="2218266" cy="47074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spcAft>
                <a:spcPts val="0"/>
              </a:spcAft>
              <a:buClr>
                <a:srgbClr val="952A86"/>
              </a:buClr>
              <a:buFont typeface="Arial" panose="020B0604020202020204" pitchFamily="34" charset="0"/>
              <a:buNone/>
              <a:defRPr sz="3600" kern="1200">
                <a:solidFill>
                  <a:schemeClr val="accent6"/>
                </a:solidFill>
                <a:effectLst/>
                <a:latin typeface="Calibri Light" panose="020F0302020204030204" pitchFamily="34" charset="0"/>
                <a:ea typeface="+mn-ea"/>
                <a:cs typeface="Calibri Light" panose="020F0302020204030204" pitchFamily="34" charset="0"/>
              </a:defRPr>
            </a:lvl1pPr>
            <a:lvl2pPr marL="457200" indent="0" algn="ctr" defTabSz="914400" rtl="0" eaLnBrk="1" latinLnBrk="0" hangingPunct="1">
              <a:lnSpc>
                <a:spcPct val="90000"/>
              </a:lnSpc>
              <a:spcBef>
                <a:spcPts val="500"/>
              </a:spcBef>
              <a:spcAft>
                <a:spcPts val="600"/>
              </a:spcAft>
              <a:buClr>
                <a:schemeClr val="accent3"/>
              </a:buClr>
              <a:buFont typeface="Arial" panose="020B0604020202020204" pitchFamily="34" charset="0"/>
              <a:buNone/>
              <a:defRPr sz="2000" kern="1200">
                <a:solidFill>
                  <a:schemeClr val="tx1"/>
                </a:solidFill>
                <a:latin typeface="Calibri Light" panose="020F0302020204030204" pitchFamily="34" charset="0"/>
                <a:ea typeface="+mn-ea"/>
                <a:cs typeface="Calibri Light" panose="020F0302020204030204" pitchFamily="34" charset="0"/>
              </a:defRPr>
            </a:lvl2pPr>
            <a:lvl3pPr marL="914400" indent="0" algn="ctr" defTabSz="914400" rtl="0" eaLnBrk="1" latinLnBrk="0" hangingPunct="1">
              <a:lnSpc>
                <a:spcPct val="90000"/>
              </a:lnSpc>
              <a:spcBef>
                <a:spcPts val="500"/>
              </a:spcBef>
              <a:spcAft>
                <a:spcPts val="600"/>
              </a:spcAft>
              <a:buFont typeface="Calibri" panose="020F0502020204030204" pitchFamily="34" charset="0"/>
              <a:buNone/>
              <a:tabLst/>
              <a:defRPr sz="1800" kern="1200">
                <a:solidFill>
                  <a:schemeClr val="tx1"/>
                </a:solidFill>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spcAft>
                <a:spcPts val="600"/>
              </a:spcAft>
              <a:buFont typeface="Calibri" panose="020F0502020204030204" pitchFamily="34" charset="0"/>
              <a:buNone/>
              <a:defRPr sz="1600" kern="1200">
                <a:solidFill>
                  <a:schemeClr val="tx1"/>
                </a:solidFill>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spcAft>
                <a:spcPts val="600"/>
              </a:spcAft>
              <a:buFont typeface="Wingdings 3" panose="05040102010807070707" pitchFamily="18" charset="2"/>
              <a:buNone/>
              <a:defRPr sz="1600" kern="1200">
                <a:solidFill>
                  <a:schemeClr val="tx1"/>
                </a:solidFill>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sv-SE" sz="1400" b="1" dirty="0">
                <a:solidFill>
                  <a:schemeClr val="tx1"/>
                </a:solidFill>
                <a:latin typeface="+mn-lt"/>
              </a:rPr>
              <a:t>Projektadministratörer</a:t>
            </a:r>
            <a:r>
              <a:rPr lang="sv-SE" sz="1400" dirty="0">
                <a:solidFill>
                  <a:schemeClr val="tx1"/>
                </a:solidFill>
                <a:latin typeface="+mn-lt"/>
              </a:rPr>
              <a:t> </a:t>
            </a:r>
          </a:p>
          <a:p>
            <a:pPr algn="l">
              <a:spcAft>
                <a:spcPts val="1200"/>
              </a:spcAft>
            </a:pPr>
            <a:r>
              <a:rPr lang="sv-SE" sz="1400" dirty="0">
                <a:solidFill>
                  <a:schemeClr val="tx1"/>
                </a:solidFill>
                <a:latin typeface="+mn-lt"/>
              </a:rPr>
              <a:t>Irini Åberg</a:t>
            </a:r>
          </a:p>
          <a:p>
            <a:pPr algn="l">
              <a:spcAft>
                <a:spcPts val="1200"/>
              </a:spcAft>
            </a:pPr>
            <a:r>
              <a:rPr lang="sv-SE" sz="1400" dirty="0">
                <a:solidFill>
                  <a:schemeClr val="tx1"/>
                </a:solidFill>
                <a:latin typeface="+mn-lt"/>
              </a:rPr>
              <a:t>Elin Malmer</a:t>
            </a:r>
          </a:p>
          <a:p>
            <a:pPr algn="l">
              <a:spcAft>
                <a:spcPts val="1200"/>
              </a:spcAft>
            </a:pPr>
            <a:r>
              <a:rPr lang="sv-SE" sz="1400" dirty="0">
                <a:solidFill>
                  <a:schemeClr val="tx1"/>
                </a:solidFill>
                <a:latin typeface="+mn-lt"/>
              </a:rPr>
              <a:t>Maria Ahlberg</a:t>
            </a:r>
          </a:p>
          <a:p>
            <a:pPr algn="l">
              <a:spcAft>
                <a:spcPts val="1200"/>
              </a:spcAft>
            </a:pPr>
            <a:r>
              <a:rPr lang="sv-SE" sz="1400" dirty="0">
                <a:solidFill>
                  <a:schemeClr val="tx1"/>
                </a:solidFill>
                <a:latin typeface="+mn-lt"/>
              </a:rPr>
              <a:t>Sara Fundell</a:t>
            </a:r>
          </a:p>
          <a:p>
            <a:pPr algn="l">
              <a:spcAft>
                <a:spcPts val="1200"/>
              </a:spcAft>
            </a:pPr>
            <a:r>
              <a:rPr lang="sv-SE" sz="1400" dirty="0">
                <a:solidFill>
                  <a:schemeClr val="tx1"/>
                </a:solidFill>
                <a:latin typeface="+mn-lt"/>
              </a:rPr>
              <a:t>Maria Hoppe</a:t>
            </a:r>
          </a:p>
          <a:p>
            <a:pPr algn="l">
              <a:lnSpc>
                <a:spcPct val="150000"/>
              </a:lnSpc>
              <a:spcAft>
                <a:spcPts val="1200"/>
              </a:spcAft>
            </a:pPr>
            <a:r>
              <a:rPr lang="sv-SE" sz="1400" b="1" dirty="0">
                <a:solidFill>
                  <a:schemeClr val="tx1"/>
                </a:solidFill>
                <a:latin typeface="+mn-lt"/>
              </a:rPr>
              <a:t>Projektmedarbetare</a:t>
            </a:r>
          </a:p>
          <a:p>
            <a:pPr algn="l">
              <a:spcAft>
                <a:spcPts val="1200"/>
              </a:spcAft>
            </a:pPr>
            <a:r>
              <a:rPr lang="sv-SE" sz="1400" dirty="0">
                <a:solidFill>
                  <a:schemeClr val="tx1"/>
                </a:solidFill>
                <a:latin typeface="+mn-lt"/>
              </a:rPr>
              <a:t>Annicka Hedman</a:t>
            </a:r>
          </a:p>
          <a:p>
            <a:pPr algn="l">
              <a:spcAft>
                <a:spcPts val="1200"/>
              </a:spcAft>
            </a:pPr>
            <a:r>
              <a:rPr lang="sv-SE" sz="1400" dirty="0" err="1">
                <a:solidFill>
                  <a:schemeClr val="tx1"/>
                </a:solidFill>
                <a:latin typeface="+mn-lt"/>
              </a:rPr>
              <a:t>Elham</a:t>
            </a:r>
            <a:r>
              <a:rPr lang="sv-SE" sz="1400" dirty="0">
                <a:solidFill>
                  <a:schemeClr val="tx1"/>
                </a:solidFill>
                <a:latin typeface="+mn-lt"/>
              </a:rPr>
              <a:t> Mohammed Ali</a:t>
            </a:r>
          </a:p>
          <a:p>
            <a:pPr algn="l">
              <a:spcAft>
                <a:spcPts val="1200"/>
              </a:spcAft>
            </a:pPr>
            <a:r>
              <a:rPr lang="sv-SE" sz="1400" dirty="0">
                <a:solidFill>
                  <a:schemeClr val="tx1"/>
                </a:solidFill>
                <a:latin typeface="+mn-lt"/>
              </a:rPr>
              <a:t>Erik Eriksson</a:t>
            </a:r>
          </a:p>
          <a:p>
            <a:pPr algn="l">
              <a:lnSpc>
                <a:spcPct val="150000"/>
              </a:lnSpc>
              <a:spcAft>
                <a:spcPts val="1200"/>
              </a:spcAft>
            </a:pPr>
            <a:r>
              <a:rPr lang="sv-SE" sz="1400" b="1" dirty="0">
                <a:solidFill>
                  <a:schemeClr val="tx1"/>
                </a:solidFill>
                <a:latin typeface="+mn-lt"/>
              </a:rPr>
              <a:t>Avdelningschef</a:t>
            </a:r>
          </a:p>
          <a:p>
            <a:pPr algn="l">
              <a:spcAft>
                <a:spcPts val="1200"/>
              </a:spcAft>
            </a:pPr>
            <a:r>
              <a:rPr lang="sv-SE" sz="1400" dirty="0">
                <a:solidFill>
                  <a:schemeClr val="tx1"/>
                </a:solidFill>
                <a:latin typeface="+mn-lt"/>
              </a:rPr>
              <a:t>Sofia Tranæus</a:t>
            </a:r>
          </a:p>
        </p:txBody>
      </p:sp>
    </p:spTree>
    <p:extLst>
      <p:ext uri="{BB962C8B-B14F-4D97-AF65-F5344CB8AC3E}">
        <p14:creationId xmlns:p14="http://schemas.microsoft.com/office/powerpoint/2010/main" val="104733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FD8136-F347-CD64-2FC5-B81B8126EF42}"/>
              </a:ext>
            </a:extLst>
          </p:cNvPr>
          <p:cNvSpPr>
            <a:spLocks noGrp="1"/>
          </p:cNvSpPr>
          <p:nvPr>
            <p:ph type="ctrTitle"/>
          </p:nvPr>
        </p:nvSpPr>
        <p:spPr/>
        <p:txBody>
          <a:bodyPr/>
          <a:lstStyle/>
          <a:p>
            <a:r>
              <a:rPr lang="sv-SE" dirty="0"/>
              <a:t>Tack!</a:t>
            </a:r>
          </a:p>
        </p:txBody>
      </p:sp>
      <p:sp>
        <p:nvSpPr>
          <p:cNvPr id="3" name="Underrubrik 2">
            <a:extLst>
              <a:ext uri="{FF2B5EF4-FFF2-40B4-BE49-F238E27FC236}">
                <a16:creationId xmlns:a16="http://schemas.microsoft.com/office/drawing/2014/main" id="{B0C2E9FF-5300-7228-7599-F7AA83C67643}"/>
              </a:ext>
            </a:extLst>
          </p:cNvPr>
          <p:cNvSpPr>
            <a:spLocks noGrp="1"/>
          </p:cNvSpPr>
          <p:nvPr>
            <p:ph type="subTitle" idx="1"/>
          </p:nvPr>
        </p:nvSpPr>
        <p:spPr/>
        <p:txBody>
          <a:bodyPr/>
          <a:lstStyle/>
          <a:p>
            <a:r>
              <a:rPr lang="sv-SE" dirty="0"/>
              <a:t>Besök oss på </a:t>
            </a:r>
            <a:r>
              <a:rPr lang="sv-SE" dirty="0">
                <a:hlinkClick r:id="rId2"/>
              </a:rPr>
              <a:t>sbu.se</a:t>
            </a:r>
            <a:endParaRPr lang="sv-SE" dirty="0"/>
          </a:p>
        </p:txBody>
      </p:sp>
    </p:spTree>
    <p:extLst>
      <p:ext uri="{BB962C8B-B14F-4D97-AF65-F5344CB8AC3E}">
        <p14:creationId xmlns:p14="http://schemas.microsoft.com/office/powerpoint/2010/main" val="339131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607676-19F1-6B74-7EE9-BC5EA4EFDF4B}"/>
              </a:ext>
            </a:extLst>
          </p:cNvPr>
          <p:cNvSpPr>
            <a:spLocks noGrp="1"/>
          </p:cNvSpPr>
          <p:nvPr>
            <p:ph type="ctrTitle"/>
          </p:nvPr>
        </p:nvSpPr>
        <p:spPr/>
        <p:txBody>
          <a:bodyPr/>
          <a:lstStyle/>
          <a:p>
            <a:r>
              <a:rPr lang="sv-SE" dirty="0"/>
              <a:t>Vad handlar rapporten om?</a:t>
            </a:r>
          </a:p>
        </p:txBody>
      </p:sp>
      <p:sp>
        <p:nvSpPr>
          <p:cNvPr id="3" name="Underrubrik 2">
            <a:extLst>
              <a:ext uri="{FF2B5EF4-FFF2-40B4-BE49-F238E27FC236}">
                <a16:creationId xmlns:a16="http://schemas.microsoft.com/office/drawing/2014/main" id="{23FE8571-AC3C-0CE6-58FA-021AA10D4F51}"/>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148665631"/>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färgglad abstrakt konst där siluetten av ett ansikte syns mellan två fält med färgklickar.">
            <a:extLst>
              <a:ext uri="{FF2B5EF4-FFF2-40B4-BE49-F238E27FC236}">
                <a16:creationId xmlns:a16="http://schemas.microsoft.com/office/drawing/2014/main" id="{419F34D6-5651-2950-0055-0D8BE1EA7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20" y="417738"/>
            <a:ext cx="6064532" cy="4730334"/>
          </a:xfrm>
          <a:prstGeom prst="rect">
            <a:avLst/>
          </a:prstGeom>
        </p:spPr>
      </p:pic>
      <p:sp>
        <p:nvSpPr>
          <p:cNvPr id="2" name="Rubrik 1">
            <a:extLst>
              <a:ext uri="{FF2B5EF4-FFF2-40B4-BE49-F238E27FC236}">
                <a16:creationId xmlns:a16="http://schemas.microsoft.com/office/drawing/2014/main" id="{26ADC448-4133-A385-C155-F13B0D70A5C5}"/>
              </a:ext>
            </a:extLst>
          </p:cNvPr>
          <p:cNvSpPr>
            <a:spLocks noGrp="1"/>
          </p:cNvSpPr>
          <p:nvPr>
            <p:ph type="title"/>
          </p:nvPr>
        </p:nvSpPr>
        <p:spPr/>
        <p:txBody>
          <a:bodyPr>
            <a:normAutofit/>
          </a:bodyPr>
          <a:lstStyle/>
          <a:p>
            <a:r>
              <a:rPr lang="sv-SE" dirty="0"/>
              <a:t>Samsjuklighet </a:t>
            </a:r>
          </a:p>
        </p:txBody>
      </p:sp>
      <p:sp>
        <p:nvSpPr>
          <p:cNvPr id="3" name="Platshållare för innehåll 2">
            <a:extLst>
              <a:ext uri="{FF2B5EF4-FFF2-40B4-BE49-F238E27FC236}">
                <a16:creationId xmlns:a16="http://schemas.microsoft.com/office/drawing/2014/main" id="{B70EF61D-8533-2CD5-CD70-1EEC85AE712F}"/>
              </a:ext>
            </a:extLst>
          </p:cNvPr>
          <p:cNvSpPr>
            <a:spLocks noGrp="1"/>
          </p:cNvSpPr>
          <p:nvPr>
            <p:ph sz="half" idx="1"/>
          </p:nvPr>
        </p:nvSpPr>
        <p:spPr>
          <a:xfrm>
            <a:off x="517712" y="1709928"/>
            <a:ext cx="5502088" cy="4467035"/>
          </a:xfrm>
        </p:spPr>
        <p:txBody>
          <a:bodyPr>
            <a:normAutofit/>
          </a:bodyPr>
          <a:lstStyle/>
          <a:p>
            <a:r>
              <a:rPr lang="sv-SE" b="1" dirty="0"/>
              <a:t>Beroendetillstånd i kombination med minst ett annat psykiatriskt tillstånd </a:t>
            </a:r>
          </a:p>
          <a:p>
            <a:pPr marL="496800" indent="-457200">
              <a:buFont typeface="Arial" panose="020B0604020202020204" pitchFamily="34" charset="0"/>
              <a:buChar char="•"/>
            </a:pPr>
            <a:r>
              <a:rPr lang="sv-SE" dirty="0"/>
              <a:t>Vanligt</a:t>
            </a:r>
          </a:p>
          <a:p>
            <a:pPr marL="496800" indent="-457200">
              <a:buFont typeface="Arial" panose="020B0604020202020204" pitchFamily="34" charset="0"/>
              <a:buChar char="•"/>
            </a:pPr>
            <a:r>
              <a:rPr lang="sv-SE" dirty="0"/>
              <a:t>Inte en enhetlig grupp</a:t>
            </a:r>
          </a:p>
          <a:p>
            <a:pPr marL="496800" indent="-457200">
              <a:buClr>
                <a:schemeClr val="accent3"/>
              </a:buClr>
              <a:buFont typeface="Arial" panose="020B0604020202020204" pitchFamily="34" charset="0"/>
              <a:buChar char="•"/>
            </a:pPr>
            <a:r>
              <a:rPr lang="sv-SE" dirty="0"/>
              <a:t>Jämfört med att enbart ha ett av tillstånden leder samsjuklighet till</a:t>
            </a:r>
          </a:p>
          <a:p>
            <a:pPr marL="995363" lvl="2" indent="-457200"/>
            <a:r>
              <a:rPr lang="sv-SE" dirty="0"/>
              <a:t>Sämre hälsa och livskvalitet</a:t>
            </a:r>
          </a:p>
          <a:p>
            <a:pPr marL="995363" lvl="2" indent="-457200"/>
            <a:r>
              <a:rPr lang="sv-SE" dirty="0"/>
              <a:t>Ökad risk för förtidig död</a:t>
            </a:r>
          </a:p>
          <a:p>
            <a:pPr marL="496800" indent="-457200">
              <a:buFont typeface="Arial" panose="020B0604020202020204" pitchFamily="34" charset="0"/>
              <a:buChar char="•"/>
            </a:pPr>
            <a:endParaRPr lang="sv-SE" dirty="0"/>
          </a:p>
          <a:p>
            <a:endParaRPr lang="sv-SE" dirty="0"/>
          </a:p>
        </p:txBody>
      </p:sp>
      <p:sp>
        <p:nvSpPr>
          <p:cNvPr id="6" name="Platshållare för innehåll 2">
            <a:extLst>
              <a:ext uri="{FF2B5EF4-FFF2-40B4-BE49-F238E27FC236}">
                <a16:creationId xmlns:a16="http://schemas.microsoft.com/office/drawing/2014/main" id="{842DBCDD-889D-3A13-6046-7A1625CE97C8}"/>
              </a:ext>
            </a:extLst>
          </p:cNvPr>
          <p:cNvSpPr txBox="1">
            <a:spLocks/>
          </p:cNvSpPr>
          <p:nvPr/>
        </p:nvSpPr>
        <p:spPr>
          <a:xfrm>
            <a:off x="518971" y="4602227"/>
            <a:ext cx="11021865" cy="1890647"/>
          </a:xfrm>
          <a:prstGeom prst="rect">
            <a:avLst/>
          </a:prstGeom>
        </p:spPr>
        <p:txBody>
          <a:bodyPr vert="horz" lIns="91440" tIns="45720" rIns="91440" bIns="45720" rtlCol="0">
            <a:normAutofit/>
          </a:bodyPr>
          <a:lstStyle>
            <a:lvl1pPr marL="39600" indent="0" algn="l" defTabSz="914400" rtl="0" eaLnBrk="1" latinLnBrk="0" hangingPunct="1">
              <a:lnSpc>
                <a:spcPct val="90000"/>
              </a:lnSpc>
              <a:spcBef>
                <a:spcPts val="1000"/>
              </a:spcBef>
              <a:spcAft>
                <a:spcPts val="600"/>
              </a:spcAft>
              <a:buClr>
                <a:srgbClr val="952A86"/>
              </a:buClr>
              <a:buFont typeface="Arial" panose="020B0604020202020204" pitchFamily="34" charset="0"/>
              <a:buNone/>
              <a:defRPr sz="2800" kern="1200">
                <a:solidFill>
                  <a:schemeClr val="tx1"/>
                </a:solidFill>
                <a:latin typeface="Calibri Light" panose="020F0302020204030204" pitchFamily="34" charset="0"/>
                <a:ea typeface="+mn-ea"/>
                <a:cs typeface="Calibri Light" panose="020F0302020204030204" pitchFamily="34" charset="0"/>
              </a:defRPr>
            </a:lvl1pPr>
            <a:lvl2pPr marL="269875" indent="-228600" algn="l" defTabSz="914400" rtl="0" eaLnBrk="1" latinLnBrk="0" hangingPunct="1">
              <a:lnSpc>
                <a:spcPct val="90000"/>
              </a:lnSpc>
              <a:spcBef>
                <a:spcPts val="500"/>
              </a:spcBef>
              <a:spcAft>
                <a:spcPts val="600"/>
              </a:spcAft>
              <a:buClr>
                <a:schemeClr val="accent3"/>
              </a:buClr>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2pPr>
            <a:lvl3pPr marL="538163" indent="-228600" algn="l" defTabSz="914400" rtl="0" eaLnBrk="1" latinLnBrk="0" hangingPunct="1">
              <a:lnSpc>
                <a:spcPct val="90000"/>
              </a:lnSpc>
              <a:spcBef>
                <a:spcPts val="500"/>
              </a:spcBef>
              <a:spcAft>
                <a:spcPts val="600"/>
              </a:spcAft>
              <a:buFont typeface="Calibri" panose="020F0502020204030204" pitchFamily="34" charset="0"/>
              <a:buChar char="−"/>
              <a:tabLst/>
              <a:defRPr sz="2000" kern="1200">
                <a:solidFill>
                  <a:schemeClr val="tx1"/>
                </a:solidFill>
                <a:latin typeface="Calibri Light" panose="020F0302020204030204" pitchFamily="34" charset="0"/>
                <a:ea typeface="+mn-ea"/>
                <a:cs typeface="Calibri Light" panose="020F0302020204030204" pitchFamily="34" charset="0"/>
              </a:defRPr>
            </a:lvl3pPr>
            <a:lvl4pPr marL="808038" indent="-228600" algn="l" defTabSz="914400" rtl="0" eaLnBrk="1" latinLnBrk="0" hangingPunct="1">
              <a:lnSpc>
                <a:spcPct val="90000"/>
              </a:lnSpc>
              <a:spcBef>
                <a:spcPts val="500"/>
              </a:spcBef>
              <a:spcAft>
                <a:spcPts val="600"/>
              </a:spcAft>
              <a:buFont typeface="Calibri" panose="020F05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1077913" indent="-228600" algn="l" defTabSz="914400" rtl="0" eaLnBrk="1" latinLnBrk="0" hangingPunct="1">
              <a:lnSpc>
                <a:spcPct val="90000"/>
              </a:lnSpc>
              <a:spcBef>
                <a:spcPts val="500"/>
              </a:spcBef>
              <a:spcAft>
                <a:spcPts val="600"/>
              </a:spcAft>
              <a:buFont typeface="Wingdings 3" panose="05040102010807070707" pitchFamily="18" charset="2"/>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6800" indent="-457200">
              <a:buFont typeface="Arial" panose="020B0604020202020204" pitchFamily="34" charset="0"/>
              <a:buChar char="•"/>
            </a:pPr>
            <a:endParaRPr lang="sv-SE"/>
          </a:p>
        </p:txBody>
      </p:sp>
    </p:spTree>
    <p:extLst>
      <p:ext uri="{BB962C8B-B14F-4D97-AF65-F5344CB8AC3E}">
        <p14:creationId xmlns:p14="http://schemas.microsoft.com/office/powerpoint/2010/main" val="1714086056"/>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6EBEB9-665C-425A-A3CD-4AAAD935F995}"/>
              </a:ext>
            </a:extLst>
          </p:cNvPr>
          <p:cNvSpPr>
            <a:spLocks noGrp="1"/>
          </p:cNvSpPr>
          <p:nvPr>
            <p:ph type="title"/>
          </p:nvPr>
        </p:nvSpPr>
        <p:spPr/>
        <p:txBody>
          <a:bodyPr/>
          <a:lstStyle/>
          <a:p>
            <a:r>
              <a:rPr lang="sv-SE" dirty="0"/>
              <a:t>SBU utvärderar – en systematisk översikt</a:t>
            </a:r>
          </a:p>
        </p:txBody>
      </p:sp>
      <p:sp>
        <p:nvSpPr>
          <p:cNvPr id="15" name="textruta 14">
            <a:extLst>
              <a:ext uri="{FF2B5EF4-FFF2-40B4-BE49-F238E27FC236}">
                <a16:creationId xmlns:a16="http://schemas.microsoft.com/office/drawing/2014/main" id="{CB3CD252-7291-45B4-82D5-2E8652C83AFB}"/>
              </a:ext>
            </a:extLst>
          </p:cNvPr>
          <p:cNvSpPr txBox="1"/>
          <p:nvPr/>
        </p:nvSpPr>
        <p:spPr>
          <a:xfrm>
            <a:off x="586074" y="5098361"/>
            <a:ext cx="59625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1" dirty="0">
                <a:solidFill>
                  <a:schemeClr val="accent1"/>
                </a:solidFill>
                <a:latin typeface="Calibri"/>
              </a:rPr>
              <a:t>Forskningsstudier (RCT)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err="1">
                <a:ln>
                  <a:noFill/>
                </a:ln>
                <a:solidFill>
                  <a:srgbClr val="000000"/>
                </a:solidFill>
                <a:effectLst/>
                <a:uLnTx/>
                <a:uFillTx/>
                <a:latin typeface="Calibri"/>
                <a:ea typeface="+mn-ea"/>
                <a:cs typeface="+mn-cs"/>
              </a:rPr>
              <a:t>Vu</a:t>
            </a:r>
            <a:r>
              <a:rPr lang="sv-SE" sz="2400" dirty="0" err="1">
                <a:solidFill>
                  <a:srgbClr val="000000"/>
                </a:solidFill>
                <a:latin typeface="Calibri"/>
              </a:rPr>
              <a:t>xna</a:t>
            </a:r>
            <a:r>
              <a:rPr lang="sv-SE" sz="2400" dirty="0">
                <a:solidFill>
                  <a:srgbClr val="000000"/>
                </a:solidFill>
                <a:latin typeface="Calibri"/>
              </a:rPr>
              <a:t> med diagnosticerad samsjuklighet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Calibri"/>
                <a:ea typeface="+mn-ea"/>
                <a:cs typeface="+mn-cs"/>
              </a:rPr>
              <a:t>Effekter av behandling</a:t>
            </a:r>
          </a:p>
        </p:txBody>
      </p:sp>
      <p:sp>
        <p:nvSpPr>
          <p:cNvPr id="24" name="textruta 23">
            <a:extLst>
              <a:ext uri="{FF2B5EF4-FFF2-40B4-BE49-F238E27FC236}">
                <a16:creationId xmlns:a16="http://schemas.microsoft.com/office/drawing/2014/main" id="{CE92BD67-112B-43E5-98AB-07162C6D9226}"/>
              </a:ext>
            </a:extLst>
          </p:cNvPr>
          <p:cNvSpPr txBox="1"/>
          <p:nvPr/>
        </p:nvSpPr>
        <p:spPr>
          <a:xfrm>
            <a:off x="7955216" y="5095560"/>
            <a:ext cx="36401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chemeClr val="accent1"/>
                </a:solidFill>
                <a:effectLst/>
                <a:uLnTx/>
                <a:uFillTx/>
                <a:latin typeface="Calibri"/>
                <a:ea typeface="+mn-ea"/>
                <a:cs typeface="+mn-cs"/>
              </a:rPr>
              <a:t>SBU utvärderar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rgbClr val="000000"/>
                </a:solidFill>
                <a:latin typeface="Calibri"/>
              </a:rPr>
              <a:t>Psykologisk behandling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Calibri"/>
                <a:ea typeface="+mn-ea"/>
                <a:cs typeface="+mn-cs"/>
              </a:rPr>
              <a:t>Läkemedelsbehandling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rgbClr val="000000"/>
                </a:solidFill>
                <a:latin typeface="Calibri"/>
              </a:rPr>
              <a:t>Stödinsatser</a:t>
            </a:r>
            <a:endParaRPr kumimoji="0" lang="sv-SE" sz="2400" b="0" i="0" u="none" strike="noStrike" kern="1200" cap="none" spc="0" normalizeH="0" baseline="0" noProof="0">
              <a:ln>
                <a:noFill/>
              </a:ln>
              <a:solidFill>
                <a:srgbClr val="000000"/>
              </a:solidFill>
              <a:effectLst/>
              <a:uLnTx/>
              <a:uFillTx/>
              <a:latin typeface="Calibri"/>
              <a:ea typeface="+mn-ea"/>
              <a:cs typeface="+mn-cs"/>
            </a:endParaRPr>
          </a:p>
        </p:txBody>
      </p:sp>
      <p:grpSp>
        <p:nvGrpSpPr>
          <p:cNvPr id="37" name="Grupp 36" descr="Tre numrerade delbilder med pilar mellan de stigande numren. Vid nummer 1 syns små likadana trianglar huller om buller. Vid nummer 2 syns en liten triangel i mitten av ett förstoringsglas. Vid nummer 3 syns en stor triangel eller pyramid fylld av små trianglar symmetriskt ordnade inuti.">
            <a:extLst>
              <a:ext uri="{FF2B5EF4-FFF2-40B4-BE49-F238E27FC236}">
                <a16:creationId xmlns:a16="http://schemas.microsoft.com/office/drawing/2014/main" id="{A6A43CF8-9780-2558-9E6E-AF2A9E9E5DDD}"/>
              </a:ext>
            </a:extLst>
          </p:cNvPr>
          <p:cNvGrpSpPr/>
          <p:nvPr/>
        </p:nvGrpSpPr>
        <p:grpSpPr>
          <a:xfrm>
            <a:off x="586075" y="1523389"/>
            <a:ext cx="10791860" cy="3402571"/>
            <a:chOff x="586075" y="1523389"/>
            <a:chExt cx="10791860" cy="3402571"/>
          </a:xfrm>
        </p:grpSpPr>
        <p:cxnSp>
          <p:nvCxnSpPr>
            <p:cNvPr id="20" name="Rak pilkoppling 19">
              <a:extLst>
                <a:ext uri="{FF2B5EF4-FFF2-40B4-BE49-F238E27FC236}">
                  <a16:creationId xmlns:a16="http://schemas.microsoft.com/office/drawing/2014/main" id="{2682F411-0A08-42B2-996D-6C8309F0EC54}"/>
                </a:ext>
              </a:extLst>
            </p:cNvPr>
            <p:cNvCxnSpPr/>
            <p:nvPr/>
          </p:nvCxnSpPr>
          <p:spPr>
            <a:xfrm>
              <a:off x="3800599" y="3365858"/>
              <a:ext cx="70917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11E1D2CD-3134-4FC9-AC58-0A790095F2F1}"/>
                </a:ext>
              </a:extLst>
            </p:cNvPr>
            <p:cNvCxnSpPr/>
            <p:nvPr/>
          </p:nvCxnSpPr>
          <p:spPr>
            <a:xfrm>
              <a:off x="7056959" y="3365858"/>
              <a:ext cx="70917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34" name="Grupp 33">
              <a:extLst>
                <a:ext uri="{FF2B5EF4-FFF2-40B4-BE49-F238E27FC236}">
                  <a16:creationId xmlns:a16="http://schemas.microsoft.com/office/drawing/2014/main" id="{F9C33DEC-5282-BDF5-3479-3CAF57B4E45D}"/>
                </a:ext>
              </a:extLst>
            </p:cNvPr>
            <p:cNvGrpSpPr/>
            <p:nvPr/>
          </p:nvGrpSpPr>
          <p:grpSpPr>
            <a:xfrm>
              <a:off x="586075" y="1527492"/>
              <a:ext cx="2904476" cy="2998098"/>
              <a:chOff x="586075" y="1527492"/>
              <a:chExt cx="2904476" cy="2998098"/>
            </a:xfrm>
          </p:grpSpPr>
          <p:sp>
            <p:nvSpPr>
              <p:cNvPr id="6" name="Likbent triangel 5">
                <a:extLst>
                  <a:ext uri="{FF2B5EF4-FFF2-40B4-BE49-F238E27FC236}">
                    <a16:creationId xmlns:a16="http://schemas.microsoft.com/office/drawing/2014/main" id="{ED49ED40-DA34-47E3-AB7B-610E197F7B7C}"/>
                  </a:ext>
                </a:extLst>
              </p:cNvPr>
              <p:cNvSpPr/>
              <p:nvPr/>
            </p:nvSpPr>
            <p:spPr>
              <a:xfrm>
                <a:off x="586075" y="2536723"/>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8" name="Likbent triangel 7">
                <a:extLst>
                  <a:ext uri="{FF2B5EF4-FFF2-40B4-BE49-F238E27FC236}">
                    <a16:creationId xmlns:a16="http://schemas.microsoft.com/office/drawing/2014/main" id="{578AF1D7-845E-454D-BDA4-065778F91675}"/>
                  </a:ext>
                </a:extLst>
              </p:cNvPr>
              <p:cNvSpPr/>
              <p:nvPr/>
            </p:nvSpPr>
            <p:spPr>
              <a:xfrm rot="8246684">
                <a:off x="753516" y="3508902"/>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9" name="Likbent triangel 8">
                <a:extLst>
                  <a:ext uri="{FF2B5EF4-FFF2-40B4-BE49-F238E27FC236}">
                    <a16:creationId xmlns:a16="http://schemas.microsoft.com/office/drawing/2014/main" id="{6199F753-1749-4F79-8438-7E503C172623}"/>
                  </a:ext>
                </a:extLst>
              </p:cNvPr>
              <p:cNvSpPr/>
              <p:nvPr/>
            </p:nvSpPr>
            <p:spPr>
              <a:xfrm>
                <a:off x="2841622" y="3737631"/>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0" name="Likbent triangel 9">
                <a:extLst>
                  <a:ext uri="{FF2B5EF4-FFF2-40B4-BE49-F238E27FC236}">
                    <a16:creationId xmlns:a16="http://schemas.microsoft.com/office/drawing/2014/main" id="{83B609BC-9E07-4383-8CFB-A1BED8A8134E}"/>
                  </a:ext>
                </a:extLst>
              </p:cNvPr>
              <p:cNvSpPr/>
              <p:nvPr/>
            </p:nvSpPr>
            <p:spPr>
              <a:xfrm>
                <a:off x="1708226" y="3157528"/>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1" name="Likbent triangel 10">
                <a:extLst>
                  <a:ext uri="{FF2B5EF4-FFF2-40B4-BE49-F238E27FC236}">
                    <a16:creationId xmlns:a16="http://schemas.microsoft.com/office/drawing/2014/main" id="{36165323-FD3A-4E15-BC0D-DA01C00E1177}"/>
                  </a:ext>
                </a:extLst>
              </p:cNvPr>
              <p:cNvSpPr/>
              <p:nvPr/>
            </p:nvSpPr>
            <p:spPr>
              <a:xfrm rot="20607776">
                <a:off x="1584196" y="3945487"/>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2" name="Likbent triangel 11">
                <a:extLst>
                  <a:ext uri="{FF2B5EF4-FFF2-40B4-BE49-F238E27FC236}">
                    <a16:creationId xmlns:a16="http://schemas.microsoft.com/office/drawing/2014/main" id="{812EAEFB-516C-4BE5-BB1D-09ADD5852DDF}"/>
                  </a:ext>
                </a:extLst>
              </p:cNvPr>
              <p:cNvSpPr/>
              <p:nvPr/>
            </p:nvSpPr>
            <p:spPr>
              <a:xfrm rot="1230856">
                <a:off x="1503126" y="2198804"/>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3" name="Likbent triangel 12">
                <a:extLst>
                  <a:ext uri="{FF2B5EF4-FFF2-40B4-BE49-F238E27FC236}">
                    <a16:creationId xmlns:a16="http://schemas.microsoft.com/office/drawing/2014/main" id="{179E92E3-0B2F-45C3-BC64-3A3E806D7336}"/>
                  </a:ext>
                </a:extLst>
              </p:cNvPr>
              <p:cNvSpPr/>
              <p:nvPr/>
            </p:nvSpPr>
            <p:spPr>
              <a:xfrm rot="19356267">
                <a:off x="2525314" y="2922435"/>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4" name="Likbent triangel 13">
                <a:extLst>
                  <a:ext uri="{FF2B5EF4-FFF2-40B4-BE49-F238E27FC236}">
                    <a16:creationId xmlns:a16="http://schemas.microsoft.com/office/drawing/2014/main" id="{D8E98562-CAF3-4A03-8CDB-13F4D8F01040}"/>
                  </a:ext>
                </a:extLst>
              </p:cNvPr>
              <p:cNvSpPr/>
              <p:nvPr/>
            </p:nvSpPr>
            <p:spPr>
              <a:xfrm rot="5891731">
                <a:off x="2508280" y="2198805"/>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4" name="Ellips 3">
                <a:extLst>
                  <a:ext uri="{FF2B5EF4-FFF2-40B4-BE49-F238E27FC236}">
                    <a16:creationId xmlns:a16="http://schemas.microsoft.com/office/drawing/2014/main" id="{76DBD07E-F46F-3416-B38F-224443EE9ABF}"/>
                  </a:ext>
                </a:extLst>
              </p:cNvPr>
              <p:cNvSpPr/>
              <p:nvPr/>
            </p:nvSpPr>
            <p:spPr>
              <a:xfrm>
                <a:off x="642809" y="1527492"/>
                <a:ext cx="576000" cy="57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bg2"/>
                    </a:solidFill>
                  </a:rPr>
                  <a:t>1</a:t>
                </a:r>
              </a:p>
            </p:txBody>
          </p:sp>
        </p:grpSp>
        <p:grpSp>
          <p:nvGrpSpPr>
            <p:cNvPr id="36" name="Grupp 35">
              <a:extLst>
                <a:ext uri="{FF2B5EF4-FFF2-40B4-BE49-F238E27FC236}">
                  <a16:creationId xmlns:a16="http://schemas.microsoft.com/office/drawing/2014/main" id="{09CA42E4-F4A4-62DB-97C2-ABF3E0C4B0FD}"/>
                </a:ext>
              </a:extLst>
            </p:cNvPr>
            <p:cNvGrpSpPr/>
            <p:nvPr/>
          </p:nvGrpSpPr>
          <p:grpSpPr>
            <a:xfrm>
              <a:off x="4391849" y="1523389"/>
              <a:ext cx="2472224" cy="2828262"/>
              <a:chOff x="4391849" y="1523389"/>
              <a:chExt cx="2472224" cy="2828262"/>
            </a:xfrm>
          </p:grpSpPr>
          <p:sp>
            <p:nvSpPr>
              <p:cNvPr id="35" name="Platshållare för innehåll 17" descr="Förstoringsglas">
                <a:extLst>
                  <a:ext uri="{FF2B5EF4-FFF2-40B4-BE49-F238E27FC236}">
                    <a16:creationId xmlns:a16="http://schemas.microsoft.com/office/drawing/2014/main" id="{C2008C70-CF76-4835-9CAC-2F76BC7E5730}"/>
                  </a:ext>
                </a:extLst>
              </p:cNvPr>
              <p:cNvSpPr/>
              <p:nvPr/>
            </p:nvSpPr>
            <p:spPr>
              <a:xfrm>
                <a:off x="5024881" y="2511007"/>
                <a:ext cx="1839192" cy="1840644"/>
              </a:xfrm>
              <a:custGeom>
                <a:avLst/>
                <a:gdLst>
                  <a:gd name="connsiteX0" fmla="*/ 1791716 w 1839192"/>
                  <a:gd name="connsiteY0" fmla="*/ 1561053 h 1840644"/>
                  <a:gd name="connsiteX1" fmla="*/ 1500475 w 1839192"/>
                  <a:gd name="connsiteY1" fmla="*/ 1269812 h 1840644"/>
                  <a:gd name="connsiteX2" fmla="*/ 1356020 w 1839192"/>
                  <a:gd name="connsiteY2" fmla="*/ 1225543 h 1840644"/>
                  <a:gd name="connsiteX3" fmla="*/ 1253503 w 1839192"/>
                  <a:gd name="connsiteY3" fmla="*/ 1123026 h 1840644"/>
                  <a:gd name="connsiteX4" fmla="*/ 1397958 w 1839192"/>
                  <a:gd name="connsiteY4" fmla="*/ 698979 h 1840644"/>
                  <a:gd name="connsiteX5" fmla="*/ 698979 w 1839192"/>
                  <a:gd name="connsiteY5" fmla="*/ 0 h 1840644"/>
                  <a:gd name="connsiteX6" fmla="*/ 0 w 1839192"/>
                  <a:gd name="connsiteY6" fmla="*/ 698979 h 1840644"/>
                  <a:gd name="connsiteX7" fmla="*/ 698979 w 1839192"/>
                  <a:gd name="connsiteY7" fmla="*/ 1397958 h 1840644"/>
                  <a:gd name="connsiteX8" fmla="*/ 1123026 w 1839192"/>
                  <a:gd name="connsiteY8" fmla="*/ 1253503 h 1840644"/>
                  <a:gd name="connsiteX9" fmla="*/ 1225543 w 1839192"/>
                  <a:gd name="connsiteY9" fmla="*/ 1356020 h 1840644"/>
                  <a:gd name="connsiteX10" fmla="*/ 1269812 w 1839192"/>
                  <a:gd name="connsiteY10" fmla="*/ 1500475 h 1840644"/>
                  <a:gd name="connsiteX11" fmla="*/ 1561053 w 1839192"/>
                  <a:gd name="connsiteY11" fmla="*/ 1791716 h 1840644"/>
                  <a:gd name="connsiteX12" fmla="*/ 1677550 w 1839192"/>
                  <a:gd name="connsiteY12" fmla="*/ 1840645 h 1840644"/>
                  <a:gd name="connsiteX13" fmla="*/ 1794046 w 1839192"/>
                  <a:gd name="connsiteY13" fmla="*/ 1791716 h 1840644"/>
                  <a:gd name="connsiteX14" fmla="*/ 1791716 w 1839192"/>
                  <a:gd name="connsiteY14" fmla="*/ 1561053 h 1840644"/>
                  <a:gd name="connsiteX15" fmla="*/ 696649 w 1839192"/>
                  <a:gd name="connsiteY15" fmla="*/ 1255832 h 1840644"/>
                  <a:gd name="connsiteX16" fmla="*/ 137466 w 1839192"/>
                  <a:gd name="connsiteY16" fmla="*/ 696649 h 1840644"/>
                  <a:gd name="connsiteX17" fmla="*/ 696649 w 1839192"/>
                  <a:gd name="connsiteY17" fmla="*/ 137466 h 1840644"/>
                  <a:gd name="connsiteX18" fmla="*/ 1255832 w 1839192"/>
                  <a:gd name="connsiteY18" fmla="*/ 696649 h 1840644"/>
                  <a:gd name="connsiteX19" fmla="*/ 696649 w 1839192"/>
                  <a:gd name="connsiteY19" fmla="*/ 1255832 h 18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39192" h="1840644">
                    <a:moveTo>
                      <a:pt x="1791716" y="1561053"/>
                    </a:moveTo>
                    <a:lnTo>
                      <a:pt x="1500475" y="1269812"/>
                    </a:lnTo>
                    <a:cubicBezTo>
                      <a:pt x="1460866" y="1230203"/>
                      <a:pt x="1407278" y="1216224"/>
                      <a:pt x="1356020" y="1225543"/>
                    </a:cubicBezTo>
                    <a:lnTo>
                      <a:pt x="1253503" y="1123026"/>
                    </a:lnTo>
                    <a:cubicBezTo>
                      <a:pt x="1344370" y="1006530"/>
                      <a:pt x="1397958" y="857414"/>
                      <a:pt x="1397958" y="698979"/>
                    </a:cubicBezTo>
                    <a:cubicBezTo>
                      <a:pt x="1397958" y="314541"/>
                      <a:pt x="1083418" y="0"/>
                      <a:pt x="698979" y="0"/>
                    </a:cubicBezTo>
                    <a:cubicBezTo>
                      <a:pt x="314541" y="0"/>
                      <a:pt x="0" y="314541"/>
                      <a:pt x="0" y="698979"/>
                    </a:cubicBezTo>
                    <a:cubicBezTo>
                      <a:pt x="0" y="1083418"/>
                      <a:pt x="314541" y="1397958"/>
                      <a:pt x="698979" y="1397958"/>
                    </a:cubicBezTo>
                    <a:cubicBezTo>
                      <a:pt x="857414" y="1397958"/>
                      <a:pt x="1004200" y="1344370"/>
                      <a:pt x="1123026" y="1253503"/>
                    </a:cubicBezTo>
                    <a:lnTo>
                      <a:pt x="1225543" y="1356020"/>
                    </a:lnTo>
                    <a:cubicBezTo>
                      <a:pt x="1216224" y="1407278"/>
                      <a:pt x="1230203" y="1460866"/>
                      <a:pt x="1269812" y="1500475"/>
                    </a:cubicBezTo>
                    <a:lnTo>
                      <a:pt x="1561053" y="1791716"/>
                    </a:lnTo>
                    <a:cubicBezTo>
                      <a:pt x="1593672" y="1824335"/>
                      <a:pt x="1635611" y="1840645"/>
                      <a:pt x="1677550" y="1840645"/>
                    </a:cubicBezTo>
                    <a:cubicBezTo>
                      <a:pt x="1719489" y="1840645"/>
                      <a:pt x="1761427" y="1824335"/>
                      <a:pt x="1794046" y="1791716"/>
                    </a:cubicBezTo>
                    <a:cubicBezTo>
                      <a:pt x="1854624" y="1726478"/>
                      <a:pt x="1854624" y="1623961"/>
                      <a:pt x="1791716" y="1561053"/>
                    </a:cubicBezTo>
                    <a:close/>
                    <a:moveTo>
                      <a:pt x="696649" y="1255832"/>
                    </a:moveTo>
                    <a:cubicBezTo>
                      <a:pt x="389098" y="1255832"/>
                      <a:pt x="137466" y="1004200"/>
                      <a:pt x="137466" y="696649"/>
                    </a:cubicBezTo>
                    <a:cubicBezTo>
                      <a:pt x="137466" y="389098"/>
                      <a:pt x="389098" y="137466"/>
                      <a:pt x="696649" y="137466"/>
                    </a:cubicBezTo>
                    <a:cubicBezTo>
                      <a:pt x="1004200" y="137466"/>
                      <a:pt x="1255832" y="389098"/>
                      <a:pt x="1255832" y="696649"/>
                    </a:cubicBezTo>
                    <a:cubicBezTo>
                      <a:pt x="1255832" y="1004200"/>
                      <a:pt x="1004200" y="1255832"/>
                      <a:pt x="696649" y="1255832"/>
                    </a:cubicBezTo>
                    <a:close/>
                  </a:path>
                </a:pathLst>
              </a:custGeom>
              <a:solidFill>
                <a:srgbClr val="000000"/>
              </a:solidFill>
              <a:ln w="23217" cap="flat">
                <a:noFill/>
                <a:prstDash val="solid"/>
                <a:miter/>
              </a:ln>
            </p:spPr>
            <p:txBody>
              <a:bodyPr rtlCol="0" anchor="ctr"/>
              <a:lstStyle/>
              <a:p>
                <a:endParaRPr lang="sv-SE"/>
              </a:p>
            </p:txBody>
          </p:sp>
          <p:sp>
            <p:nvSpPr>
              <p:cNvPr id="16" name="Likbent triangel 15">
                <a:extLst>
                  <a:ext uri="{FF2B5EF4-FFF2-40B4-BE49-F238E27FC236}">
                    <a16:creationId xmlns:a16="http://schemas.microsoft.com/office/drawing/2014/main" id="{F3352004-A4EB-4DA7-A6A2-6BFF01ED8CF8}"/>
                  </a:ext>
                </a:extLst>
              </p:cNvPr>
              <p:cNvSpPr/>
              <p:nvPr/>
            </p:nvSpPr>
            <p:spPr>
              <a:xfrm rot="19356267">
                <a:off x="5357573" y="2826773"/>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7" name="Ellips 6">
                <a:extLst>
                  <a:ext uri="{FF2B5EF4-FFF2-40B4-BE49-F238E27FC236}">
                    <a16:creationId xmlns:a16="http://schemas.microsoft.com/office/drawing/2014/main" id="{F5189AD8-A121-E09C-C966-E421FFAB32F5}"/>
                  </a:ext>
                </a:extLst>
              </p:cNvPr>
              <p:cNvSpPr/>
              <p:nvPr/>
            </p:nvSpPr>
            <p:spPr>
              <a:xfrm>
                <a:off x="4391849" y="1523389"/>
                <a:ext cx="576000" cy="57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bg2"/>
                    </a:solidFill>
                  </a:rPr>
                  <a:t>2</a:t>
                </a:r>
              </a:p>
            </p:txBody>
          </p:sp>
        </p:grpSp>
        <p:grpSp>
          <p:nvGrpSpPr>
            <p:cNvPr id="33" name="Grupp 32">
              <a:extLst>
                <a:ext uri="{FF2B5EF4-FFF2-40B4-BE49-F238E27FC236}">
                  <a16:creationId xmlns:a16="http://schemas.microsoft.com/office/drawing/2014/main" id="{0F2A1F52-64F8-752F-2E92-7AC1998DD77F}"/>
                </a:ext>
              </a:extLst>
            </p:cNvPr>
            <p:cNvGrpSpPr/>
            <p:nvPr/>
          </p:nvGrpSpPr>
          <p:grpSpPr>
            <a:xfrm>
              <a:off x="7936645" y="1523389"/>
              <a:ext cx="3441290" cy="3402571"/>
              <a:chOff x="7936645" y="1523389"/>
              <a:chExt cx="3441290" cy="3402571"/>
            </a:xfrm>
          </p:grpSpPr>
          <p:sp>
            <p:nvSpPr>
              <p:cNvPr id="5" name="Likbent triangel 4">
                <a:extLst>
                  <a:ext uri="{FF2B5EF4-FFF2-40B4-BE49-F238E27FC236}">
                    <a16:creationId xmlns:a16="http://schemas.microsoft.com/office/drawing/2014/main" id="{8588FB0C-432D-4F1B-9613-3541462AD860}"/>
                  </a:ext>
                </a:extLst>
              </p:cNvPr>
              <p:cNvSpPr/>
              <p:nvPr/>
            </p:nvSpPr>
            <p:spPr>
              <a:xfrm>
                <a:off x="7936645" y="1811389"/>
                <a:ext cx="3441290" cy="3114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Likbent triangel 24">
                <a:extLst>
                  <a:ext uri="{FF2B5EF4-FFF2-40B4-BE49-F238E27FC236}">
                    <a16:creationId xmlns:a16="http://schemas.microsoft.com/office/drawing/2014/main" id="{A3D86B8C-E9C1-4569-AD96-B2E4BC0ECD62}"/>
                  </a:ext>
                </a:extLst>
              </p:cNvPr>
              <p:cNvSpPr/>
              <p:nvPr/>
            </p:nvSpPr>
            <p:spPr>
              <a:xfrm>
                <a:off x="8374384" y="4142523"/>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6" name="Likbent triangel 25">
                <a:extLst>
                  <a:ext uri="{FF2B5EF4-FFF2-40B4-BE49-F238E27FC236}">
                    <a16:creationId xmlns:a16="http://schemas.microsoft.com/office/drawing/2014/main" id="{B7F0A2DB-B48B-4D81-8064-31BC7D0C77D3}"/>
                  </a:ext>
                </a:extLst>
              </p:cNvPr>
              <p:cNvSpPr/>
              <p:nvPr/>
            </p:nvSpPr>
            <p:spPr>
              <a:xfrm>
                <a:off x="9317120" y="4142524"/>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7" name="Likbent triangel 26">
                <a:extLst>
                  <a:ext uri="{FF2B5EF4-FFF2-40B4-BE49-F238E27FC236}">
                    <a16:creationId xmlns:a16="http://schemas.microsoft.com/office/drawing/2014/main" id="{FE6ECC02-6938-437C-9DFF-D0C6833E1C39}"/>
                  </a:ext>
                </a:extLst>
              </p:cNvPr>
              <p:cNvSpPr/>
              <p:nvPr/>
            </p:nvSpPr>
            <p:spPr>
              <a:xfrm>
                <a:off x="10286169" y="4142523"/>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8" name="Likbent triangel 27">
                <a:extLst>
                  <a:ext uri="{FF2B5EF4-FFF2-40B4-BE49-F238E27FC236}">
                    <a16:creationId xmlns:a16="http://schemas.microsoft.com/office/drawing/2014/main" id="{B6211214-5A13-4DC7-9FA5-507034B558B8}"/>
                  </a:ext>
                </a:extLst>
              </p:cNvPr>
              <p:cNvSpPr/>
              <p:nvPr/>
            </p:nvSpPr>
            <p:spPr>
              <a:xfrm rot="10800000">
                <a:off x="8907399" y="3575078"/>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9" name="Likbent triangel 28">
                <a:extLst>
                  <a:ext uri="{FF2B5EF4-FFF2-40B4-BE49-F238E27FC236}">
                    <a16:creationId xmlns:a16="http://schemas.microsoft.com/office/drawing/2014/main" id="{8D3084F6-2CFA-4E5E-8387-B2C952E76BC2}"/>
                  </a:ext>
                </a:extLst>
              </p:cNvPr>
              <p:cNvSpPr/>
              <p:nvPr/>
            </p:nvSpPr>
            <p:spPr>
              <a:xfrm rot="10800000">
                <a:off x="9732329" y="3580488"/>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30" name="Likbent triangel 29">
                <a:extLst>
                  <a:ext uri="{FF2B5EF4-FFF2-40B4-BE49-F238E27FC236}">
                    <a16:creationId xmlns:a16="http://schemas.microsoft.com/office/drawing/2014/main" id="{D9513A95-7912-4583-9163-E98C24852FC3}"/>
                  </a:ext>
                </a:extLst>
              </p:cNvPr>
              <p:cNvSpPr/>
              <p:nvPr/>
            </p:nvSpPr>
            <p:spPr>
              <a:xfrm>
                <a:off x="9350581" y="2625686"/>
                <a:ext cx="648929" cy="58010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7" name="Ellips 16">
                <a:extLst>
                  <a:ext uri="{FF2B5EF4-FFF2-40B4-BE49-F238E27FC236}">
                    <a16:creationId xmlns:a16="http://schemas.microsoft.com/office/drawing/2014/main" id="{47708183-302B-80AA-4CFD-81A6E49BA7DF}"/>
                  </a:ext>
                </a:extLst>
              </p:cNvPr>
              <p:cNvSpPr/>
              <p:nvPr/>
            </p:nvSpPr>
            <p:spPr>
              <a:xfrm>
                <a:off x="8331399" y="1523389"/>
                <a:ext cx="576000" cy="57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bg2"/>
                    </a:solidFill>
                  </a:rPr>
                  <a:t>3</a:t>
                </a:r>
              </a:p>
            </p:txBody>
          </p:sp>
        </p:grpSp>
      </p:grpSp>
    </p:spTree>
    <p:extLst>
      <p:ext uri="{BB962C8B-B14F-4D97-AF65-F5344CB8AC3E}">
        <p14:creationId xmlns:p14="http://schemas.microsoft.com/office/powerpoint/2010/main" val="354545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6EBEB9-665C-425A-A3CD-4AAAD935F995}"/>
              </a:ext>
            </a:extLst>
          </p:cNvPr>
          <p:cNvSpPr>
            <a:spLocks noGrp="1"/>
          </p:cNvSpPr>
          <p:nvPr>
            <p:ph type="title"/>
          </p:nvPr>
        </p:nvSpPr>
        <p:spPr/>
        <p:txBody>
          <a:bodyPr/>
          <a:lstStyle/>
          <a:p>
            <a:r>
              <a:rPr lang="sv-SE" dirty="0"/>
              <a:t>SBU utvärderar behandling vid samsjuklighet</a:t>
            </a:r>
            <a:br>
              <a:rPr lang="sv-SE" dirty="0"/>
            </a:br>
            <a:endParaRPr lang="sv-SE" dirty="0">
              <a:solidFill>
                <a:schemeClr val="accent1"/>
              </a:solidFill>
            </a:endParaRPr>
          </a:p>
        </p:txBody>
      </p:sp>
      <p:sp>
        <p:nvSpPr>
          <p:cNvPr id="4" name="Platshållare för innehåll 3">
            <a:extLst>
              <a:ext uri="{FF2B5EF4-FFF2-40B4-BE49-F238E27FC236}">
                <a16:creationId xmlns:a16="http://schemas.microsoft.com/office/drawing/2014/main" id="{E33F4A14-B9A7-ECC1-3429-10B70DB3EFFF}"/>
              </a:ext>
            </a:extLst>
          </p:cNvPr>
          <p:cNvSpPr>
            <a:spLocks noGrp="1"/>
          </p:cNvSpPr>
          <p:nvPr>
            <p:ph idx="1"/>
          </p:nvPr>
        </p:nvSpPr>
        <p:spPr>
          <a:xfrm>
            <a:off x="517712" y="1503848"/>
            <a:ext cx="10836088" cy="4673115"/>
          </a:xfrm>
        </p:spPr>
        <p:txBody>
          <a:bodyPr/>
          <a:lstStyle/>
          <a:p>
            <a:r>
              <a:rPr lang="sv-SE" dirty="0"/>
              <a:t>Vilka </a:t>
            </a:r>
            <a:r>
              <a:rPr lang="sv-SE" b="1" dirty="0">
                <a:solidFill>
                  <a:schemeClr val="accent4"/>
                </a:solidFill>
              </a:rPr>
              <a:t>effekter</a:t>
            </a:r>
            <a:r>
              <a:rPr lang="sv-SE" dirty="0"/>
              <a:t> har </a:t>
            </a:r>
            <a:r>
              <a:rPr lang="sv-SE" b="1" dirty="0">
                <a:solidFill>
                  <a:schemeClr val="accent5"/>
                </a:solidFill>
              </a:rPr>
              <a:t>behandlingsmetoder och stödinsatser </a:t>
            </a:r>
            <a:r>
              <a:rPr lang="sv-SE" dirty="0"/>
              <a:t>för </a:t>
            </a:r>
            <a:r>
              <a:rPr lang="sv-SE" b="1" dirty="0">
                <a:solidFill>
                  <a:schemeClr val="accent1"/>
                </a:solidFill>
              </a:rPr>
              <a:t>vuxna personer med samsjuklighet mellan beroende och andra psykiatriska tillstånd</a:t>
            </a:r>
            <a:r>
              <a:rPr lang="sv-SE" dirty="0"/>
              <a:t>?</a:t>
            </a:r>
          </a:p>
          <a:p>
            <a:endParaRPr lang="sv-SE" dirty="0"/>
          </a:p>
          <a:p>
            <a:endParaRPr lang="sv-SE" dirty="0"/>
          </a:p>
        </p:txBody>
      </p:sp>
      <p:grpSp>
        <p:nvGrpSpPr>
          <p:cNvPr id="5" name="Grupp 4">
            <a:extLst>
              <a:ext uri="{FF2B5EF4-FFF2-40B4-BE49-F238E27FC236}">
                <a16:creationId xmlns:a16="http://schemas.microsoft.com/office/drawing/2014/main" id="{3525F175-2FC3-2E4B-D795-D2DBBA7DB948}"/>
              </a:ext>
            </a:extLst>
          </p:cNvPr>
          <p:cNvGrpSpPr/>
          <p:nvPr/>
        </p:nvGrpSpPr>
        <p:grpSpPr>
          <a:xfrm>
            <a:off x="954981" y="2807602"/>
            <a:ext cx="2483544" cy="3337651"/>
            <a:chOff x="954981" y="2807602"/>
            <a:chExt cx="2483544" cy="3337651"/>
          </a:xfrm>
        </p:grpSpPr>
        <p:sp>
          <p:nvSpPr>
            <p:cNvPr id="19" name="Rektangel: rundade hörn 18" descr="Blå textruta med bokstaven &quot;P&quot; i mörkblå liten cirkel högst upp i vänstra hörnet. Texten i rutan lyder: &quot;Population. Diagnosticerade tillstånd: Beroende + Annat psykiatriskt tillstånd&quot;">
              <a:extLst>
                <a:ext uri="{FF2B5EF4-FFF2-40B4-BE49-F238E27FC236}">
                  <a16:creationId xmlns:a16="http://schemas.microsoft.com/office/drawing/2014/main" id="{4D29FB59-9EF2-D9FB-A58C-C48E6C6C7FAD}"/>
                </a:ext>
              </a:extLst>
            </p:cNvPr>
            <p:cNvSpPr/>
            <p:nvPr/>
          </p:nvSpPr>
          <p:spPr>
            <a:xfrm>
              <a:off x="1076325" y="2900403"/>
              <a:ext cx="2362200" cy="3244850"/>
            </a:xfrm>
            <a:prstGeom prst="roundRect">
              <a:avLst>
                <a:gd name="adj" fmla="val 0"/>
              </a:avLst>
            </a:prstGeom>
            <a:solidFill>
              <a:srgbClr val="005CA9">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u="sng" dirty="0">
                  <a:solidFill>
                    <a:schemeClr val="tx1"/>
                  </a:solidFill>
                </a:rPr>
                <a:t>Population</a:t>
              </a:r>
            </a:p>
            <a:p>
              <a:pPr algn="ctr"/>
              <a:endParaRPr lang="sv-SE" dirty="0">
                <a:solidFill>
                  <a:schemeClr val="tx1"/>
                </a:solidFill>
              </a:endParaRPr>
            </a:p>
            <a:p>
              <a:pPr marL="285750" indent="-285750">
                <a:buFont typeface="Arial" panose="020B0604020202020204" pitchFamily="34" charset="0"/>
                <a:buChar char="•"/>
              </a:pPr>
              <a:r>
                <a:rPr lang="sv-SE" dirty="0">
                  <a:solidFill>
                    <a:schemeClr val="tx1"/>
                  </a:solidFill>
                </a:rPr>
                <a:t>Diagnosticerade tillstånd:</a:t>
              </a:r>
            </a:p>
            <a:p>
              <a:endParaRPr lang="sv-SE" dirty="0">
                <a:solidFill>
                  <a:schemeClr val="tx1"/>
                </a:solidFill>
              </a:endParaRPr>
            </a:p>
            <a:p>
              <a:pPr algn="ctr"/>
              <a:r>
                <a:rPr lang="sv-SE" dirty="0">
                  <a:solidFill>
                    <a:schemeClr val="tx1"/>
                  </a:solidFill>
                </a:rPr>
                <a:t>Beroende</a:t>
              </a:r>
            </a:p>
            <a:p>
              <a:pPr algn="ctr"/>
              <a:r>
                <a:rPr lang="sv-SE" dirty="0">
                  <a:solidFill>
                    <a:schemeClr val="tx1"/>
                  </a:solidFill>
                </a:rPr>
                <a:t>+</a:t>
              </a:r>
            </a:p>
            <a:p>
              <a:pPr algn="ctr"/>
              <a:r>
                <a:rPr lang="sv-SE" dirty="0">
                  <a:solidFill>
                    <a:schemeClr val="tx1"/>
                  </a:solidFill>
                </a:rPr>
                <a:t>Annat psykiatriskt tillstånd</a:t>
              </a:r>
            </a:p>
          </p:txBody>
        </p:sp>
        <p:sp>
          <p:nvSpPr>
            <p:cNvPr id="32" name="Ellips 31">
              <a:extLst>
                <a:ext uri="{FF2B5EF4-FFF2-40B4-BE49-F238E27FC236}">
                  <a16:creationId xmlns:a16="http://schemas.microsoft.com/office/drawing/2014/main" id="{7E173499-DE4F-67F1-D66D-65C8407EC1AE}"/>
                </a:ext>
              </a:extLst>
            </p:cNvPr>
            <p:cNvSpPr/>
            <p:nvPr/>
          </p:nvSpPr>
          <p:spPr>
            <a:xfrm>
              <a:off x="954981" y="2807602"/>
              <a:ext cx="576000" cy="576000"/>
            </a:xfrm>
            <a:prstGeom prst="ellipse">
              <a:avLst/>
            </a:prstGeom>
            <a:solidFill>
              <a:srgbClr val="005C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bg1"/>
                  </a:solidFill>
                </a:rPr>
                <a:t>P</a:t>
              </a:r>
            </a:p>
          </p:txBody>
        </p:sp>
      </p:grpSp>
      <p:grpSp>
        <p:nvGrpSpPr>
          <p:cNvPr id="6" name="Grupp 5">
            <a:extLst>
              <a:ext uri="{FF2B5EF4-FFF2-40B4-BE49-F238E27FC236}">
                <a16:creationId xmlns:a16="http://schemas.microsoft.com/office/drawing/2014/main" id="{98C6DE13-060B-24C9-8C02-48FD574190D7}"/>
              </a:ext>
            </a:extLst>
          </p:cNvPr>
          <p:cNvGrpSpPr/>
          <p:nvPr/>
        </p:nvGrpSpPr>
        <p:grpSpPr>
          <a:xfrm>
            <a:off x="3468181" y="2807602"/>
            <a:ext cx="2448525" cy="3337651"/>
            <a:chOff x="3468181" y="2807602"/>
            <a:chExt cx="2448525" cy="3337651"/>
          </a:xfrm>
        </p:grpSpPr>
        <p:sp>
          <p:nvSpPr>
            <p:cNvPr id="21" name="Rektangel: rundade hörn 20" descr="Grön textruta med bokstaven &quot;I&quot; i mörkgrön liten cirkel högst upp i vänstra hörnet. Texten i rutan lyder: &quot;Intervention. Psykologisk eller psykosocial, läkemedel, samordnande insatser eller sociala stödinsatser.&quot;">
              <a:extLst>
                <a:ext uri="{FF2B5EF4-FFF2-40B4-BE49-F238E27FC236}">
                  <a16:creationId xmlns:a16="http://schemas.microsoft.com/office/drawing/2014/main" id="{6BBA073C-4DB3-2C82-CB4A-F7B8578B5F68}"/>
                </a:ext>
              </a:extLst>
            </p:cNvPr>
            <p:cNvSpPr/>
            <p:nvPr/>
          </p:nvSpPr>
          <p:spPr>
            <a:xfrm>
              <a:off x="3554506" y="2900403"/>
              <a:ext cx="2362200" cy="3244850"/>
            </a:xfrm>
            <a:prstGeom prst="roundRect">
              <a:avLst>
                <a:gd name="adj" fmla="val 0"/>
              </a:avLst>
            </a:prstGeom>
            <a:solidFill>
              <a:srgbClr val="952A86">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dirty="0">
                  <a:solidFill>
                    <a:schemeClr val="tx1"/>
                  </a:solidFill>
                </a:rPr>
                <a:t>    </a:t>
              </a:r>
              <a:r>
                <a:rPr lang="sv-SE" b="1" u="sng" dirty="0">
                  <a:solidFill>
                    <a:schemeClr val="tx1"/>
                  </a:solidFill>
                </a:rPr>
                <a:t>Intervention</a:t>
              </a:r>
            </a:p>
            <a:p>
              <a:pPr algn="ctr"/>
              <a:endParaRPr lang="sv-SE" dirty="0">
                <a:solidFill>
                  <a:schemeClr val="tx1"/>
                </a:solidFill>
              </a:endParaRPr>
            </a:p>
            <a:p>
              <a:pPr marL="285750" indent="-285750">
                <a:buFont typeface="Arial" panose="020B0604020202020204" pitchFamily="34" charset="0"/>
                <a:buChar char="•"/>
              </a:pPr>
              <a:r>
                <a:rPr lang="sv-SE" dirty="0">
                  <a:solidFill>
                    <a:schemeClr val="tx1"/>
                  </a:solidFill>
                </a:rPr>
                <a:t>Psykologisk eller psykosocial</a:t>
              </a:r>
            </a:p>
            <a:p>
              <a:pPr marL="285750" indent="-285750">
                <a:buFont typeface="Arial" panose="020B0604020202020204" pitchFamily="34" charset="0"/>
                <a:buChar char="•"/>
              </a:pPr>
              <a:endParaRPr lang="sv-SE" dirty="0">
                <a:solidFill>
                  <a:schemeClr val="tx1"/>
                </a:solidFill>
              </a:endParaRPr>
            </a:p>
            <a:p>
              <a:pPr marL="285750" indent="-285750">
                <a:buFont typeface="Arial" panose="020B0604020202020204" pitchFamily="34" charset="0"/>
                <a:buChar char="•"/>
              </a:pPr>
              <a:r>
                <a:rPr lang="sv-SE" dirty="0">
                  <a:solidFill>
                    <a:schemeClr val="tx1"/>
                  </a:solidFill>
                </a:rPr>
                <a:t>Läkemedel</a:t>
              </a:r>
            </a:p>
            <a:p>
              <a:pPr marL="285750" indent="-285750">
                <a:buFont typeface="Arial" panose="020B0604020202020204" pitchFamily="34" charset="0"/>
                <a:buChar char="•"/>
              </a:pPr>
              <a:endParaRPr lang="sv-SE" dirty="0">
                <a:solidFill>
                  <a:schemeClr val="tx1"/>
                </a:solidFill>
              </a:endParaRPr>
            </a:p>
            <a:p>
              <a:pPr marL="285750" indent="-285750">
                <a:buFont typeface="Arial" panose="020B0604020202020204" pitchFamily="34" charset="0"/>
                <a:buChar char="•"/>
              </a:pPr>
              <a:r>
                <a:rPr lang="sv-SE" dirty="0">
                  <a:solidFill>
                    <a:schemeClr val="tx1"/>
                  </a:solidFill>
                </a:rPr>
                <a:t>Samordnande insatser eller sociala stödinsatser</a:t>
              </a:r>
            </a:p>
          </p:txBody>
        </p:sp>
        <p:sp>
          <p:nvSpPr>
            <p:cNvPr id="33" name="Ellips 32">
              <a:extLst>
                <a:ext uri="{FF2B5EF4-FFF2-40B4-BE49-F238E27FC236}">
                  <a16:creationId xmlns:a16="http://schemas.microsoft.com/office/drawing/2014/main" id="{F853EF97-C661-D423-4D28-C870B052354F}"/>
                </a:ext>
              </a:extLst>
            </p:cNvPr>
            <p:cNvSpPr/>
            <p:nvPr/>
          </p:nvSpPr>
          <p:spPr>
            <a:xfrm>
              <a:off x="3468181" y="2807602"/>
              <a:ext cx="576000" cy="576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bg2"/>
                  </a:solidFill>
                </a:rPr>
                <a:t>I</a:t>
              </a:r>
            </a:p>
          </p:txBody>
        </p:sp>
      </p:grpSp>
      <p:grpSp>
        <p:nvGrpSpPr>
          <p:cNvPr id="7" name="Grupp 6">
            <a:extLst>
              <a:ext uri="{FF2B5EF4-FFF2-40B4-BE49-F238E27FC236}">
                <a16:creationId xmlns:a16="http://schemas.microsoft.com/office/drawing/2014/main" id="{8FE11B71-9F64-4229-52AF-09E00464C0EF}"/>
              </a:ext>
            </a:extLst>
          </p:cNvPr>
          <p:cNvGrpSpPr/>
          <p:nvPr/>
        </p:nvGrpSpPr>
        <p:grpSpPr>
          <a:xfrm>
            <a:off x="5944900" y="2807602"/>
            <a:ext cx="2448306" cy="3337651"/>
            <a:chOff x="5944900" y="2807602"/>
            <a:chExt cx="2448306" cy="3337651"/>
          </a:xfrm>
        </p:grpSpPr>
        <p:sp>
          <p:nvSpPr>
            <p:cNvPr id="22" name="Rektangel: rundade hörn 21" descr="Gul textruta med bokstaven &quot;C&quot; i mörkgul liten cirkel högst upp i vänstra hörnet. Texten i rutan lyder: &quot;Kontroll. Ingen behandling, annan aktiv behandling.&quot;">
              <a:extLst>
                <a:ext uri="{FF2B5EF4-FFF2-40B4-BE49-F238E27FC236}">
                  <a16:creationId xmlns:a16="http://schemas.microsoft.com/office/drawing/2014/main" id="{91708364-570E-E258-013A-A5099DD97954}"/>
                </a:ext>
              </a:extLst>
            </p:cNvPr>
            <p:cNvSpPr/>
            <p:nvPr/>
          </p:nvSpPr>
          <p:spPr>
            <a:xfrm>
              <a:off x="6031006" y="2900403"/>
              <a:ext cx="2362200" cy="3244850"/>
            </a:xfrm>
            <a:prstGeom prst="roundRect">
              <a:avLst>
                <a:gd name="adj" fmla="val 0"/>
              </a:avLst>
            </a:prstGeom>
            <a:solidFill>
              <a:schemeClr val="accent2">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u="sng" dirty="0">
                  <a:solidFill>
                    <a:schemeClr val="tx1"/>
                  </a:solidFill>
                </a:rPr>
                <a:t>Kontroll</a:t>
              </a:r>
            </a:p>
            <a:p>
              <a:pPr algn="ctr"/>
              <a:endParaRPr lang="sv-SE" dirty="0">
                <a:solidFill>
                  <a:schemeClr val="tx1"/>
                </a:solidFill>
              </a:endParaRPr>
            </a:p>
            <a:p>
              <a:pPr marL="285750" indent="-285750">
                <a:buFont typeface="Arial" panose="020B0604020202020204" pitchFamily="34" charset="0"/>
                <a:buChar char="•"/>
              </a:pPr>
              <a:r>
                <a:rPr lang="sv-SE" dirty="0">
                  <a:solidFill>
                    <a:schemeClr val="tx1"/>
                  </a:solidFill>
                </a:rPr>
                <a:t>Ingen behandling</a:t>
              </a:r>
            </a:p>
            <a:p>
              <a:pPr marL="285750" indent="-285750">
                <a:buFont typeface="Arial" panose="020B0604020202020204" pitchFamily="34" charset="0"/>
                <a:buChar char="•"/>
              </a:pPr>
              <a:endParaRPr lang="sv-SE" dirty="0">
                <a:solidFill>
                  <a:schemeClr val="tx1"/>
                </a:solidFill>
              </a:endParaRPr>
            </a:p>
            <a:p>
              <a:pPr marL="285750" indent="-285750">
                <a:buFont typeface="Arial" panose="020B0604020202020204" pitchFamily="34" charset="0"/>
                <a:buChar char="•"/>
              </a:pPr>
              <a:r>
                <a:rPr lang="sv-SE" dirty="0">
                  <a:solidFill>
                    <a:schemeClr val="tx1"/>
                  </a:solidFill>
                </a:rPr>
                <a:t>Annan aktiv behandling</a:t>
              </a:r>
            </a:p>
          </p:txBody>
        </p:sp>
        <p:sp>
          <p:nvSpPr>
            <p:cNvPr id="34" name="Ellips 33">
              <a:extLst>
                <a:ext uri="{FF2B5EF4-FFF2-40B4-BE49-F238E27FC236}">
                  <a16:creationId xmlns:a16="http://schemas.microsoft.com/office/drawing/2014/main" id="{ACAFAA5F-6161-67FC-3BA7-87535A8AF9CE}"/>
                </a:ext>
              </a:extLst>
            </p:cNvPr>
            <p:cNvSpPr/>
            <p:nvPr/>
          </p:nvSpPr>
          <p:spPr>
            <a:xfrm>
              <a:off x="5944900" y="2807602"/>
              <a:ext cx="576000" cy="57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C</a:t>
              </a:r>
            </a:p>
          </p:txBody>
        </p:sp>
      </p:grpSp>
      <p:grpSp>
        <p:nvGrpSpPr>
          <p:cNvPr id="8" name="Grupp 7">
            <a:extLst>
              <a:ext uri="{FF2B5EF4-FFF2-40B4-BE49-F238E27FC236}">
                <a16:creationId xmlns:a16="http://schemas.microsoft.com/office/drawing/2014/main" id="{42C82D75-1D72-048B-DF82-C6813DA3B423}"/>
              </a:ext>
            </a:extLst>
          </p:cNvPr>
          <p:cNvGrpSpPr/>
          <p:nvPr/>
        </p:nvGrpSpPr>
        <p:grpSpPr>
          <a:xfrm>
            <a:off x="8421619" y="2807602"/>
            <a:ext cx="2448087" cy="3337651"/>
            <a:chOff x="8421619" y="2807602"/>
            <a:chExt cx="2448087" cy="3337651"/>
          </a:xfrm>
        </p:grpSpPr>
        <p:sp>
          <p:nvSpPr>
            <p:cNvPr id="31" name="Rektangel: rundade hörn 30" descr="Orange textruta med bokstaven &quot;O&quot; i mörkorange liten cirkel högst upp i vänstra hörnet. Texten i rutan lyder: &quot;Utfall. Substansbruk, psykiska symtom, funktion, livskvalitet.&quot;">
              <a:extLst>
                <a:ext uri="{FF2B5EF4-FFF2-40B4-BE49-F238E27FC236}">
                  <a16:creationId xmlns:a16="http://schemas.microsoft.com/office/drawing/2014/main" id="{BE6863AB-7672-19D5-6B8A-C291A3DCBB37}"/>
                </a:ext>
              </a:extLst>
            </p:cNvPr>
            <p:cNvSpPr/>
            <p:nvPr/>
          </p:nvSpPr>
          <p:spPr>
            <a:xfrm>
              <a:off x="8507506" y="2900403"/>
              <a:ext cx="2362200" cy="3244850"/>
            </a:xfrm>
            <a:prstGeom prst="roundRect">
              <a:avLst>
                <a:gd name="adj" fmla="val 0"/>
              </a:avLst>
            </a:prstGeom>
            <a:solidFill>
              <a:schemeClr val="accent4">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u="sng" dirty="0">
                  <a:solidFill>
                    <a:schemeClr val="tx1"/>
                  </a:solidFill>
                </a:rPr>
                <a:t>Utfall</a:t>
              </a:r>
            </a:p>
            <a:p>
              <a:pPr algn="ctr"/>
              <a:endParaRPr lang="sv-SE" dirty="0">
                <a:solidFill>
                  <a:schemeClr val="tx1"/>
                </a:solidFill>
              </a:endParaRPr>
            </a:p>
            <a:p>
              <a:pPr marL="285750" indent="-285750">
                <a:buFont typeface="Arial" panose="020B0604020202020204" pitchFamily="34" charset="0"/>
                <a:buChar char="•"/>
              </a:pPr>
              <a:r>
                <a:rPr lang="sv-SE" dirty="0">
                  <a:solidFill>
                    <a:schemeClr val="tx1"/>
                  </a:solidFill>
                </a:rPr>
                <a:t>Substansbruk</a:t>
              </a:r>
            </a:p>
            <a:p>
              <a:pPr marL="285750" indent="-285750">
                <a:buFont typeface="Arial" panose="020B0604020202020204" pitchFamily="34" charset="0"/>
                <a:buChar char="•"/>
              </a:pPr>
              <a:endParaRPr lang="sv-SE" dirty="0">
                <a:solidFill>
                  <a:schemeClr val="tx1"/>
                </a:solidFill>
              </a:endParaRPr>
            </a:p>
            <a:p>
              <a:pPr marL="285750" indent="-285750">
                <a:buFont typeface="Arial" panose="020B0604020202020204" pitchFamily="34" charset="0"/>
                <a:buChar char="•"/>
              </a:pPr>
              <a:r>
                <a:rPr lang="sv-SE" dirty="0">
                  <a:solidFill>
                    <a:schemeClr val="tx1"/>
                  </a:solidFill>
                </a:rPr>
                <a:t>Psykiska symtom</a:t>
              </a:r>
            </a:p>
            <a:p>
              <a:pPr marL="285750" indent="-285750">
                <a:buFont typeface="Arial" panose="020B0604020202020204" pitchFamily="34" charset="0"/>
                <a:buChar char="•"/>
              </a:pPr>
              <a:endParaRPr lang="sv-SE" dirty="0">
                <a:solidFill>
                  <a:schemeClr val="tx1"/>
                </a:solidFill>
              </a:endParaRPr>
            </a:p>
            <a:p>
              <a:pPr marL="285750" indent="-285750">
                <a:buFont typeface="Arial" panose="020B0604020202020204" pitchFamily="34" charset="0"/>
                <a:buChar char="•"/>
              </a:pPr>
              <a:r>
                <a:rPr lang="sv-SE" dirty="0">
                  <a:solidFill>
                    <a:schemeClr val="tx1"/>
                  </a:solidFill>
                </a:rPr>
                <a:t>Funktion</a:t>
              </a:r>
            </a:p>
            <a:p>
              <a:pPr marL="285750" indent="-285750">
                <a:buFont typeface="Arial" panose="020B0604020202020204" pitchFamily="34" charset="0"/>
                <a:buChar char="•"/>
              </a:pPr>
              <a:endParaRPr lang="sv-SE" dirty="0">
                <a:solidFill>
                  <a:schemeClr val="tx1"/>
                </a:solidFill>
              </a:endParaRPr>
            </a:p>
            <a:p>
              <a:pPr marL="285750" indent="-285750">
                <a:buFont typeface="Arial" panose="020B0604020202020204" pitchFamily="34" charset="0"/>
                <a:buChar char="•"/>
              </a:pPr>
              <a:r>
                <a:rPr lang="sv-SE" dirty="0">
                  <a:solidFill>
                    <a:schemeClr val="tx1"/>
                  </a:solidFill>
                </a:rPr>
                <a:t>Livskvalitet</a:t>
              </a:r>
            </a:p>
          </p:txBody>
        </p:sp>
        <p:sp>
          <p:nvSpPr>
            <p:cNvPr id="35" name="Ellips 34">
              <a:extLst>
                <a:ext uri="{FF2B5EF4-FFF2-40B4-BE49-F238E27FC236}">
                  <a16:creationId xmlns:a16="http://schemas.microsoft.com/office/drawing/2014/main" id="{DE5C91D4-5458-3CB8-5B41-430BA4338E58}"/>
                </a:ext>
              </a:extLst>
            </p:cNvPr>
            <p:cNvSpPr/>
            <p:nvPr/>
          </p:nvSpPr>
          <p:spPr>
            <a:xfrm>
              <a:off x="8421619" y="2807602"/>
              <a:ext cx="576000" cy="576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O</a:t>
              </a:r>
            </a:p>
          </p:txBody>
        </p:sp>
      </p:grpSp>
    </p:spTree>
    <p:extLst>
      <p:ext uri="{BB962C8B-B14F-4D97-AF65-F5344CB8AC3E}">
        <p14:creationId xmlns:p14="http://schemas.microsoft.com/office/powerpoint/2010/main" val="177041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6F9DD-406C-FF95-A919-FDA9885DBB39}"/>
              </a:ext>
            </a:extLst>
          </p:cNvPr>
          <p:cNvSpPr>
            <a:spLocks noGrp="1"/>
          </p:cNvSpPr>
          <p:nvPr>
            <p:ph type="ctrTitle"/>
          </p:nvPr>
        </p:nvSpPr>
        <p:spPr/>
        <p:txBody>
          <a:bodyPr/>
          <a:lstStyle/>
          <a:p>
            <a:r>
              <a:rPr lang="sv-SE" dirty="0"/>
              <a:t>Resultat och slutsatser</a:t>
            </a:r>
          </a:p>
        </p:txBody>
      </p:sp>
      <p:sp>
        <p:nvSpPr>
          <p:cNvPr id="3" name="Underrubrik 2">
            <a:extLst>
              <a:ext uri="{FF2B5EF4-FFF2-40B4-BE49-F238E27FC236}">
                <a16:creationId xmlns:a16="http://schemas.microsoft.com/office/drawing/2014/main" id="{AA7C67A8-1A8F-C998-CA89-6BAE313F0376}"/>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9947564"/>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BDBD1-720B-4E8A-9B89-3E97455F010F}"/>
              </a:ext>
            </a:extLst>
          </p:cNvPr>
          <p:cNvSpPr>
            <a:spLocks noGrp="1"/>
          </p:cNvSpPr>
          <p:nvPr>
            <p:ph type="title"/>
          </p:nvPr>
        </p:nvSpPr>
        <p:spPr/>
        <p:txBody>
          <a:bodyPr/>
          <a:lstStyle/>
          <a:p>
            <a:r>
              <a:rPr lang="sv-SE" dirty="0"/>
              <a:t>Huvudbudskap</a:t>
            </a:r>
          </a:p>
        </p:txBody>
      </p:sp>
      <p:sp>
        <p:nvSpPr>
          <p:cNvPr id="3" name="Platshållare för innehåll 2">
            <a:extLst>
              <a:ext uri="{FF2B5EF4-FFF2-40B4-BE49-F238E27FC236}">
                <a16:creationId xmlns:a16="http://schemas.microsoft.com/office/drawing/2014/main" id="{BD65DD87-2762-4757-B152-79AA3F057796}"/>
              </a:ext>
            </a:extLst>
          </p:cNvPr>
          <p:cNvSpPr>
            <a:spLocks noGrp="1"/>
          </p:cNvSpPr>
          <p:nvPr>
            <p:ph idx="1"/>
          </p:nvPr>
        </p:nvSpPr>
        <p:spPr>
          <a:xfrm>
            <a:off x="517713" y="1589125"/>
            <a:ext cx="9790070" cy="4359391"/>
          </a:xfrm>
        </p:spPr>
        <p:txBody>
          <a:bodyPr/>
          <a:lstStyle/>
          <a:p>
            <a:pPr marL="496800" indent="-457200">
              <a:lnSpc>
                <a:spcPct val="100000"/>
              </a:lnSpc>
              <a:buFont typeface="Arial" panose="020B0604020202020204" pitchFamily="34" charset="0"/>
              <a:buChar char="•"/>
            </a:pPr>
            <a:r>
              <a:rPr lang="sv-SE"/>
              <a:t>Psykologisk och psykosocial behandling kan minska både substansbruk och psykiska symtom hos patienter med samsjuklighet mellan beroende och andra psykiatriska tillstånd. </a:t>
            </a:r>
          </a:p>
          <a:p>
            <a:pPr marL="496800" indent="-457200">
              <a:lnSpc>
                <a:spcPct val="100000"/>
              </a:lnSpc>
              <a:buFont typeface="Arial" panose="020B0604020202020204" pitchFamily="34" charset="0"/>
              <a:buChar char="•"/>
            </a:pPr>
            <a:r>
              <a:rPr lang="sv-SE"/>
              <a:t>Det saknas i stort vetenskaplig kunskap om effekter av läkemedel vid samsjuklighet.</a:t>
            </a:r>
          </a:p>
        </p:txBody>
      </p:sp>
    </p:spTree>
    <p:extLst>
      <p:ext uri="{BB962C8B-B14F-4D97-AF65-F5344CB8AC3E}">
        <p14:creationId xmlns:p14="http://schemas.microsoft.com/office/powerpoint/2010/main" val="201917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39CE81-A5B3-EED5-B580-2091C59FF311}"/>
              </a:ext>
            </a:extLst>
          </p:cNvPr>
          <p:cNvSpPr>
            <a:spLocks noGrp="1"/>
          </p:cNvSpPr>
          <p:nvPr>
            <p:ph type="title"/>
          </p:nvPr>
        </p:nvSpPr>
        <p:spPr/>
        <p:txBody>
          <a:bodyPr/>
          <a:lstStyle/>
          <a:p>
            <a:r>
              <a:rPr lang="sv-SE" sz="4400" dirty="0"/>
              <a:t>Resultatredovisning</a:t>
            </a:r>
          </a:p>
        </p:txBody>
      </p:sp>
      <p:sp>
        <p:nvSpPr>
          <p:cNvPr id="9" name="Underrubrik 8">
            <a:extLst>
              <a:ext uri="{FF2B5EF4-FFF2-40B4-BE49-F238E27FC236}">
                <a16:creationId xmlns:a16="http://schemas.microsoft.com/office/drawing/2014/main" id="{0174E455-B8F1-505F-9E97-F32BE862469D}"/>
              </a:ext>
            </a:extLst>
          </p:cNvPr>
          <p:cNvSpPr>
            <a:spLocks noGrp="1"/>
          </p:cNvSpPr>
          <p:nvPr>
            <p:ph idx="1"/>
          </p:nvPr>
        </p:nvSpPr>
        <p:spPr>
          <a:xfrm>
            <a:off x="517712" y="1135081"/>
            <a:ext cx="10836088" cy="4587838"/>
          </a:xfrm>
        </p:spPr>
        <p:txBody>
          <a:bodyPr/>
          <a:lstStyle/>
          <a:p>
            <a:pPr marL="0" indent="0">
              <a:buNone/>
            </a:pPr>
            <a:r>
              <a:rPr lang="sv-SE" dirty="0"/>
              <a:t>Har delats in i tre kapitel</a:t>
            </a:r>
            <a:endParaRPr lang="sv-SE"/>
          </a:p>
        </p:txBody>
      </p:sp>
      <p:pic>
        <p:nvPicPr>
          <p:cNvPr id="6" name="Bild 5" descr="Flödesschema över rapportens inkluderade 130 artiklar, fördelade på tre kapitel: psykologisk och psykosocial behandling, 73 artiklar; läkemedelsbehandling, 52 artiklar; samt samordnande insatser och sociala stödinsatser, 7 artiklar.">
            <a:extLst>
              <a:ext uri="{FF2B5EF4-FFF2-40B4-BE49-F238E27FC236}">
                <a16:creationId xmlns:a16="http://schemas.microsoft.com/office/drawing/2014/main" id="{BB180486-D953-2EC0-5354-ED8FB81BF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6165" y="1279849"/>
            <a:ext cx="6618316" cy="2261062"/>
          </a:xfrm>
          <a:prstGeom prst="rect">
            <a:avLst/>
          </a:prstGeom>
        </p:spPr>
      </p:pic>
    </p:spTree>
    <p:extLst>
      <p:ext uri="{BB962C8B-B14F-4D97-AF65-F5344CB8AC3E}">
        <p14:creationId xmlns:p14="http://schemas.microsoft.com/office/powerpoint/2010/main" val="2917790744"/>
      </p:ext>
    </p:extLst>
  </p:cSld>
  <p:clrMapOvr>
    <a:masterClrMapping/>
  </p:clrMapOvr>
</p:sld>
</file>

<file path=ppt/theme/theme1.xml><?xml version="1.0" encoding="utf-8"?>
<a:theme xmlns:a="http://schemas.openxmlformats.org/drawingml/2006/main" name="SBU">
  <a:themeElements>
    <a:clrScheme name="SBU">
      <a:dk1>
        <a:srgbClr val="000000"/>
      </a:dk1>
      <a:lt1>
        <a:sysClr val="window" lastClr="FFFFFF"/>
      </a:lt1>
      <a:dk2>
        <a:srgbClr val="000000"/>
      </a:dk2>
      <a:lt2>
        <a:srgbClr val="FFFFFF"/>
      </a:lt2>
      <a:accent1>
        <a:srgbClr val="005CA9"/>
      </a:accent1>
      <a:accent2>
        <a:srgbClr val="FFDD00"/>
      </a:accent2>
      <a:accent3>
        <a:srgbClr val="54AA47"/>
      </a:accent3>
      <a:accent4>
        <a:srgbClr val="F39200"/>
      </a:accent4>
      <a:accent5>
        <a:srgbClr val="952A86"/>
      </a:accent5>
      <a:accent6>
        <a:srgbClr val="69ACDF"/>
      </a:accent6>
      <a:hlink>
        <a:srgbClr val="005CA9"/>
      </a:hlink>
      <a:folHlink>
        <a:srgbClr val="952A86"/>
      </a:folHlink>
    </a:clrScheme>
    <a:fontScheme name="SBU">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U mall.potx" id="{A76E7BE3-DF04-4E3C-8673-5D20373C84C4}" vid="{D0AA87FE-84CA-47A4-88C9-DD229BCF9F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4731</TotalTime>
  <Words>2378</Words>
  <Application>Microsoft Office PowerPoint</Application>
  <PresentationFormat>Bredbild</PresentationFormat>
  <Paragraphs>272</Paragraphs>
  <Slides>23</Slides>
  <Notes>19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Aptos</vt:lpstr>
      <vt:lpstr>Aptos Display</vt:lpstr>
      <vt:lpstr>Aptos Light</vt:lpstr>
      <vt:lpstr>Arial</vt:lpstr>
      <vt:lpstr>Calibri</vt:lpstr>
      <vt:lpstr>Calibri Light</vt:lpstr>
      <vt:lpstr>SBU</vt:lpstr>
      <vt:lpstr>PowerPoint-presentation</vt:lpstr>
      <vt:lpstr>Överblick</vt:lpstr>
      <vt:lpstr>Vad handlar rapporten om?</vt:lpstr>
      <vt:lpstr>Samsjuklighet </vt:lpstr>
      <vt:lpstr>SBU utvärderar – en systematisk översikt</vt:lpstr>
      <vt:lpstr>SBU utvärderar behandling vid samsjuklighet </vt:lpstr>
      <vt:lpstr>Resultat och slutsatser</vt:lpstr>
      <vt:lpstr>Huvudbudskap</vt:lpstr>
      <vt:lpstr>Resultatredovisning</vt:lpstr>
      <vt:lpstr>Psykologisk och psykosocial behandling</vt:lpstr>
      <vt:lpstr>Psykologisk och psykosocial behandling </vt:lpstr>
      <vt:lpstr>Psykologisk och psykosocial behandling </vt:lpstr>
      <vt:lpstr>Läkemedelsbehandling </vt:lpstr>
      <vt:lpstr>Samordnande insatser &amp; sociala stödinsatser</vt:lpstr>
      <vt:lpstr>Vetenskapliga kunskapsluckor – forskningsbehov</vt:lpstr>
      <vt:lpstr>Hur kan de viktigaste  resultaten förstås?</vt:lpstr>
      <vt:lpstr>Faktorer som påverkar behandlingsresultat</vt:lpstr>
      <vt:lpstr>Etiska aspekter – rättigheter</vt:lpstr>
      <vt:lpstr>Etiska aspekter – behov</vt:lpstr>
      <vt:lpstr>Att använda kunskapen</vt:lpstr>
      <vt:lpstr>Fördjupning</vt:lpstr>
      <vt:lpstr>Medarbetare</vt:lpstr>
      <vt:lpstr>Tack!</vt:lpstr>
    </vt:vector>
  </TitlesOfParts>
  <Company>SBU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Anna Edling</dc:creator>
  <cp:lastModifiedBy>Anna Edling</cp:lastModifiedBy>
  <cp:revision>56</cp:revision>
  <dcterms:created xsi:type="dcterms:W3CDTF">2026-03-13T10:49:05Z</dcterms:created>
  <dcterms:modified xsi:type="dcterms:W3CDTF">2026-05-08T11:52:08Z</dcterms:modified>
</cp:coreProperties>
</file>