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33" r:id="rId2"/>
    <p:sldId id="338" r:id="rId3"/>
    <p:sldId id="257" r:id="rId4"/>
    <p:sldId id="334" r:id="rId5"/>
    <p:sldId id="336" r:id="rId6"/>
    <p:sldId id="339" r:id="rId7"/>
    <p:sldId id="340" r:id="rId8"/>
    <p:sldId id="341" r:id="rId9"/>
    <p:sldId id="342" r:id="rId10"/>
    <p:sldId id="343" r:id="rId11"/>
    <p:sldId id="344" r:id="rId12"/>
    <p:sldId id="335" r:id="rId13"/>
    <p:sldId id="345" r:id="rId14"/>
    <p:sldId id="346" r:id="rId15"/>
    <p:sldId id="371" r:id="rId16"/>
    <p:sldId id="368" r:id="rId17"/>
    <p:sldId id="32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Rye-Danjelsen" initials="ER" lastIdx="10" clrIdx="0">
    <p:extLst>
      <p:ext uri="{19B8F6BF-5375-455C-9EA6-DF929625EA0E}">
        <p15:presenceInfo xmlns:p15="http://schemas.microsoft.com/office/powerpoint/2012/main" userId="S-1-5-21-1708537768-362288127-1417001333-1624" providerId="AD"/>
      </p:ext>
    </p:extLst>
  </p:cmAuthor>
  <p:cmAuthor id="2" name="Elin Rye-Danjelsen" initials="ER [2]" lastIdx="20" clrIdx="1">
    <p:extLst>
      <p:ext uri="{19B8F6BF-5375-455C-9EA6-DF929625EA0E}">
        <p15:presenceInfo xmlns:p15="http://schemas.microsoft.com/office/powerpoint/2012/main" userId="S::Elin.Rye-Danjelsen@sbu.se::0a3902d3-acb3-499e-9d79-1265695ad5a8" providerId="AD"/>
      </p:ext>
    </p:extLst>
  </p:cmAuthor>
  <p:cmAuthor id="3" name="Åsa Fagerström" initials="ÅF" lastIdx="12" clrIdx="2">
    <p:extLst>
      <p:ext uri="{19B8F6BF-5375-455C-9EA6-DF929625EA0E}">
        <p15:presenceInfo xmlns:p15="http://schemas.microsoft.com/office/powerpoint/2012/main" userId="S::Asa.Fagerstrom@sbu.se::6325a6cc-5cb7-40d8-a359-0b666d1b00d7" providerId="AD"/>
      </p:ext>
    </p:extLst>
  </p:cmAuthor>
  <p:cmAuthor id="4" name="Jessica Tell" initials="JT" lastIdx="11" clrIdx="3">
    <p:extLst>
      <p:ext uri="{19B8F6BF-5375-455C-9EA6-DF929625EA0E}">
        <p15:presenceInfo xmlns:p15="http://schemas.microsoft.com/office/powerpoint/2012/main" userId="S::Jessica.Tell@sbu.se::e3b660c2-d4a2-41f9-9ca4-7849404d15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E1F5"/>
    <a:srgbClr val="FFDD00"/>
    <a:srgbClr val="005CA9"/>
    <a:srgbClr val="69ACDF"/>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6713" autoAdjust="0"/>
  </p:normalViewPr>
  <p:slideViewPr>
    <p:cSldViewPr snapToGrid="0">
      <p:cViewPr varScale="1">
        <p:scale>
          <a:sx n="62" d="100"/>
          <a:sy n="62" d="100"/>
        </p:scale>
        <p:origin x="640"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136"/>
    </p:cViewPr>
  </p:sorterViewPr>
  <p:notesViewPr>
    <p:cSldViewPr snapToGrid="0">
      <p:cViewPr varScale="1">
        <p:scale>
          <a:sx n="92" d="100"/>
          <a:sy n="92" d="100"/>
        </p:scale>
        <p:origin x="40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6E17724-0C6D-40DA-9B2A-D6095BFB89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D68877B-92CE-40F8-B5D2-9774AB52A4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37D22-7283-4E6A-8265-07051F48257E}" type="datetimeFigureOut">
              <a:rPr lang="sv-SE" smtClean="0"/>
              <a:t>2023-01-25</a:t>
            </a:fld>
            <a:endParaRPr lang="sv-SE"/>
          </a:p>
        </p:txBody>
      </p:sp>
      <p:sp>
        <p:nvSpPr>
          <p:cNvPr id="4" name="Platshållare för sidfot 3">
            <a:extLst>
              <a:ext uri="{FF2B5EF4-FFF2-40B4-BE49-F238E27FC236}">
                <a16:creationId xmlns:a16="http://schemas.microsoft.com/office/drawing/2014/main" id="{4F6E20AE-A1A4-4F69-A41F-47E1547840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5F8E607-F30B-4204-B1FC-8631F7D769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9AB05-5796-4C78-8045-B3CB9465C46C}" type="slidenum">
              <a:rPr lang="sv-SE" smtClean="0"/>
              <a:t>‹#›</a:t>
            </a:fld>
            <a:endParaRPr lang="sv-SE"/>
          </a:p>
        </p:txBody>
      </p:sp>
    </p:spTree>
    <p:extLst>
      <p:ext uri="{BB962C8B-B14F-4D97-AF65-F5344CB8AC3E}">
        <p14:creationId xmlns:p14="http://schemas.microsoft.com/office/powerpoint/2010/main" val="13836598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4:49.731"/>
    </inkml:context>
    <inkml:brush xml:id="br0">
      <inkml:brushProperty name="width" value="0.05" units="cm"/>
      <inkml:brushProperty name="height" value="0.05" units="cm"/>
      <inkml:brushProperty name="color" value="#E71224"/>
    </inkml:brush>
  </inkml:definitions>
  <inkml:trace contextRef="#ctx0" brushRef="#br0">1 3050 24575,'73'-100'0,"8"-13"0,255-451-666,-58 93 162,-200 346 508,93-155 7,-19-10-10,-122 221 276,4 1 0,2 3-1,63-87 1,-10 38-224,108-144-59,-36 54 6,-120 139 306,-30 47-724,0-1 1,1 1-1,18-18 0,-11 15-6408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6:21.92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4:51.996"/>
    </inkml:context>
    <inkml:brush xml:id="br0">
      <inkml:brushProperty name="width" value="0.05" units="cm"/>
      <inkml:brushProperty name="height" value="0.05" units="cm"/>
      <inkml:brushProperty name="color" value="#E71224"/>
    </inkml:brush>
  </inkml:definitions>
  <inkml:trace contextRef="#ctx0" brushRef="#br0">0 1 24575,'3'0'0,"-1"0"0,1 0 0,-1 1 0,1-1 0,-1 1 0,1-1 0,-1 1 0,1 0 0,-1 0 0,0 0 0,1 0 0,-1 1 0,0-1 0,0 1 0,0-1 0,0 1 0,0 0 0,0-1 0,-1 1 0,1 0 0,0 0 0,-1 0 0,0 1 0,1-1 0,-1 0 0,0 0 0,0 1 0,0-1 0,-1 1 0,2 2 0,1 9 0,-1 1 0,0-1 0,0 1 0,-2 18 0,1-19 0,-1 500 0,-3-214 0,3-294 0,0 1 0,0 0 0,1 0 0,-1 0 0,1 0 0,2 8 0,-2-13 0,-1-1 0,1 1 0,0 0 0,-1-1 0,1 1 0,0-1 0,0 1 0,0-1 0,0 0 0,0 1 0,1-1 0,-1 0 0,0 0 0,1 0 0,-1 0 0,0 0 0,1 0 0,-1 0 0,1 0 0,0-1 0,-1 1 0,1 0 0,-1-1 0,1 0 0,0 1 0,2-1 0,9 1 0,1 0 0,-1-1 0,1-1 0,-1 0 0,1-1 0,13-4 0,80-27 0,-78 22 0,0 2 0,60-12 0,-20 16 0,96 5 0,-81 2 0,579-1 0,-654-1-273,-1 0 0,1-1 0,-1 1 0,14-5 0,-4-2-6553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4:56.10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5:31.408"/>
    </inkml:context>
    <inkml:brush xml:id="br0">
      <inkml:brushProperty name="width" value="0.05" units="cm"/>
      <inkml:brushProperty name="height" value="0.05" units="cm"/>
      <inkml:brushProperty name="color" value="#E71224"/>
    </inkml:brush>
  </inkml:definitions>
  <inkml:trace contextRef="#ctx0" brushRef="#br0">0 17 24575,'5'0'0,"6"0"0,5-5 0,5-1 0,-1 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5:32.011"/>
    </inkml:context>
    <inkml:brush xml:id="br0">
      <inkml:brushProperty name="width" value="0.05" units="cm"/>
      <inkml:brushProperty name="height" value="0.05" units="cm"/>
      <inkml:brushProperty name="color" value="#E71224"/>
    </inkml:brush>
  </inkml:definitions>
  <inkml:trace contextRef="#ctx0" brushRef="#br0">0 154 24575,'0'-4'0,"5"-7"0,5-5 0,2-5 0,-2-4 0,-2-1 0,-3-1 0,-1 3-8191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6:15.834"/>
    </inkml:context>
    <inkml:brush xml:id="br0">
      <inkml:brushProperty name="width" value="0.05" units="cm"/>
      <inkml:brushProperty name="height" value="0.05" units="cm"/>
      <inkml:brushProperty name="color" value="#E71224"/>
    </inkml:brush>
  </inkml:definitions>
  <inkml:trace contextRef="#ctx0" brushRef="#br0">0 6 24575,'1'-6'0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6:16.784"/>
    </inkml:context>
    <inkml:brush xml:id="br0">
      <inkml:brushProperty name="width" value="0.05" units="cm"/>
      <inkml:brushProperty name="height" value="0.05" units="cm"/>
      <inkml:brushProperty name="color" value="#E71224"/>
    </inkml:brush>
  </inkml:definitions>
  <inkml:trace contextRef="#ctx0" brushRef="#br0">0 0 24575,'1'0'-8191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6:18.16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10:56:18.967"/>
    </inkml:context>
    <inkml:brush xml:id="br0">
      <inkml:brushProperty name="width" value="0.05" units="cm"/>
      <inkml:brushProperty name="height" value="0.05" units="cm"/>
      <inkml:brushProperty name="color" value="#E71224"/>
    </inkml:brush>
  </inkml:definitions>
  <inkml:trace contextRef="#ctx0" brushRef="#br0">1 0 24575,'5'0'0,"8"0"0,8 0 0,0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518DF-70A7-4CE6-83CB-C0A984F09F6A}" type="datetimeFigureOut">
              <a:rPr lang="sv-SE" smtClean="0"/>
              <a:t>2023-01-25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85F26-61DC-498F-8144-6584B45120D1}" type="slidenum">
              <a:rPr lang="sv-SE" smtClean="0"/>
              <a:t>‹#›</a:t>
            </a:fld>
            <a:endParaRPr lang="sv-SE"/>
          </a:p>
        </p:txBody>
      </p:sp>
    </p:spTree>
    <p:extLst>
      <p:ext uri="{BB962C8B-B14F-4D97-AF65-F5344CB8AC3E}">
        <p14:creationId xmlns:p14="http://schemas.microsoft.com/office/powerpoint/2010/main" val="20515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o Avsl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1428749" y="1131253"/>
            <a:ext cx="8567923" cy="2387600"/>
          </a:xfrm>
        </p:spPr>
        <p:txBody>
          <a:bodyPr anchor="b"/>
          <a:lstStyle>
            <a:lvl1pPr algn="ctr">
              <a:defRPr sz="6000">
                <a:solidFill>
                  <a:schemeClr val="tx1"/>
                </a:solidFill>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1428749" y="3610928"/>
            <a:ext cx="8567923" cy="1655762"/>
          </a:xfrm>
        </p:spPr>
        <p:txBody>
          <a:bodyPr>
            <a:normAutofit/>
          </a:bodyPr>
          <a:lstStyle>
            <a:lvl1pPr marL="0" indent="0" algn="ctr">
              <a:spcBef>
                <a:spcPts val="0"/>
              </a:spcBef>
              <a:spcAft>
                <a:spcPts val="0"/>
              </a:spcAft>
              <a:buNone/>
              <a:defRPr sz="3600">
                <a:solidFill>
                  <a:schemeClr val="accent6"/>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bild 9">
            <a:extLst>
              <a:ext uri="{FF2B5EF4-FFF2-40B4-BE49-F238E27FC236}">
                <a16:creationId xmlns:a16="http://schemas.microsoft.com/office/drawing/2014/main" id="{8E345E2A-C69B-45AA-A001-77CC94CF1D7C}"/>
              </a:ext>
            </a:extLst>
          </p:cNvPr>
          <p:cNvSpPr>
            <a:spLocks noGrp="1" noChangeAspect="1"/>
          </p:cNvSpPr>
          <p:nvPr>
            <p:ph type="pic" sz="quarter" idx="13"/>
          </p:nvPr>
        </p:nvSpPr>
        <p:spPr>
          <a:xfrm>
            <a:off x="10290564" y="-147081"/>
            <a:ext cx="2290195" cy="2941707"/>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lstStyle/>
          <a:p>
            <a:r>
              <a:rPr lang="sv-SE"/>
              <a:t>Klicka på ikonen för att lägga till en bild</a:t>
            </a:r>
            <a:endParaRPr lang="sv-SE" dirty="0"/>
          </a:p>
        </p:txBody>
      </p:sp>
      <p:sp>
        <p:nvSpPr>
          <p:cNvPr id="8" name="textruta 7">
            <a:extLst>
              <a:ext uri="{FF2B5EF4-FFF2-40B4-BE49-F238E27FC236}">
                <a16:creationId xmlns:a16="http://schemas.microsoft.com/office/drawing/2014/main" id="{FF2157E7-75DA-48AF-B4D4-9CB02A0AF3B4}"/>
              </a:ext>
            </a:extLst>
          </p:cNvPr>
          <p:cNvSpPr txBox="1"/>
          <p:nvPr userDrawn="1"/>
        </p:nvSpPr>
        <p:spPr>
          <a:xfrm>
            <a:off x="3522433" y="6356350"/>
            <a:ext cx="4380554" cy="235385"/>
          </a:xfrm>
          <a:prstGeom prst="rect">
            <a:avLst/>
          </a:prstGeom>
          <a:noFill/>
        </p:spPr>
        <p:txBody>
          <a:bodyPr wrap="square" rtlCol="0">
            <a:spAutoFit/>
          </a:bodyPr>
          <a:lstStyle/>
          <a:p>
            <a:pPr algn="ctr">
              <a:lnSpc>
                <a:spcPts val="1100"/>
              </a:lnSpc>
            </a:pPr>
            <a:r>
              <a:rPr lang="sv-SE" sz="1100" b="1" spc="20" baseline="0" dirty="0">
                <a:latin typeface="+mj-lt"/>
              </a:rPr>
              <a:t>STATENS BEREDNING FÖR MEDICINSK OCH SOCIAL UTVÄRDERING</a:t>
            </a:r>
          </a:p>
        </p:txBody>
      </p:sp>
      <p:sp>
        <p:nvSpPr>
          <p:cNvPr id="13" name="Likbent triangel 12">
            <a:extLst>
              <a:ext uri="{FF2B5EF4-FFF2-40B4-BE49-F238E27FC236}">
                <a16:creationId xmlns:a16="http://schemas.microsoft.com/office/drawing/2014/main" id="{2623722F-5E25-4AD7-BA1A-1ADBA03643FA}"/>
              </a:ext>
            </a:extLst>
          </p:cNvPr>
          <p:cNvSpPr/>
          <p:nvPr userDrawn="1"/>
        </p:nvSpPr>
        <p:spPr>
          <a:xfrm>
            <a:off x="10878266" y="1890933"/>
            <a:ext cx="1313734" cy="3375757"/>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1313734"/>
              <a:gd name="connsiteY0" fmla="*/ 1696817 h 3375757"/>
              <a:gd name="connsiteX1" fmla="*/ 1313734 w 1313734"/>
              <a:gd name="connsiteY1" fmla="*/ 0 h 3375757"/>
              <a:gd name="connsiteX2" fmla="*/ 1306114 w 1313734"/>
              <a:gd name="connsiteY2" fmla="*/ 3375757 h 3375757"/>
              <a:gd name="connsiteX3" fmla="*/ 0 w 1313734"/>
              <a:gd name="connsiteY3" fmla="*/ 1696817 h 3375757"/>
            </a:gdLst>
            <a:ahLst/>
            <a:cxnLst>
              <a:cxn ang="0">
                <a:pos x="connsiteX0" y="connsiteY0"/>
              </a:cxn>
              <a:cxn ang="0">
                <a:pos x="connsiteX1" y="connsiteY1"/>
              </a:cxn>
              <a:cxn ang="0">
                <a:pos x="connsiteX2" y="connsiteY2"/>
              </a:cxn>
              <a:cxn ang="0">
                <a:pos x="connsiteX3" y="connsiteY3"/>
              </a:cxn>
            </a:cxnLst>
            <a:rect l="l" t="t" r="r" b="b"/>
            <a:pathLst>
              <a:path w="1313734" h="3375757">
                <a:moveTo>
                  <a:pt x="0" y="1696817"/>
                </a:moveTo>
                <a:lnTo>
                  <a:pt x="1313734" y="0"/>
                </a:lnTo>
                <a:lnTo>
                  <a:pt x="1306114" y="3375757"/>
                </a:lnTo>
                <a:lnTo>
                  <a:pt x="0" y="1696817"/>
                </a:lnTo>
                <a:close/>
              </a:path>
            </a:pathLst>
          </a:cu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Platshållare för bild 9">
            <a:extLst>
              <a:ext uri="{FF2B5EF4-FFF2-40B4-BE49-F238E27FC236}">
                <a16:creationId xmlns:a16="http://schemas.microsoft.com/office/drawing/2014/main" id="{C0923E42-79F8-430E-9C70-1C12859967E9}"/>
              </a:ext>
            </a:extLst>
          </p:cNvPr>
          <p:cNvSpPr>
            <a:spLocks noGrp="1" noChangeAspect="1"/>
          </p:cNvSpPr>
          <p:nvPr>
            <p:ph type="pic" sz="quarter" idx="14"/>
          </p:nvPr>
        </p:nvSpPr>
        <p:spPr>
          <a:xfrm>
            <a:off x="9996673" y="3987800"/>
            <a:ext cx="2290195" cy="2941706"/>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lstStyle/>
          <a:p>
            <a:r>
              <a:rPr lang="sv-SE"/>
              <a:t>Klicka på ikonen för att lägga till en bild</a:t>
            </a:r>
            <a:endParaRPr lang="sv-SE" dirty="0"/>
          </a:p>
        </p:txBody>
      </p:sp>
      <p:sp>
        <p:nvSpPr>
          <p:cNvPr id="24" name="Platshållare för bild 9">
            <a:extLst>
              <a:ext uri="{FF2B5EF4-FFF2-40B4-BE49-F238E27FC236}">
                <a16:creationId xmlns:a16="http://schemas.microsoft.com/office/drawing/2014/main" id="{85385CE7-9179-44E6-8B53-9821E33EFF80}"/>
              </a:ext>
            </a:extLst>
          </p:cNvPr>
          <p:cNvSpPr>
            <a:spLocks noGrp="1" noChangeAspect="1"/>
          </p:cNvSpPr>
          <p:nvPr>
            <p:ph type="pic" sz="quarter" idx="15"/>
          </p:nvPr>
        </p:nvSpPr>
        <p:spPr>
          <a:xfrm>
            <a:off x="677810" y="5097786"/>
            <a:ext cx="1497417" cy="1923400"/>
          </a:xfrm>
          <a:custGeom>
            <a:avLst/>
            <a:gdLst>
              <a:gd name="connsiteX0" fmla="*/ 0 w 1800000"/>
              <a:gd name="connsiteY0" fmla="*/ 1800000 h 1800000"/>
              <a:gd name="connsiteX1" fmla="*/ 900000 w 1800000"/>
              <a:gd name="connsiteY1" fmla="*/ 0 h 1800000"/>
              <a:gd name="connsiteX2" fmla="*/ 1800000 w 1800000"/>
              <a:gd name="connsiteY2" fmla="*/ 1800000 h 1800000"/>
              <a:gd name="connsiteX3" fmla="*/ 0 w 1800000"/>
              <a:gd name="connsiteY3" fmla="*/ 1800000 h 1800000"/>
              <a:gd name="connsiteX0" fmla="*/ 0 w 1800000"/>
              <a:gd name="connsiteY0" fmla="*/ 1156110 h 1156110"/>
              <a:gd name="connsiteX1" fmla="*/ 894285 w 1800000"/>
              <a:gd name="connsiteY1" fmla="*/ 0 h 1156110"/>
              <a:gd name="connsiteX2" fmla="*/ 1800000 w 1800000"/>
              <a:gd name="connsiteY2" fmla="*/ 1156110 h 1156110"/>
              <a:gd name="connsiteX3" fmla="*/ 0 w 1800000"/>
              <a:gd name="connsiteY3" fmla="*/ 1156110 h 1156110"/>
              <a:gd name="connsiteX0" fmla="*/ 0 w 1800000"/>
              <a:gd name="connsiteY0" fmla="*/ 1161825 h 1161825"/>
              <a:gd name="connsiteX1" fmla="*/ 901905 w 1800000"/>
              <a:gd name="connsiteY1" fmla="*/ 0 h 1161825"/>
              <a:gd name="connsiteX2" fmla="*/ 1800000 w 1800000"/>
              <a:gd name="connsiteY2" fmla="*/ 1161825 h 1161825"/>
              <a:gd name="connsiteX3" fmla="*/ 0 w 1800000"/>
              <a:gd name="connsiteY3" fmla="*/ 1161825 h 1161825"/>
              <a:gd name="connsiteX0" fmla="*/ 0 w 1800000"/>
              <a:gd name="connsiteY0" fmla="*/ 1163730 h 1163730"/>
              <a:gd name="connsiteX1" fmla="*/ 898095 w 1800000"/>
              <a:gd name="connsiteY1" fmla="*/ 0 h 1163730"/>
              <a:gd name="connsiteX2" fmla="*/ 1800000 w 1800000"/>
              <a:gd name="connsiteY2" fmla="*/ 1163730 h 1163730"/>
              <a:gd name="connsiteX3" fmla="*/ 0 w 1800000"/>
              <a:gd name="connsiteY3" fmla="*/ 1163730 h 1163730"/>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 name="connsiteX0" fmla="*/ 0 w 1800000"/>
              <a:gd name="connsiteY0" fmla="*/ 1163730 h 2312062"/>
              <a:gd name="connsiteX1" fmla="*/ 898095 w 1800000"/>
              <a:gd name="connsiteY1" fmla="*/ 0 h 2312062"/>
              <a:gd name="connsiteX2" fmla="*/ 1800000 w 1800000"/>
              <a:gd name="connsiteY2" fmla="*/ 1163730 h 2312062"/>
              <a:gd name="connsiteX3" fmla="*/ 895351 w 1800000"/>
              <a:gd name="connsiteY3" fmla="*/ 2312062 h 2312062"/>
              <a:gd name="connsiteX4" fmla="*/ 0 w 1800000"/>
              <a:gd name="connsiteY4" fmla="*/ 1163730 h 2312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2312062">
                <a:moveTo>
                  <a:pt x="0" y="1163730"/>
                </a:moveTo>
                <a:lnTo>
                  <a:pt x="898095" y="0"/>
                </a:lnTo>
                <a:lnTo>
                  <a:pt x="1800000" y="1163730"/>
                </a:lnTo>
                <a:cubicBezTo>
                  <a:pt x="1567030" y="1451257"/>
                  <a:pt x="1189281" y="1938810"/>
                  <a:pt x="895351" y="2312062"/>
                </a:cubicBezTo>
                <a:lnTo>
                  <a:pt x="0" y="1163730"/>
                </a:lnTo>
                <a:close/>
              </a:path>
            </a:pathLst>
          </a:custGeom>
        </p:spPr>
        <p:txBody>
          <a:bodyPr/>
          <a:lstStyle/>
          <a:p>
            <a:r>
              <a:rPr lang="sv-SE"/>
              <a:t>Klicka på ikonen för att lägga till en bild</a:t>
            </a:r>
            <a:endParaRPr lang="sv-SE" dirty="0"/>
          </a:p>
        </p:txBody>
      </p:sp>
      <p:sp>
        <p:nvSpPr>
          <p:cNvPr id="25" name="Likbent triangel 12">
            <a:extLst>
              <a:ext uri="{FF2B5EF4-FFF2-40B4-BE49-F238E27FC236}">
                <a16:creationId xmlns:a16="http://schemas.microsoft.com/office/drawing/2014/main" id="{D3635EA1-CA0A-4D95-B039-07BC884D79F8}"/>
              </a:ext>
            </a:extLst>
          </p:cNvPr>
          <p:cNvSpPr/>
          <p:nvPr userDrawn="1"/>
        </p:nvSpPr>
        <p:spPr>
          <a:xfrm>
            <a:off x="-5747" y="4311649"/>
            <a:ext cx="996703" cy="2546351"/>
          </a:xfrm>
          <a:custGeom>
            <a:avLst/>
            <a:gdLst>
              <a:gd name="connsiteX0" fmla="*/ 0 w 2627467"/>
              <a:gd name="connsiteY0" fmla="*/ 1696817 h 1696817"/>
              <a:gd name="connsiteX1" fmla="*/ 1313734 w 2627467"/>
              <a:gd name="connsiteY1" fmla="*/ 0 h 1696817"/>
              <a:gd name="connsiteX2" fmla="*/ 2627467 w 2627467"/>
              <a:gd name="connsiteY2" fmla="*/ 1696817 h 1696817"/>
              <a:gd name="connsiteX3" fmla="*/ 0 w 2627467"/>
              <a:gd name="connsiteY3" fmla="*/ 1696817 h 169681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0 w 2627467"/>
              <a:gd name="connsiteY0" fmla="*/ 1696817 h 3375757"/>
              <a:gd name="connsiteX1" fmla="*/ 1313734 w 2627467"/>
              <a:gd name="connsiteY1" fmla="*/ 0 h 3375757"/>
              <a:gd name="connsiteX2" fmla="*/ 2627467 w 2627467"/>
              <a:gd name="connsiteY2" fmla="*/ 1696817 h 3375757"/>
              <a:gd name="connsiteX3" fmla="*/ 1306114 w 2627467"/>
              <a:gd name="connsiteY3" fmla="*/ 3375757 h 3375757"/>
              <a:gd name="connsiteX4" fmla="*/ 0 w 2627467"/>
              <a:gd name="connsiteY4" fmla="*/ 1696817 h 3375757"/>
              <a:gd name="connsiteX0" fmla="*/ -1 w 1321352"/>
              <a:gd name="connsiteY0" fmla="*/ 3375757 h 3375757"/>
              <a:gd name="connsiteX1" fmla="*/ 7619 w 1321352"/>
              <a:gd name="connsiteY1" fmla="*/ 0 h 3375757"/>
              <a:gd name="connsiteX2" fmla="*/ 1321352 w 1321352"/>
              <a:gd name="connsiteY2" fmla="*/ 1696817 h 3375757"/>
              <a:gd name="connsiteX3" fmla="*/ -1 w 1321352"/>
              <a:gd name="connsiteY3" fmla="*/ 3375757 h 3375757"/>
            </a:gdLst>
            <a:ahLst/>
            <a:cxnLst>
              <a:cxn ang="0">
                <a:pos x="connsiteX0" y="connsiteY0"/>
              </a:cxn>
              <a:cxn ang="0">
                <a:pos x="connsiteX1" y="connsiteY1"/>
              </a:cxn>
              <a:cxn ang="0">
                <a:pos x="connsiteX2" y="connsiteY2"/>
              </a:cxn>
              <a:cxn ang="0">
                <a:pos x="connsiteX3" y="connsiteY3"/>
              </a:cxn>
            </a:cxnLst>
            <a:rect l="l" t="t" r="r" b="b"/>
            <a:pathLst>
              <a:path w="1321352" h="3375757">
                <a:moveTo>
                  <a:pt x="-1" y="3375757"/>
                </a:moveTo>
                <a:lnTo>
                  <a:pt x="7619" y="0"/>
                </a:lnTo>
                <a:lnTo>
                  <a:pt x="1321352" y="1696817"/>
                </a:lnTo>
                <a:cubicBezTo>
                  <a:pt x="1248354" y="1800110"/>
                  <a:pt x="481937" y="2760019"/>
                  <a:pt x="-1" y="3375757"/>
                </a:cubicBezTo>
                <a:close/>
              </a:path>
            </a:pathLst>
          </a:cu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915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B622069-9F7F-43CB-B20D-516C4D33C7B0}"/>
              </a:ext>
            </a:extLst>
          </p:cNvPr>
          <p:cNvSpPr/>
          <p:nvPr userDrawn="1"/>
        </p:nvSpPr>
        <p:spPr>
          <a:xfrm>
            <a:off x="0" y="0"/>
            <a:ext cx="12192000" cy="6102000"/>
          </a:xfrm>
          <a:prstGeom prst="rect">
            <a:avLst/>
          </a:prstGeom>
          <a:solidFill>
            <a:srgbClr val="D1E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647612-880E-43C7-A155-43DB0D167ED4}"/>
              </a:ext>
            </a:extLst>
          </p:cNvPr>
          <p:cNvSpPr>
            <a:spLocks noGrp="1"/>
          </p:cNvSpPr>
          <p:nvPr>
            <p:ph type="title"/>
          </p:nvPr>
        </p:nvSpPr>
        <p:spPr/>
        <p:txBody>
          <a:bodyPr anchor="t" anchorCtr="0"/>
          <a:lstStyle>
            <a:lvl1pPr>
              <a:defRPr>
                <a:solidFill>
                  <a:schemeClr val="tx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C9B94B3-DBE9-4629-8EC4-FB7400821BEE}"/>
              </a:ext>
            </a:extLst>
          </p:cNvPr>
          <p:cNvSpPr>
            <a:spLocks noGrp="1"/>
          </p:cNvSpPr>
          <p:nvPr>
            <p:ph idx="1"/>
          </p:nvPr>
        </p:nvSpPr>
        <p:spPr>
          <a:xfrm>
            <a:off x="517712" y="1589125"/>
            <a:ext cx="10836088" cy="4359391"/>
          </a:xfrm>
        </p:spPr>
        <p:txBody>
          <a:bodyPr/>
          <a:lstStyle>
            <a:lvl1pPr marL="39600" indent="0">
              <a:buFont typeface="Arial" panose="020B0604020202020204" pitchFamily="34" charset="0"/>
              <a:buNone/>
              <a:defRPr>
                <a:solidFill>
                  <a:schemeClr val="tx1"/>
                </a:solidFill>
              </a:defRPr>
            </a:lvl1pPr>
            <a:lvl2pPr marL="269875" indent="-228600">
              <a:buClr>
                <a:schemeClr val="accent3"/>
              </a:buClr>
              <a:buFont typeface="Arial" panose="020B0604020202020204" pitchFamily="34" charset="0"/>
              <a:buChar char="•"/>
              <a:defRPr>
                <a:solidFill>
                  <a:schemeClr val="tx1"/>
                </a:solidFill>
              </a:defRPr>
            </a:lvl2pPr>
            <a:lvl3pPr marL="538163" indent="-228600">
              <a:buFont typeface="Calibri" panose="020F050202020403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D20F0BE-D4BE-462C-B328-C738DA928A81}"/>
              </a:ext>
            </a:extLst>
          </p:cNvPr>
          <p:cNvSpPr>
            <a:spLocks noGrp="1"/>
          </p:cNvSpPr>
          <p:nvPr>
            <p:ph type="dt" sz="half" idx="10"/>
          </p:nvPr>
        </p:nvSpPr>
        <p:spPr/>
        <p:txBody>
          <a:bodyPr/>
          <a:lstStyle>
            <a:lvl1pPr>
              <a:defRPr>
                <a:solidFill>
                  <a:schemeClr val="bg1">
                    <a:lumMod val="85000"/>
                  </a:schemeClr>
                </a:solidFill>
              </a:defRPr>
            </a:lvl1pPr>
          </a:lstStyle>
          <a:p>
            <a:fld id="{EE92E815-9362-4AF0-96DE-B4A968542189}" type="datetimeFigureOut">
              <a:rPr lang="sv-SE" smtClean="0"/>
              <a:pPr/>
              <a:t>2023-01-25</a:t>
            </a:fld>
            <a:endParaRPr lang="sv-SE" dirty="0"/>
          </a:p>
        </p:txBody>
      </p:sp>
      <p:sp>
        <p:nvSpPr>
          <p:cNvPr id="5" name="Platshållare för sidfot 4">
            <a:extLst>
              <a:ext uri="{FF2B5EF4-FFF2-40B4-BE49-F238E27FC236}">
                <a16:creationId xmlns:a16="http://schemas.microsoft.com/office/drawing/2014/main" id="{F62A3EF8-7F6B-4A89-ADDE-9B8968731AB4}"/>
              </a:ext>
            </a:extLst>
          </p:cNvPr>
          <p:cNvSpPr>
            <a:spLocks noGrp="1"/>
          </p:cNvSpPr>
          <p:nvPr>
            <p:ph type="ftr" sz="quarter" idx="11"/>
          </p:nvPr>
        </p:nvSpPr>
        <p:spPr/>
        <p:txBody>
          <a:bodyPr/>
          <a:lstStyle>
            <a:lvl1pPr>
              <a:defRPr>
                <a:solidFill>
                  <a:schemeClr val="bg1">
                    <a:lumMod val="85000"/>
                  </a:schemeClr>
                </a:solidFill>
              </a:defRPr>
            </a:lvl1pPr>
          </a:lstStyle>
          <a:p>
            <a:endParaRPr lang="sv-SE"/>
          </a:p>
        </p:txBody>
      </p:sp>
      <p:sp>
        <p:nvSpPr>
          <p:cNvPr id="6" name="Platshållare för bildnummer 5">
            <a:extLst>
              <a:ext uri="{FF2B5EF4-FFF2-40B4-BE49-F238E27FC236}">
                <a16:creationId xmlns:a16="http://schemas.microsoft.com/office/drawing/2014/main" id="{2495371F-9549-42FC-A39E-26AA22FD314E}"/>
              </a:ext>
            </a:extLst>
          </p:cNvPr>
          <p:cNvSpPr>
            <a:spLocks noGrp="1"/>
          </p:cNvSpPr>
          <p:nvPr>
            <p:ph type="sldNum" sz="quarter" idx="12"/>
          </p:nvPr>
        </p:nvSpPr>
        <p:spPr/>
        <p:txBody>
          <a:bodyPr/>
          <a:lstStyle>
            <a:lvl1pPr>
              <a:defRPr>
                <a:solidFill>
                  <a:schemeClr val="bg1">
                    <a:lumMod val="85000"/>
                  </a:schemeClr>
                </a:solidFill>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1325074371"/>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10836088" cy="1224000"/>
          </a:xfrm>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p:nvPr>
        </p:nvSpPr>
        <p:spPr>
          <a:xfrm>
            <a:off x="517712" y="1589125"/>
            <a:ext cx="5181600" cy="4587838"/>
          </a:xfrm>
        </p:spPr>
        <p:txBody>
          <a:bodyPr/>
          <a:lstStyle>
            <a:lvl1pPr marL="39600" indent="0">
              <a:buClr>
                <a:srgbClr val="952A86"/>
              </a:buClr>
              <a:buFont typeface="Arial" panose="020B0604020202020204" pitchFamily="34" charse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B7C88F35-821D-411C-ABF6-C87E0FD7EB76}"/>
              </a:ext>
            </a:extLst>
          </p:cNvPr>
          <p:cNvSpPr>
            <a:spLocks noGrp="1"/>
          </p:cNvSpPr>
          <p:nvPr>
            <p:ph sz="half" idx="2"/>
          </p:nvPr>
        </p:nvSpPr>
        <p:spPr>
          <a:xfrm>
            <a:off x="6172200" y="1589125"/>
            <a:ext cx="5181600" cy="4587838"/>
          </a:xfrm>
        </p:spPr>
        <p:txBody>
          <a:bodyPr/>
          <a:lstStyle>
            <a:lvl1pPr marL="3960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849213586"/>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delad m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6" y="0"/>
            <a:ext cx="5840963" cy="6176963"/>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5502088" cy="1224000"/>
          </a:xfrm>
        </p:spPr>
        <p:txBody>
          <a:bodyPr anchor="t"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1589125"/>
            <a:ext cx="5502088" cy="4587838"/>
          </a:xfrm>
        </p:spPr>
        <p:txBody>
          <a:bodyPr/>
          <a:lstStyle>
            <a:lvl1pPr marL="39600" indent="0">
              <a:buClr>
                <a:srgbClr val="952A86"/>
              </a:buClr>
              <a:buFont typeface="Arial" panose="020B0604020202020204" pitchFamily="34" charset="0"/>
              <a:buNone/>
              <a:defRPr/>
            </a:lvl1pPr>
            <a:lvl2pPr marL="269875" indent="-228600">
              <a:defRPr/>
            </a:lvl2pPr>
            <a:lvl3pPr marL="538163" indent="-228600">
              <a:defRPr/>
            </a:lvl3pPr>
            <a:lvl4pPr marL="808038" indent="-228600">
              <a:tabLst/>
              <a:defRPr/>
            </a:lvl4pPr>
            <a:lvl5pPr marL="1077913" indent="-228600">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lvl1pPr>
              <a:defRPr>
                <a:latin typeface="Calibri Light" panose="020F0302020204030204" pitchFamily="34" charset="0"/>
                <a:cs typeface="Calibri Light" panose="020F0302020204030204" pitchFamily="34" charset="0"/>
              </a:defRPr>
            </a:lvl1pPr>
          </a:lstStyle>
          <a:p>
            <a:fld id="{EE92E815-9362-4AF0-96DE-B4A968542189}" type="datetimeFigureOut">
              <a:rPr lang="sv-SE" smtClean="0"/>
              <a:pPr/>
              <a:t>2023-01-25</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lvl1pPr>
              <a:defRPr>
                <a:latin typeface="Calibri Light" panose="020F0302020204030204" pitchFamily="34" charset="0"/>
                <a:cs typeface="Calibri Light" panose="020F0302020204030204" pitchFamily="34" charset="0"/>
              </a:defRPr>
            </a:lvl1p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lvl1pPr>
              <a:defRPr>
                <a:latin typeface="Calibri Light" panose="020F0302020204030204" pitchFamily="34" charset="0"/>
                <a:cs typeface="Calibri Light" panose="020F0302020204030204" pitchFamily="34" charset="0"/>
              </a:defRPr>
            </a:lvl1pPr>
          </a:lstStyle>
          <a:p>
            <a:fld id="{602D8027-18E8-49B0-B640-74ABE33BDF8B}" type="slidenum">
              <a:rPr lang="sv-SE" smtClean="0"/>
              <a:pPr/>
              <a:t>‹#›</a:t>
            </a:fld>
            <a:endParaRPr lang="sv-SE"/>
          </a:p>
        </p:txBody>
      </p:sp>
    </p:spTree>
    <p:extLst>
      <p:ext uri="{BB962C8B-B14F-4D97-AF65-F5344CB8AC3E}">
        <p14:creationId xmlns:p14="http://schemas.microsoft.com/office/powerpoint/2010/main" val="326749203"/>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delad m mindre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3D5B3B2B-717C-4215-A06C-62B1AB9224A9}"/>
              </a:ext>
            </a:extLst>
          </p:cNvPr>
          <p:cNvSpPr>
            <a:spLocks noGrp="1"/>
          </p:cNvSpPr>
          <p:nvPr>
            <p:ph type="pic" sz="quarter" idx="13"/>
          </p:nvPr>
        </p:nvSpPr>
        <p:spPr>
          <a:xfrm>
            <a:off x="6351037" y="1589125"/>
            <a:ext cx="5002764" cy="4587838"/>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07E9D46E-2BF6-4A69-BB69-83232C046F19}"/>
              </a:ext>
            </a:extLst>
          </p:cNvPr>
          <p:cNvSpPr>
            <a:spLocks noGrp="1"/>
          </p:cNvSpPr>
          <p:nvPr>
            <p:ph type="title"/>
          </p:nvPr>
        </p:nvSpPr>
        <p:spPr>
          <a:xfrm>
            <a:off x="517712" y="365125"/>
            <a:ext cx="10836088" cy="1224000"/>
          </a:xfrm>
        </p:spPr>
        <p:txBody>
          <a:bodyPr anchor="t"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255B9607-012A-4B1F-B8FB-0EE1A5597698}"/>
              </a:ext>
            </a:extLst>
          </p:cNvPr>
          <p:cNvSpPr>
            <a:spLocks noGrp="1"/>
          </p:cNvSpPr>
          <p:nvPr>
            <p:ph sz="half" idx="1" hasCustomPrompt="1"/>
          </p:nvPr>
        </p:nvSpPr>
        <p:spPr>
          <a:xfrm>
            <a:off x="517712" y="1589125"/>
            <a:ext cx="5502088" cy="4587838"/>
          </a:xfrm>
        </p:spPr>
        <p:txBody>
          <a:bodyPr/>
          <a:lstStyle>
            <a:lvl1pPr marL="39600" indent="0">
              <a:buClr>
                <a:srgbClr val="952A86"/>
              </a:buClr>
              <a:buFont typeface="Arial" panose="020B0604020202020204" pitchFamily="34" charset="0"/>
              <a:buNone/>
              <a:defRPr/>
            </a:lvl1pPr>
            <a:lvl2pPr marL="269875" indent="-228600">
              <a:defRPr/>
            </a:lvl2pPr>
            <a:lvl3pPr marL="538163" indent="-228600">
              <a:defRPr/>
            </a:lvl3pPr>
            <a:lvl4pPr marL="808038" indent="-228600">
              <a:defRPr/>
            </a:lvl4pPr>
            <a:lvl5pPr marL="1077913" indent="-2286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A7148B1C-A113-4A79-9625-8929439E270A}"/>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6" name="Platshållare för sidfot 5">
            <a:extLst>
              <a:ext uri="{FF2B5EF4-FFF2-40B4-BE49-F238E27FC236}">
                <a16:creationId xmlns:a16="http://schemas.microsoft.com/office/drawing/2014/main" id="{80B2E17E-7E91-4722-B634-EF79BD617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349D2-E70C-4648-9230-1CF961584E96}"/>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109398868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22ED9CF-A072-4D19-9132-E53B24F135B0}"/>
              </a:ext>
            </a:extLst>
          </p:cNvPr>
          <p:cNvSpPr>
            <a:spLocks noGrp="1"/>
          </p:cNvSpPr>
          <p:nvPr>
            <p:ph type="dt" sz="half" idx="10"/>
          </p:nvPr>
        </p:nvSpPr>
        <p:spPr/>
        <p:txBody>
          <a:bodyPr/>
          <a:lstStyle/>
          <a:p>
            <a:fld id="{BEC11593-BA9A-4F60-8A04-E55D3E50A078}" type="datetimeFigureOut">
              <a:rPr lang="sv-SE" smtClean="0"/>
              <a:t>2023-01-25</a:t>
            </a:fld>
            <a:endParaRPr lang="sv-SE"/>
          </a:p>
        </p:txBody>
      </p:sp>
      <p:sp>
        <p:nvSpPr>
          <p:cNvPr id="3" name="Platshållare för sidfot 2">
            <a:extLst>
              <a:ext uri="{FF2B5EF4-FFF2-40B4-BE49-F238E27FC236}">
                <a16:creationId xmlns:a16="http://schemas.microsoft.com/office/drawing/2014/main" id="{EAB00B10-B228-4222-9DE6-D0C0FBF3448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F192498-15ED-45B1-BF68-9E13EE2D6A04}"/>
              </a:ext>
            </a:extLst>
          </p:cNvPr>
          <p:cNvSpPr>
            <a:spLocks noGrp="1"/>
          </p:cNvSpPr>
          <p:nvPr>
            <p:ph type="sldNum" sz="quarter" idx="12"/>
          </p:nvPr>
        </p:nvSpPr>
        <p:spPr/>
        <p:txBody>
          <a:bodyPr/>
          <a:lstStyle/>
          <a:p>
            <a:fld id="{77B70176-8680-4849-A8B3-C57EE71B89BA}" type="slidenum">
              <a:rPr lang="sv-SE" smtClean="0"/>
              <a:t>‹#›</a:t>
            </a:fld>
            <a:endParaRPr lang="sv-SE"/>
          </a:p>
        </p:txBody>
      </p:sp>
    </p:spTree>
    <p:extLst>
      <p:ext uri="{BB962C8B-B14F-4D97-AF65-F5344CB8AC3E}">
        <p14:creationId xmlns:p14="http://schemas.microsoft.com/office/powerpoint/2010/main" val="189628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lå Foto Triangel">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E5B2BD80-136B-418D-9A3D-92C0E1111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10043160" y="874"/>
            <a:ext cx="2157172" cy="6101984"/>
          </a:xfrm>
          <a:custGeom>
            <a:avLst/>
            <a:gdLst>
              <a:gd name="connsiteX0" fmla="*/ 0 w 6096000"/>
              <a:gd name="connsiteY0" fmla="*/ 6858001 h 6858001"/>
              <a:gd name="connsiteX1" fmla="*/ 3048000 w 6096000"/>
              <a:gd name="connsiteY1" fmla="*/ 0 h 6858001"/>
              <a:gd name="connsiteX2" fmla="*/ 6096000 w 6096000"/>
              <a:gd name="connsiteY2" fmla="*/ 6858001 h 6858001"/>
              <a:gd name="connsiteX3" fmla="*/ 0 w 6096000"/>
              <a:gd name="connsiteY3" fmla="*/ 6858001 h 6858001"/>
              <a:gd name="connsiteX0" fmla="*/ 0 w 6096000"/>
              <a:gd name="connsiteY0" fmla="*/ 6897415 h 6897415"/>
              <a:gd name="connsiteX1" fmla="*/ 21020 w 6096000"/>
              <a:gd name="connsiteY1" fmla="*/ 0 h 6897415"/>
              <a:gd name="connsiteX2" fmla="*/ 6096000 w 6096000"/>
              <a:gd name="connsiteY2" fmla="*/ 6897415 h 6897415"/>
              <a:gd name="connsiteX3" fmla="*/ 0 w 6096000"/>
              <a:gd name="connsiteY3" fmla="*/ 6897415 h 6897415"/>
              <a:gd name="connsiteX0" fmla="*/ 0 w 6103883"/>
              <a:gd name="connsiteY0" fmla="*/ 6897415 h 6897415"/>
              <a:gd name="connsiteX1" fmla="*/ 21020 w 6103883"/>
              <a:gd name="connsiteY1" fmla="*/ 0 h 6897415"/>
              <a:gd name="connsiteX2" fmla="*/ 6103883 w 6103883"/>
              <a:gd name="connsiteY2" fmla="*/ 31533 h 6897415"/>
              <a:gd name="connsiteX3" fmla="*/ 0 w 6103883"/>
              <a:gd name="connsiteY3" fmla="*/ 6897415 h 6897415"/>
              <a:gd name="connsiteX0" fmla="*/ 0 w 6103883"/>
              <a:gd name="connsiteY0" fmla="*/ 6897415 h 6897415"/>
              <a:gd name="connsiteX1" fmla="*/ 21020 w 6103883"/>
              <a:gd name="connsiteY1" fmla="*/ 0 h 6897415"/>
              <a:gd name="connsiteX2" fmla="*/ 6103883 w 6103883"/>
              <a:gd name="connsiteY2" fmla="*/ 878 h 6897415"/>
              <a:gd name="connsiteX3" fmla="*/ 0 w 6103883"/>
              <a:gd name="connsiteY3" fmla="*/ 6897415 h 6897415"/>
              <a:gd name="connsiteX0" fmla="*/ 0 w 6103883"/>
              <a:gd name="connsiteY0" fmla="*/ 6897415 h 6897415"/>
              <a:gd name="connsiteX1" fmla="*/ 5780 w 6103883"/>
              <a:gd name="connsiteY1" fmla="*/ 0 h 6897415"/>
              <a:gd name="connsiteX2" fmla="*/ 6103883 w 6103883"/>
              <a:gd name="connsiteY2" fmla="*/ 878 h 6897415"/>
              <a:gd name="connsiteX3" fmla="*/ 0 w 6103883"/>
              <a:gd name="connsiteY3" fmla="*/ 6897415 h 6897415"/>
              <a:gd name="connsiteX0" fmla="*/ 6110547 w 6110553"/>
              <a:gd name="connsiteY0" fmla="*/ 6907633 h 6907633"/>
              <a:gd name="connsiteX1" fmla="*/ 7 w 6110553"/>
              <a:gd name="connsiteY1" fmla="*/ 0 h 6907633"/>
              <a:gd name="connsiteX2" fmla="*/ 6098110 w 6110553"/>
              <a:gd name="connsiteY2" fmla="*/ 878 h 6907633"/>
              <a:gd name="connsiteX3" fmla="*/ 6110547 w 6110553"/>
              <a:gd name="connsiteY3" fmla="*/ 6907633 h 6907633"/>
              <a:gd name="connsiteX0" fmla="*/ 3052392 w 3052403"/>
              <a:gd name="connsiteY0" fmla="*/ 6906755 h 6906755"/>
              <a:gd name="connsiteX1" fmla="*/ 12 w 3052403"/>
              <a:gd name="connsiteY1" fmla="*/ 3452939 h 6906755"/>
              <a:gd name="connsiteX2" fmla="*/ 3039955 w 3052403"/>
              <a:gd name="connsiteY2" fmla="*/ 0 h 6906755"/>
              <a:gd name="connsiteX3" fmla="*/ 3052392 w 3052403"/>
              <a:gd name="connsiteY3" fmla="*/ 6906755 h 6906755"/>
              <a:gd name="connsiteX0" fmla="*/ 3052380 w 3052399"/>
              <a:gd name="connsiteY0" fmla="*/ 6906755 h 6906755"/>
              <a:gd name="connsiteX1" fmla="*/ 0 w 3052399"/>
              <a:gd name="connsiteY1" fmla="*/ 3452939 h 6906755"/>
              <a:gd name="connsiteX2" fmla="*/ 3039943 w 3052399"/>
              <a:gd name="connsiteY2" fmla="*/ 0 h 6906755"/>
              <a:gd name="connsiteX3" fmla="*/ 3052380 w 3052399"/>
              <a:gd name="connsiteY3" fmla="*/ 6906755 h 6906755"/>
              <a:gd name="connsiteX0" fmla="*/ 3052380 w 3052399"/>
              <a:gd name="connsiteY0" fmla="*/ 6906755 h 6906755"/>
              <a:gd name="connsiteX1" fmla="*/ 0 w 3052399"/>
              <a:gd name="connsiteY1" fmla="*/ 3452939 h 6906755"/>
              <a:gd name="connsiteX2" fmla="*/ 3039943 w 3052399"/>
              <a:gd name="connsiteY2" fmla="*/ 0 h 6906755"/>
              <a:gd name="connsiteX3" fmla="*/ 3052380 w 3052399"/>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52380 w 3052380"/>
              <a:gd name="connsiteY0" fmla="*/ 6906755 h 6906755"/>
              <a:gd name="connsiteX1" fmla="*/ 0 w 3052380"/>
              <a:gd name="connsiteY1" fmla="*/ 3452939 h 6906755"/>
              <a:gd name="connsiteX2" fmla="*/ 3039943 w 3052380"/>
              <a:gd name="connsiteY2" fmla="*/ 0 h 6906755"/>
              <a:gd name="connsiteX3" fmla="*/ 3052380 w 3052380"/>
              <a:gd name="connsiteY3" fmla="*/ 6906755 h 6906755"/>
              <a:gd name="connsiteX0" fmla="*/ 3032060 w 3040391"/>
              <a:gd name="connsiteY0" fmla="*/ 6334525 h 6334525"/>
              <a:gd name="connsiteX1" fmla="*/ 0 w 3040391"/>
              <a:gd name="connsiteY1" fmla="*/ 3452939 h 6334525"/>
              <a:gd name="connsiteX2" fmla="*/ 3039943 w 3040391"/>
              <a:gd name="connsiteY2" fmla="*/ 0 h 6334525"/>
              <a:gd name="connsiteX3" fmla="*/ 3032060 w 3040391"/>
              <a:gd name="connsiteY3" fmla="*/ 6334525 h 6334525"/>
              <a:gd name="connsiteX0" fmla="*/ 3032060 w 3040391"/>
              <a:gd name="connsiteY0" fmla="*/ 6334525 h 6334525"/>
              <a:gd name="connsiteX1" fmla="*/ 0 w 3040391"/>
              <a:gd name="connsiteY1" fmla="*/ 3269008 h 6334525"/>
              <a:gd name="connsiteX2" fmla="*/ 3039943 w 3040391"/>
              <a:gd name="connsiteY2" fmla="*/ 0 h 6334525"/>
              <a:gd name="connsiteX3" fmla="*/ 3032060 w 3040391"/>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550476 w 2558807"/>
              <a:gd name="connsiteY0" fmla="*/ 6334525 h 6334525"/>
              <a:gd name="connsiteX1" fmla="*/ 0 w 2558807"/>
              <a:gd name="connsiteY1" fmla="*/ 3201567 h 6334525"/>
              <a:gd name="connsiteX2" fmla="*/ 2558359 w 2558807"/>
              <a:gd name="connsiteY2" fmla="*/ 0 h 6334525"/>
              <a:gd name="connsiteX3" fmla="*/ 2550476 w 2558807"/>
              <a:gd name="connsiteY3" fmla="*/ 6334525 h 6334525"/>
              <a:gd name="connsiteX0" fmla="*/ 2428556 w 2436887"/>
              <a:gd name="connsiteY0" fmla="*/ 6334525 h 6334525"/>
              <a:gd name="connsiteX1" fmla="*/ 0 w 2436887"/>
              <a:gd name="connsiteY1" fmla="*/ 3170912 h 6334525"/>
              <a:gd name="connsiteX2" fmla="*/ 2436439 w 2436887"/>
              <a:gd name="connsiteY2" fmla="*/ 0 h 6334525"/>
              <a:gd name="connsiteX3" fmla="*/ 2428556 w 2436887"/>
              <a:gd name="connsiteY3" fmla="*/ 6334525 h 6334525"/>
              <a:gd name="connsiteX0" fmla="*/ 2453956 w 2462287"/>
              <a:gd name="connsiteY0" fmla="*/ 6334525 h 6334525"/>
              <a:gd name="connsiteX1" fmla="*/ 0 w 2462287"/>
              <a:gd name="connsiteY1" fmla="*/ 3170912 h 6334525"/>
              <a:gd name="connsiteX2" fmla="*/ 2461839 w 2462287"/>
              <a:gd name="connsiteY2" fmla="*/ 0 h 6334525"/>
              <a:gd name="connsiteX3" fmla="*/ 2453956 w 2462287"/>
              <a:gd name="connsiteY3" fmla="*/ 6334525 h 6334525"/>
            </a:gdLst>
            <a:ahLst/>
            <a:cxnLst>
              <a:cxn ang="0">
                <a:pos x="connsiteX0" y="connsiteY0"/>
              </a:cxn>
              <a:cxn ang="0">
                <a:pos x="connsiteX1" y="connsiteY1"/>
              </a:cxn>
              <a:cxn ang="0">
                <a:pos x="connsiteX2" y="connsiteY2"/>
              </a:cxn>
              <a:cxn ang="0">
                <a:pos x="connsiteX3" y="connsiteY3"/>
              </a:cxn>
            </a:cxnLst>
            <a:rect l="l" t="t" r="r" b="b"/>
            <a:pathLst>
              <a:path w="2462287" h="6334525">
                <a:moveTo>
                  <a:pt x="2453956" y="6334525"/>
                </a:moveTo>
                <a:cubicBezTo>
                  <a:pt x="1292563" y="4924387"/>
                  <a:pt x="850497" y="4217276"/>
                  <a:pt x="0" y="3170912"/>
                </a:cubicBezTo>
                <a:lnTo>
                  <a:pt x="2461839" y="0"/>
                </a:lnTo>
                <a:cubicBezTo>
                  <a:pt x="2465985" y="2302252"/>
                  <a:pt x="2439650" y="4011836"/>
                  <a:pt x="2453956" y="6334525"/>
                </a:cubicBezTo>
                <a:close/>
              </a:path>
            </a:pathLst>
          </a:custGeo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517712" y="1594532"/>
            <a:ext cx="7938044" cy="1760070"/>
          </a:xfrm>
          <a:noFill/>
          <a:ln>
            <a:noFill/>
          </a:ln>
          <a:effectLst/>
        </p:spPr>
        <p:txBody>
          <a:bodyPr wrap="square" tIns="216000" anchor="b" anchorCtr="0">
            <a:spAutoFit/>
          </a:bodyPr>
          <a:lstStyle>
            <a:lvl1pPr algn="l">
              <a:lnSpc>
                <a:spcPct val="80000"/>
              </a:lnSpc>
              <a:defRPr sz="6000">
                <a:ln w="1905">
                  <a:noFill/>
                </a:ln>
                <a:solidFill>
                  <a:schemeClr val="bg1"/>
                </a:solidFill>
                <a:effectLst>
                  <a:outerShdw blurRad="38100" dist="38100" dir="2700000" algn="ctr" rotWithShape="0">
                    <a:srgbClr val="000000">
                      <a:alpha val="43000"/>
                    </a:srgbClr>
                  </a:outerShdw>
                </a:effectLst>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
        <p:nvSpPr>
          <p:cNvPr id="10" name="Underrubrik 2">
            <a:extLst>
              <a:ext uri="{FF2B5EF4-FFF2-40B4-BE49-F238E27FC236}">
                <a16:creationId xmlns:a16="http://schemas.microsoft.com/office/drawing/2014/main" id="{5FE550DC-1A65-47F8-A5FA-A2B430ED747C}"/>
              </a:ext>
            </a:extLst>
          </p:cNvPr>
          <p:cNvSpPr>
            <a:spLocks noGrp="1"/>
          </p:cNvSpPr>
          <p:nvPr>
            <p:ph type="subTitle" idx="1"/>
          </p:nvPr>
        </p:nvSpPr>
        <p:spPr>
          <a:xfrm>
            <a:off x="517712" y="3789218"/>
            <a:ext cx="7938042" cy="2341418"/>
          </a:xfrm>
          <a:noFill/>
        </p:spPr>
        <p:txBody>
          <a:bodyPr/>
          <a:lstStyle>
            <a:lvl1pPr marL="0" indent="0" algn="l">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401154644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lå">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74824241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Lil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7"/>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74556890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Oran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102856"/>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118964870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ö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201F8D1-841C-49F5-8AD5-CF0732C595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7" cy="6102856"/>
          </a:xfrm>
          <a:prstGeom prst="rect">
            <a:avLst/>
          </a:prstGeom>
        </p:spPr>
      </p:pic>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p:spPr>
        <p:txBody>
          <a:bodyPr anchor="b"/>
          <a:lstStyle>
            <a:lvl1pPr algn="ctr">
              <a:defRPr sz="6000">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2360048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 Foto hög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6096000" y="-1"/>
            <a:ext cx="6096000" cy="6858001"/>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517712" y="511181"/>
            <a:ext cx="5212528" cy="3237397"/>
          </a:xfrm>
          <a:noFill/>
          <a:ln>
            <a:noFill/>
          </a:ln>
          <a:effectLst/>
        </p:spPr>
        <p:txBody>
          <a:bodyPr wrap="square" tIns="216000" anchor="b" anchorCtr="0">
            <a:spAutoFit/>
          </a:bodyPr>
          <a:lstStyle>
            <a:lvl1pPr algn="l">
              <a:lnSpc>
                <a:spcPct val="80000"/>
              </a:lnSpc>
              <a:defRPr sz="6000">
                <a:ln w="1905">
                  <a:noFill/>
                </a:ln>
                <a:solidFill>
                  <a:schemeClr val="tx1"/>
                </a:solidFill>
                <a:effectLst/>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
        <p:nvSpPr>
          <p:cNvPr id="10" name="Underrubrik 2">
            <a:extLst>
              <a:ext uri="{FF2B5EF4-FFF2-40B4-BE49-F238E27FC236}">
                <a16:creationId xmlns:a16="http://schemas.microsoft.com/office/drawing/2014/main" id="{5FE550DC-1A65-47F8-A5FA-A2B430ED747C}"/>
              </a:ext>
            </a:extLst>
          </p:cNvPr>
          <p:cNvSpPr>
            <a:spLocks noGrp="1"/>
          </p:cNvSpPr>
          <p:nvPr>
            <p:ph type="subTitle" idx="1"/>
          </p:nvPr>
        </p:nvSpPr>
        <p:spPr>
          <a:xfrm>
            <a:off x="517712" y="3789218"/>
            <a:ext cx="5212527" cy="2341418"/>
          </a:xfrm>
          <a:noFill/>
        </p:spPr>
        <p:txBody>
          <a:bodyPr/>
          <a:lstStyle>
            <a:lvl1pPr marL="0" indent="0" algn="l">
              <a:buNone/>
              <a:defRPr sz="2400">
                <a:solidFill>
                  <a:schemeClr val="tx1"/>
                </a:solidFill>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383071615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Foto störr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9EA6F2D6-C3F4-44C5-950F-6EFF5413E1B5}"/>
              </a:ext>
            </a:extLst>
          </p:cNvPr>
          <p:cNvSpPr>
            <a:spLocks noGrp="1"/>
          </p:cNvSpPr>
          <p:nvPr>
            <p:ph type="pic" sz="quarter" idx="13"/>
          </p:nvPr>
        </p:nvSpPr>
        <p:spPr>
          <a:xfrm>
            <a:off x="0" y="0"/>
            <a:ext cx="12192000" cy="6102350"/>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318ABBE-302E-44A1-83DB-79FFB8A550DE}"/>
              </a:ext>
            </a:extLst>
          </p:cNvPr>
          <p:cNvSpPr>
            <a:spLocks noGrp="1"/>
          </p:cNvSpPr>
          <p:nvPr>
            <p:ph type="ctrTitle"/>
          </p:nvPr>
        </p:nvSpPr>
        <p:spPr>
          <a:xfrm>
            <a:off x="336000" y="1122363"/>
            <a:ext cx="11520000" cy="2387600"/>
          </a:xfrm>
          <a:ln>
            <a:noFill/>
          </a:ln>
        </p:spPr>
        <p:txBody>
          <a:bodyPr anchor="b"/>
          <a:lstStyle>
            <a:lvl1pPr algn="ctr">
              <a:defRPr sz="6000">
                <a:ln w="1905">
                  <a:noFill/>
                </a:ln>
                <a:solidFill>
                  <a:schemeClr val="bg1"/>
                </a:solidFill>
                <a:effectLst>
                  <a:outerShdw blurRad="38100" dist="38100" dir="2700000" algn="tl">
                    <a:srgbClr val="000000">
                      <a:alpha val="43137"/>
                    </a:srgbClr>
                  </a:outerShdw>
                </a:effectLst>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E9C70D9-7865-4F4C-908C-B74478E63AE8}"/>
              </a:ext>
            </a:extLst>
          </p:cNvPr>
          <p:cNvSpPr>
            <a:spLocks noGrp="1"/>
          </p:cNvSpPr>
          <p:nvPr>
            <p:ph type="subTitle" idx="1"/>
          </p:nvPr>
        </p:nvSpPr>
        <p:spPr>
          <a:xfrm>
            <a:off x="336000" y="3602038"/>
            <a:ext cx="11520000" cy="1655762"/>
          </a:xfrm>
        </p:spPr>
        <p:txBody>
          <a:bodyPr/>
          <a:lstStyle>
            <a:lvl1pPr marL="0" indent="0" algn="ctr">
              <a:buNone/>
              <a:defRPr sz="240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01435C72-5808-46FE-99EB-7FC00B2B1909}"/>
              </a:ext>
            </a:extLst>
          </p:cNvPr>
          <p:cNvSpPr>
            <a:spLocks noGrp="1"/>
          </p:cNvSpPr>
          <p:nvPr>
            <p:ph type="dt" sz="half" idx="10"/>
          </p:nvPr>
        </p:nvSpPr>
        <p:spPr>
          <a:xfrm>
            <a:off x="517712" y="6356350"/>
            <a:ext cx="2743200" cy="365125"/>
          </a:xfrm>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A11AFD3C-77CC-401C-991F-0B2D43F88A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7B800D-DC64-49DC-9E0A-40A5A0292CC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595448296"/>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47612-880E-43C7-A155-43DB0D167ED4}"/>
              </a:ext>
            </a:extLst>
          </p:cNvPr>
          <p:cNvSpPr>
            <a:spLocks noGrp="1"/>
          </p:cNvSpPr>
          <p:nvPr>
            <p:ph type="title"/>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C9B94B3-DBE9-4629-8EC4-FB7400821BEE}"/>
              </a:ext>
            </a:extLst>
          </p:cNvPr>
          <p:cNvSpPr>
            <a:spLocks noGrp="1"/>
          </p:cNvSpPr>
          <p:nvPr>
            <p:ph idx="1" hasCustomPrompt="1"/>
          </p:nvPr>
        </p:nvSpPr>
        <p:spPr/>
        <p:txBody>
          <a:bodyPr/>
          <a:lstStyle>
            <a:lvl1pPr marL="39600" indent="0">
              <a:buFont typeface="Arial" panose="020B0604020202020204" pitchFamily="34" charset="0"/>
              <a:buNone/>
              <a:defRPr/>
            </a:lvl1pPr>
            <a:lvl2pPr marL="269875" indent="-228600">
              <a:buFont typeface="Arial" panose="020B0604020202020204" pitchFamily="34" charset="0"/>
              <a:buChar char="•"/>
              <a:defRPr/>
            </a:lvl2pPr>
            <a:lvl3pPr marL="538163" indent="-228600">
              <a:buFont typeface="Calibri" panose="020F0502020204030204" pitchFamily="34" charset="0"/>
              <a:buChar char="−"/>
              <a:defRPr/>
            </a:lvl3pPr>
            <a:lvl4pPr>
              <a:defRPr/>
            </a:lvl4pPr>
            <a:lvl5pPr>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D20F0BE-D4BE-462C-B328-C738DA928A81}"/>
              </a:ext>
            </a:extLst>
          </p:cNvPr>
          <p:cNvSpPr>
            <a:spLocks noGrp="1"/>
          </p:cNvSpPr>
          <p:nvPr>
            <p:ph type="dt" sz="half" idx="10"/>
          </p:nvPr>
        </p:nvSpPr>
        <p:spPr/>
        <p:txBody>
          <a:bodyPr/>
          <a:lstStyle/>
          <a:p>
            <a:fld id="{EE92E815-9362-4AF0-96DE-B4A968542189}" type="datetimeFigureOut">
              <a:rPr lang="sv-SE" smtClean="0"/>
              <a:t>2023-01-25</a:t>
            </a:fld>
            <a:endParaRPr lang="sv-SE"/>
          </a:p>
        </p:txBody>
      </p:sp>
      <p:sp>
        <p:nvSpPr>
          <p:cNvPr id="5" name="Platshållare för sidfot 4">
            <a:extLst>
              <a:ext uri="{FF2B5EF4-FFF2-40B4-BE49-F238E27FC236}">
                <a16:creationId xmlns:a16="http://schemas.microsoft.com/office/drawing/2014/main" id="{F62A3EF8-7F6B-4A89-ADDE-9B8968731A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95371F-9549-42FC-A39E-26AA22FD314E}"/>
              </a:ext>
            </a:extLst>
          </p:cNvPr>
          <p:cNvSpPr>
            <a:spLocks noGrp="1"/>
          </p:cNvSpPr>
          <p:nvPr>
            <p:ph type="sldNum" sz="quarter" idx="12"/>
          </p:nvPr>
        </p:nvSpPr>
        <p:spPr/>
        <p:txBody>
          <a:bodyPr/>
          <a:lstStyle/>
          <a:p>
            <a:fld id="{602D8027-18E8-49B0-B640-74ABE33BDF8B}" type="slidenum">
              <a:rPr lang="sv-SE" smtClean="0"/>
              <a:t>‹#›</a:t>
            </a:fld>
            <a:endParaRPr lang="sv-SE"/>
          </a:p>
        </p:txBody>
      </p:sp>
    </p:spTree>
    <p:extLst>
      <p:ext uri="{BB962C8B-B14F-4D97-AF65-F5344CB8AC3E}">
        <p14:creationId xmlns:p14="http://schemas.microsoft.com/office/powerpoint/2010/main" val="355837860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65DF6D2-3369-46E4-9938-6A8A9EE5894D}"/>
              </a:ext>
            </a:extLst>
          </p:cNvPr>
          <p:cNvSpPr>
            <a:spLocks noGrp="1"/>
          </p:cNvSpPr>
          <p:nvPr>
            <p:ph type="title"/>
          </p:nvPr>
        </p:nvSpPr>
        <p:spPr>
          <a:xfrm>
            <a:off x="517712" y="365125"/>
            <a:ext cx="10836088" cy="1224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6F71943-DF79-498D-97D9-5281DACD64A3}"/>
              </a:ext>
            </a:extLst>
          </p:cNvPr>
          <p:cNvSpPr>
            <a:spLocks noGrp="1"/>
          </p:cNvSpPr>
          <p:nvPr>
            <p:ph type="body" idx="1"/>
          </p:nvPr>
        </p:nvSpPr>
        <p:spPr>
          <a:xfrm>
            <a:off x="517712" y="1589125"/>
            <a:ext cx="10836088" cy="45878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82648568-91A2-4376-B81D-FBCD7EC362D8}"/>
              </a:ext>
            </a:extLst>
          </p:cNvPr>
          <p:cNvSpPr>
            <a:spLocks noGrp="1"/>
          </p:cNvSpPr>
          <p:nvPr>
            <p:ph type="dt" sz="half" idx="2"/>
          </p:nvPr>
        </p:nvSpPr>
        <p:spPr>
          <a:xfrm>
            <a:off x="517712"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EE92E815-9362-4AF0-96DE-B4A968542189}" type="datetimeFigureOut">
              <a:rPr lang="sv-SE" smtClean="0"/>
              <a:pPr/>
              <a:t>2023-01-25</a:t>
            </a:fld>
            <a:endParaRPr lang="sv-SE"/>
          </a:p>
        </p:txBody>
      </p:sp>
      <p:sp>
        <p:nvSpPr>
          <p:cNvPr id="5" name="Platshållare för sidfot 4">
            <a:extLst>
              <a:ext uri="{FF2B5EF4-FFF2-40B4-BE49-F238E27FC236}">
                <a16:creationId xmlns:a16="http://schemas.microsoft.com/office/drawing/2014/main" id="{80026ADE-789F-40B5-90C1-24FDF2CF9593}"/>
              </a:ext>
            </a:extLst>
          </p:cNvPr>
          <p:cNvSpPr>
            <a:spLocks noGrp="1"/>
          </p:cNvSpPr>
          <p:nvPr>
            <p:ph type="ftr" sz="quarter" idx="3"/>
          </p:nvPr>
        </p:nvSpPr>
        <p:spPr>
          <a:xfrm>
            <a:off x="3415756" y="6356350"/>
            <a:ext cx="50400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dirty="0"/>
          </a:p>
        </p:txBody>
      </p:sp>
      <p:sp>
        <p:nvSpPr>
          <p:cNvPr id="6" name="Platshållare för bildnummer 5">
            <a:extLst>
              <a:ext uri="{FF2B5EF4-FFF2-40B4-BE49-F238E27FC236}">
                <a16:creationId xmlns:a16="http://schemas.microsoft.com/office/drawing/2014/main" id="{3A974DE3-8BB9-4036-82A7-6174A2920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602D8027-18E8-49B0-B640-74ABE33BDF8B}" type="slidenum">
              <a:rPr lang="sv-SE" smtClean="0"/>
              <a:pPr/>
              <a:t>‹#›</a:t>
            </a:fld>
            <a:endParaRPr lang="sv-SE"/>
          </a:p>
        </p:txBody>
      </p:sp>
      <p:pic>
        <p:nvPicPr>
          <p:cNvPr id="8" name="Bildobjekt 7">
            <a:extLst>
              <a:ext uri="{FF2B5EF4-FFF2-40B4-BE49-F238E27FC236}">
                <a16:creationId xmlns:a16="http://schemas.microsoft.com/office/drawing/2014/main" id="{831161CA-AF17-48F3-BA2C-1C7F32EEA6B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717204" y="6292656"/>
            <a:ext cx="335908" cy="428819"/>
          </a:xfrm>
          <a:prstGeom prst="rect">
            <a:avLst/>
          </a:prstGeom>
        </p:spPr>
      </p:pic>
    </p:spTree>
    <p:extLst>
      <p:ext uri="{BB962C8B-B14F-4D97-AF65-F5344CB8AC3E}">
        <p14:creationId xmlns:p14="http://schemas.microsoft.com/office/powerpoint/2010/main" val="93307810"/>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58" r:id="rId3"/>
    <p:sldLayoutId id="2147483659" r:id="rId4"/>
    <p:sldLayoutId id="2147483660" r:id="rId5"/>
    <p:sldLayoutId id="2147483661" r:id="rId6"/>
    <p:sldLayoutId id="2147483670" r:id="rId7"/>
    <p:sldLayoutId id="2147483664" r:id="rId8"/>
    <p:sldLayoutId id="2147483650" r:id="rId9"/>
    <p:sldLayoutId id="2147483667" r:id="rId10"/>
    <p:sldLayoutId id="2147483652" r:id="rId11"/>
    <p:sldLayoutId id="2147483662" r:id="rId12"/>
    <p:sldLayoutId id="2147483672" r:id="rId13"/>
    <p:sldLayoutId id="2147483674" r:id="rId14"/>
  </p:sldLayoutIdLst>
  <p:transition>
    <p:wipe dir="d"/>
  </p:transition>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39600" indent="0" algn="l" defTabSz="914400" rtl="0" eaLnBrk="1" latinLnBrk="0" hangingPunct="1">
        <a:lnSpc>
          <a:spcPct val="90000"/>
        </a:lnSpc>
        <a:spcBef>
          <a:spcPts val="1000"/>
        </a:spcBef>
        <a:spcAft>
          <a:spcPts val="600"/>
        </a:spcAft>
        <a:buClr>
          <a:srgbClr val="952A86"/>
        </a:buClr>
        <a:buFont typeface="Arial" panose="020B0604020202020204" pitchFamily="34" charset="0"/>
        <a:buNone/>
        <a:defRPr sz="2800" kern="1200">
          <a:solidFill>
            <a:schemeClr val="tx1"/>
          </a:solidFill>
          <a:latin typeface="Calibri Light" panose="020F0302020204030204" pitchFamily="34" charset="0"/>
          <a:ea typeface="+mn-ea"/>
          <a:cs typeface="Calibri Light" panose="020F0302020204030204" pitchFamily="34" charset="0"/>
        </a:defRPr>
      </a:lvl1pPr>
      <a:lvl2pPr marL="269875" indent="-228600" algn="l" defTabSz="914400" rtl="0" eaLnBrk="1" latinLnBrk="0" hangingPunct="1">
        <a:lnSpc>
          <a:spcPct val="90000"/>
        </a:lnSpc>
        <a:spcBef>
          <a:spcPts val="500"/>
        </a:spcBef>
        <a:spcAft>
          <a:spcPts val="600"/>
        </a:spcAft>
        <a:buClr>
          <a:schemeClr val="accent3"/>
        </a:buClr>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2pPr>
      <a:lvl3pPr marL="538163" indent="-228600" algn="l" defTabSz="914400" rtl="0" eaLnBrk="1" latinLnBrk="0" hangingPunct="1">
        <a:lnSpc>
          <a:spcPct val="90000"/>
        </a:lnSpc>
        <a:spcBef>
          <a:spcPts val="500"/>
        </a:spcBef>
        <a:spcAft>
          <a:spcPts val="600"/>
        </a:spcAft>
        <a:buFont typeface="Calibri" panose="020F0502020204030204" pitchFamily="34" charset="0"/>
        <a:buChar char="−"/>
        <a:tabLst/>
        <a:defRPr sz="2000" kern="1200">
          <a:solidFill>
            <a:schemeClr val="tx1"/>
          </a:solidFill>
          <a:latin typeface="Calibri Light" panose="020F0302020204030204" pitchFamily="34" charset="0"/>
          <a:ea typeface="+mn-ea"/>
          <a:cs typeface="Calibri Light" panose="020F0302020204030204" pitchFamily="34" charset="0"/>
        </a:defRPr>
      </a:lvl3pPr>
      <a:lvl4pPr marL="808038" indent="-228600" algn="l" defTabSz="914400" rtl="0" eaLnBrk="1" latinLnBrk="0" hangingPunct="1">
        <a:lnSpc>
          <a:spcPct val="90000"/>
        </a:lnSpc>
        <a:spcBef>
          <a:spcPts val="500"/>
        </a:spcBef>
        <a:spcAft>
          <a:spcPts val="600"/>
        </a:spcAft>
        <a:buFont typeface="Calibri" panose="020F05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1077913" indent="-228600" algn="l" defTabSz="914400" rtl="0" eaLnBrk="1" latinLnBrk="0" hangingPunct="1">
        <a:lnSpc>
          <a:spcPct val="90000"/>
        </a:lnSpc>
        <a:spcBef>
          <a:spcPts val="500"/>
        </a:spcBef>
        <a:spcAft>
          <a:spcPts val="600"/>
        </a:spcAft>
        <a:buFont typeface="Wingdings 3" panose="05040102010807070707" pitchFamily="18" charset="2"/>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gullmars.se/2014/06/27/smalandska-detaljer/" TargetMode="External"/><Relationship Id="rId2" Type="http://schemas.openxmlformats.org/officeDocument/2006/relationships/image" Target="../media/image37.jpg"/><Relationship Id="rId1" Type="http://schemas.openxmlformats.org/officeDocument/2006/relationships/slideLayout" Target="../slideLayouts/slideLayout11.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dium.com/the-algorithmic-society/google-search-can-find-anything-except-the-law-350dffdfcd8b" TargetMode="External"/><Relationship Id="rId2" Type="http://schemas.openxmlformats.org/officeDocument/2006/relationships/image" Target="../media/image38.jpeg"/><Relationship Id="rId1" Type="http://schemas.openxmlformats.org/officeDocument/2006/relationships/slideLayout" Target="../slideLayouts/slideLayout11.xml"/><Relationship Id="rId4" Type="http://schemas.openxmlformats.org/officeDocument/2006/relationships/hyperlink" Target="https://creativecommons.org/licenses/by-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blurred-book-book-pages-literature-46274/" TargetMode="External"/><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igma.com/proto/cIxr5h6so1QwOe3mKWnBGl/SBU_Startsida?page-id=486%3A2&amp;node-id=1561%3A15211&amp;viewport=1259%2C677%2C0.1&amp;scaling=min-zoom&amp;starting-point-node-id=1561%3A15211&amp;show-proto-sidebar=1%5e"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twitter.com/SBU_se" TargetMode="External"/><Relationship Id="rId2" Type="http://schemas.openxmlformats.org/officeDocument/2006/relationships/hyperlink" Target="http://www.sbu.se/" TargetMode="External"/><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png"/><Relationship Id="rId16" Type="http://schemas.openxmlformats.org/officeDocument/2006/relationships/image" Target="../media/image25.svg"/><Relationship Id="rId1" Type="http://schemas.openxmlformats.org/officeDocument/2006/relationships/slideLayout" Target="../slideLayouts/slideLayout14.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customXml" Target="../ink/ink5.xml"/><Relationship Id="rId2" Type="http://schemas.openxmlformats.org/officeDocument/2006/relationships/hyperlink" Target="http://www.sbu.se/fragasbu" TargetMode="Externa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29.png"/><Relationship Id="rId5" Type="http://schemas.openxmlformats.org/officeDocument/2006/relationships/image" Target="../media/image26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8.png"/><Relationship Id="rId14" Type="http://schemas.openxmlformats.org/officeDocument/2006/relationships/hyperlink" Target="https://www.sbu.se/sv/om-sbu/fraga-sbu/" TargetMode="Externa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customXml" Target="../ink/ink7.xml"/><Relationship Id="rId10" Type="http://schemas.openxmlformats.org/officeDocument/2006/relationships/customXml" Target="../ink/ink10.xml"/><Relationship Id="rId4" Type="http://schemas.openxmlformats.org/officeDocument/2006/relationships/image" Target="../media/image320.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figma.com/proto/cIxr5h6so1QwOe3mKWnBGl/SBU_Startsida?page-id=486%3A2&amp;node-id=517%3A3455&amp;viewport=2320%2C1267%2C0.48&amp;scaling=min-zoom&amp;starting-point-node-id=517%3A3455&amp;show-proto-sidebar=1"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7EECA9-EA4D-4A92-A173-17D4938040E0}"/>
              </a:ext>
            </a:extLst>
          </p:cNvPr>
          <p:cNvSpPr>
            <a:spLocks noGrp="1"/>
          </p:cNvSpPr>
          <p:nvPr>
            <p:ph type="ctrTitle"/>
          </p:nvPr>
        </p:nvSpPr>
        <p:spPr>
          <a:xfrm>
            <a:off x="1274744" y="0"/>
            <a:ext cx="8567923" cy="2387600"/>
          </a:xfrm>
        </p:spPr>
        <p:txBody>
          <a:bodyPr>
            <a:normAutofit/>
          </a:bodyPr>
          <a:lstStyle/>
          <a:p>
            <a:r>
              <a:rPr lang="sv-SE" dirty="0"/>
              <a:t>Pågående sbu.se</a:t>
            </a:r>
          </a:p>
        </p:txBody>
      </p:sp>
      <p:pic>
        <p:nvPicPr>
          <p:cNvPr id="7" name="Platshållare för bild 6">
            <a:extLst>
              <a:ext uri="{FF2B5EF4-FFF2-40B4-BE49-F238E27FC236}">
                <a16:creationId xmlns:a16="http://schemas.microsoft.com/office/drawing/2014/main" id="{86CF38CA-7601-4C54-81EF-950AA4961A0E}"/>
              </a:ext>
              <a:ext uri="{C183D7F6-B498-43B3-948B-1728B52AA6E4}">
                <adec:decorative xmlns:adec="http://schemas.microsoft.com/office/drawing/2017/decorative" val="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69" r="69"/>
          <a:stretch>
            <a:fillRect/>
          </a:stretch>
        </p:blipFill>
        <p:spPr/>
      </p:pic>
      <p:pic>
        <p:nvPicPr>
          <p:cNvPr id="12" name="Platshållare för bild 11">
            <a:extLst>
              <a:ext uri="{FF2B5EF4-FFF2-40B4-BE49-F238E27FC236}">
                <a16:creationId xmlns:a16="http://schemas.microsoft.com/office/drawing/2014/main" id="{8040892B-7EDD-4704-B80F-94F224F56282}"/>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9" r="79"/>
          <a:stretch>
            <a:fillRect/>
          </a:stretch>
        </p:blipFill>
        <p:spPr>
          <a:xfrm>
            <a:off x="9996673" y="3987800"/>
            <a:ext cx="2290195" cy="2941706"/>
          </a:xfrm>
        </p:spPr>
      </p:pic>
      <p:pic>
        <p:nvPicPr>
          <p:cNvPr id="16" name="Platshållare för bild 15">
            <a:extLst>
              <a:ext uri="{FF2B5EF4-FFF2-40B4-BE49-F238E27FC236}">
                <a16:creationId xmlns:a16="http://schemas.microsoft.com/office/drawing/2014/main" id="{2228D23D-F720-4490-9A02-FC5A9F9847BE}"/>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9" r="79"/>
          <a:stretch>
            <a:fillRect/>
          </a:stretch>
        </p:blipFill>
        <p:spPr/>
      </p:pic>
      <p:pic>
        <p:nvPicPr>
          <p:cNvPr id="9" name="Bildobjekt 8">
            <a:extLst>
              <a:ext uri="{FF2B5EF4-FFF2-40B4-BE49-F238E27FC236}">
                <a16:creationId xmlns:a16="http://schemas.microsoft.com/office/drawing/2014/main" id="{7D2C69E1-DA4B-4A1B-A0FD-A8CC3F0DC98E}"/>
              </a:ext>
            </a:extLst>
          </p:cNvPr>
          <p:cNvPicPr>
            <a:picLocks noChangeAspect="1"/>
          </p:cNvPicPr>
          <p:nvPr/>
        </p:nvPicPr>
        <p:blipFill>
          <a:blip r:embed="rId5"/>
          <a:stretch>
            <a:fillRect/>
          </a:stretch>
        </p:blipFill>
        <p:spPr>
          <a:xfrm>
            <a:off x="4481852" y="2843327"/>
            <a:ext cx="2583090" cy="2878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285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AB43E-5C68-4F13-A3F4-C2DB1F6E6F3C}"/>
              </a:ext>
            </a:extLst>
          </p:cNvPr>
          <p:cNvSpPr>
            <a:spLocks noGrp="1"/>
          </p:cNvSpPr>
          <p:nvPr>
            <p:ph type="ctrTitle"/>
          </p:nvPr>
        </p:nvSpPr>
        <p:spPr/>
        <p:txBody>
          <a:bodyPr/>
          <a:lstStyle/>
          <a:p>
            <a:r>
              <a:rPr lang="sv-SE" dirty="0"/>
              <a:t>Förbättra sökträfflistan sbu.se</a:t>
            </a:r>
          </a:p>
        </p:txBody>
      </p:sp>
      <p:sp>
        <p:nvSpPr>
          <p:cNvPr id="3" name="Underrubrik 2">
            <a:extLst>
              <a:ext uri="{FF2B5EF4-FFF2-40B4-BE49-F238E27FC236}">
                <a16:creationId xmlns:a16="http://schemas.microsoft.com/office/drawing/2014/main" id="{AA935025-D7AF-42F0-917A-38EE6541B0E1}"/>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980219030"/>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C8339F64-C944-4E05-817B-945E24F2BA8C}"/>
              </a:ext>
            </a:extLst>
          </p:cNvPr>
          <p:cNvSpPr>
            <a:spLocks noGrp="1"/>
          </p:cNvSpPr>
          <p:nvPr>
            <p:ph sz="half" idx="1"/>
          </p:nvPr>
        </p:nvSpPr>
        <p:spPr>
          <a:xfrm>
            <a:off x="517712" y="957393"/>
            <a:ext cx="5578288" cy="5570571"/>
          </a:xfrm>
        </p:spPr>
        <p:txBody>
          <a:bodyPr>
            <a:normAutofit fontScale="70000" lnSpcReduction="20000"/>
          </a:bodyPr>
          <a:lstStyle/>
          <a:p>
            <a:pPr>
              <a:spcAft>
                <a:spcPts val="300"/>
              </a:spcAft>
            </a:pPr>
            <a:r>
              <a:rPr lang="sv-SE" sz="2400" b="1" dirty="0">
                <a:effectLst/>
              </a:rPr>
              <a:t>Syfte</a:t>
            </a:r>
          </a:p>
          <a:p>
            <a:pPr marL="342900" lvl="0" indent="-342900">
              <a:lnSpc>
                <a:spcPct val="170000"/>
              </a:lnSpc>
              <a:spcAft>
                <a:spcPts val="600"/>
              </a:spcAft>
              <a:buFont typeface="Symbol" panose="05050102010706020507" pitchFamily="18" charset="2"/>
              <a:buChar char=""/>
            </a:pPr>
            <a:r>
              <a:rPr lang="sv-SE" sz="2400" dirty="0">
                <a:effectLst/>
              </a:rPr>
              <a:t>Att förbättra sökträfflistan så att den blir tydlig, tillgänglig och relevant både för externa och interna besökare.  </a:t>
            </a:r>
          </a:p>
          <a:p>
            <a:pPr marL="342900" lvl="0" indent="-342900">
              <a:lnSpc>
                <a:spcPct val="170000"/>
              </a:lnSpc>
              <a:spcAft>
                <a:spcPts val="600"/>
              </a:spcAft>
              <a:buFont typeface="Symbol" panose="05050102010706020507" pitchFamily="18" charset="2"/>
              <a:buChar char=""/>
            </a:pPr>
            <a:r>
              <a:rPr lang="sv-SE" sz="2400" dirty="0"/>
              <a:t>F</a:t>
            </a:r>
            <a:r>
              <a:rPr lang="sv-SE" sz="2400" dirty="0">
                <a:effectLst/>
              </a:rPr>
              <a:t>örslaget baseras på genomförda undersökningar såsom den senaste WSA-undersökningen 2022, resultat från workshop om budskap samt tidigare förstudie som togs fram i projektet ”publikationsflödet”</a:t>
            </a:r>
          </a:p>
          <a:p>
            <a:pPr marL="0" lvl="0">
              <a:spcAft>
                <a:spcPts val="600"/>
              </a:spcAft>
            </a:pPr>
            <a:endParaRPr lang="sv-SE" sz="2400" dirty="0">
              <a:effectLst/>
            </a:endParaRPr>
          </a:p>
          <a:p>
            <a:pPr marL="0" lvl="0">
              <a:spcAft>
                <a:spcPts val="600"/>
              </a:spcAft>
            </a:pPr>
            <a:r>
              <a:rPr lang="sv-SE" sz="2400" b="1" dirty="0">
                <a:effectLst/>
              </a:rPr>
              <a:t>Projektgrupp</a:t>
            </a:r>
            <a:r>
              <a:rPr lang="sv-SE" sz="2400" dirty="0">
                <a:effectLst/>
              </a:rPr>
              <a:t>:</a:t>
            </a:r>
          </a:p>
          <a:p>
            <a:pPr marL="342900" lvl="0" indent="-342900">
              <a:lnSpc>
                <a:spcPct val="170000"/>
              </a:lnSpc>
              <a:spcAft>
                <a:spcPts val="600"/>
              </a:spcAft>
              <a:buFont typeface="Symbol" panose="05050102010706020507" pitchFamily="18" charset="2"/>
              <a:buChar char=""/>
            </a:pPr>
            <a:r>
              <a:rPr lang="sv-SE" sz="2400" dirty="0">
                <a:effectLst/>
              </a:rPr>
              <a:t>Sofia Tranæus, Susanne Eksell, Åsa Isaksson, Jenny Odeberg, Marie Österberg, Nanna Isaksson, Lena Wallgren och Jamil, Art Director/UX </a:t>
            </a:r>
            <a:r>
              <a:rPr lang="sv-SE" sz="2400" dirty="0" err="1">
                <a:effectLst/>
              </a:rPr>
              <a:t>TietoEvry</a:t>
            </a:r>
            <a:endParaRPr lang="sv-SE" sz="2400" dirty="0">
              <a:effectLst/>
            </a:endParaRPr>
          </a:p>
          <a:p>
            <a:pPr marL="342900" lvl="0" indent="-342900">
              <a:spcAft>
                <a:spcPts val="600"/>
              </a:spcAft>
              <a:buFont typeface="Symbol" panose="05050102010706020507" pitchFamily="18" charset="2"/>
              <a:buChar char=""/>
            </a:pPr>
            <a:endParaRPr lang="sv-SE" sz="1500" dirty="0">
              <a:effectLst/>
            </a:endParaRPr>
          </a:p>
          <a:p>
            <a:endParaRPr lang="sv-SE" sz="1500" dirty="0"/>
          </a:p>
        </p:txBody>
      </p:sp>
      <p:pic>
        <p:nvPicPr>
          <p:cNvPr id="7" name="Bildobjekt 6" descr="En bild som visar järnvägsspår, nära&#10;&#10;Automatiskt genererad beskrivning">
            <a:extLst>
              <a:ext uri="{FF2B5EF4-FFF2-40B4-BE49-F238E27FC236}">
                <a16:creationId xmlns:a16="http://schemas.microsoft.com/office/drawing/2014/main" id="{6D9B9039-2990-4A09-89A8-C80BBFDAFF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1191" y="1304974"/>
            <a:ext cx="5356860" cy="3348038"/>
          </a:xfrm>
          <a:prstGeom prst="rect">
            <a:avLst/>
          </a:prstGeom>
        </p:spPr>
      </p:pic>
      <p:sp>
        <p:nvSpPr>
          <p:cNvPr id="8" name="textruta 7">
            <a:extLst>
              <a:ext uri="{FF2B5EF4-FFF2-40B4-BE49-F238E27FC236}">
                <a16:creationId xmlns:a16="http://schemas.microsoft.com/office/drawing/2014/main" id="{BFEF4BAA-5E63-4F6A-AE2F-89618DCB4435}"/>
              </a:ext>
            </a:extLst>
          </p:cNvPr>
          <p:cNvSpPr txBox="1"/>
          <p:nvPr/>
        </p:nvSpPr>
        <p:spPr>
          <a:xfrm>
            <a:off x="609600" y="7018940"/>
            <a:ext cx="6143625" cy="230832"/>
          </a:xfrm>
          <a:prstGeom prst="rect">
            <a:avLst/>
          </a:prstGeom>
          <a:noFill/>
        </p:spPr>
        <p:txBody>
          <a:bodyPr wrap="square" rtlCol="0">
            <a:spAutoFit/>
          </a:bodyPr>
          <a:lstStyle/>
          <a:p>
            <a:r>
              <a:rPr lang="sv-SE" sz="900">
                <a:hlinkClick r:id="rId3" tooltip="https://gullmars.se/2014/06/27/smalandska-detaljer/"/>
              </a:rPr>
              <a:t>Det här fotot</a:t>
            </a:r>
            <a:r>
              <a:rPr lang="sv-SE" sz="900"/>
              <a:t> av Okänd författare licensieras enligt </a:t>
            </a:r>
            <a:r>
              <a:rPr lang="sv-SE" sz="900">
                <a:hlinkClick r:id="rId4" tooltip="https://creativecommons.org/licenses/by-nc-sa/3.0/"/>
              </a:rPr>
              <a:t>CC BY-SA-NC</a:t>
            </a:r>
            <a:endParaRPr lang="sv-SE" sz="900"/>
          </a:p>
        </p:txBody>
      </p:sp>
    </p:spTree>
    <p:extLst>
      <p:ext uri="{BB962C8B-B14F-4D97-AF65-F5344CB8AC3E}">
        <p14:creationId xmlns:p14="http://schemas.microsoft.com/office/powerpoint/2010/main" val="3334060192"/>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9120B8-4FD0-4FC9-A1B6-A1260254EF34}"/>
              </a:ext>
            </a:extLst>
          </p:cNvPr>
          <p:cNvSpPr>
            <a:spLocks noGrp="1"/>
          </p:cNvSpPr>
          <p:nvPr>
            <p:ph type="title"/>
          </p:nvPr>
        </p:nvSpPr>
        <p:spPr>
          <a:xfrm>
            <a:off x="517712" y="365125"/>
            <a:ext cx="10836088" cy="1224000"/>
          </a:xfrm>
        </p:spPr>
        <p:txBody>
          <a:bodyPr anchor="t">
            <a:normAutofit/>
          </a:bodyPr>
          <a:lstStyle/>
          <a:p>
            <a:r>
              <a:rPr lang="sv-SE" dirty="0"/>
              <a:t>Insikter från förstudie</a:t>
            </a:r>
          </a:p>
        </p:txBody>
      </p:sp>
      <p:sp>
        <p:nvSpPr>
          <p:cNvPr id="3" name="Platshållare för innehåll 2">
            <a:extLst>
              <a:ext uri="{FF2B5EF4-FFF2-40B4-BE49-F238E27FC236}">
                <a16:creationId xmlns:a16="http://schemas.microsoft.com/office/drawing/2014/main" id="{EC27517A-5F16-4510-B45F-F711BAEBDB9F}"/>
              </a:ext>
            </a:extLst>
          </p:cNvPr>
          <p:cNvSpPr>
            <a:spLocks noGrp="1"/>
          </p:cNvSpPr>
          <p:nvPr>
            <p:ph sz="half" idx="1"/>
          </p:nvPr>
        </p:nvSpPr>
        <p:spPr>
          <a:xfrm>
            <a:off x="517712" y="1589125"/>
            <a:ext cx="5181600" cy="4587838"/>
          </a:xfrm>
        </p:spPr>
        <p:txBody>
          <a:bodyPr>
            <a:normAutofit/>
          </a:bodyPr>
          <a:lstStyle/>
          <a:p>
            <a:pPr marL="342900" lvl="0" indent="-342900">
              <a:buFont typeface="Arial" panose="020B0604020202020204" pitchFamily="34" charset="0"/>
              <a:buChar char="•"/>
            </a:pPr>
            <a:r>
              <a:rPr lang="sv-SE" sz="1500" b="1">
                <a:effectLst/>
              </a:rPr>
              <a:t>SBU är en självklar kunskapskälla</a:t>
            </a:r>
            <a:r>
              <a:rPr lang="sv-SE" sz="1500">
                <a:effectLst/>
              </a:rPr>
              <a:t> </a:t>
            </a:r>
            <a:br>
              <a:rPr lang="sv-SE" sz="1500">
                <a:effectLst/>
              </a:rPr>
            </a:br>
            <a:r>
              <a:rPr lang="sv-SE" sz="1500">
                <a:effectLst/>
              </a:rPr>
              <a:t>De vi pratat med känner alla till SBU och de flesta anser att SBU är en tillförlitlig källa till kunskap, som de gärna vill använda.</a:t>
            </a:r>
          </a:p>
          <a:p>
            <a:pPr marL="342900" lvl="0" indent="-342900">
              <a:spcAft>
                <a:spcPts val="800"/>
              </a:spcAft>
              <a:buFont typeface="Arial" panose="020B0604020202020204" pitchFamily="34" charset="0"/>
              <a:buChar char="•"/>
            </a:pPr>
            <a:r>
              <a:rPr lang="sv-SE" sz="1500" b="1">
                <a:effectLst/>
              </a:rPr>
              <a:t>Alla använder Google för att hitta publikationer</a:t>
            </a:r>
            <a:br>
              <a:rPr lang="sv-SE" sz="1500" b="1">
                <a:effectLst/>
              </a:rPr>
            </a:br>
            <a:r>
              <a:rPr lang="sv-SE" sz="1500">
                <a:effectLst/>
              </a:rPr>
              <a:t>Även fast alla vi pratat med har hög kännedom om SBU, och ofta föredrar att hämta kunskap därifrån är den vanligaste vägen in till publikationsflödet via Google, även för de interna.</a:t>
            </a:r>
          </a:p>
          <a:p>
            <a:pPr marL="342900" lvl="0" indent="-342900">
              <a:spcAft>
                <a:spcPts val="800"/>
              </a:spcAft>
              <a:buFont typeface="Arial" panose="020B0604020202020204" pitchFamily="34" charset="0"/>
              <a:buChar char="•"/>
            </a:pPr>
            <a:r>
              <a:rPr lang="sv-SE" sz="1500" b="1">
                <a:effectLst/>
              </a:rPr>
              <a:t>Publikationstypen är sällan avgörande</a:t>
            </a:r>
            <a:r>
              <a:rPr lang="sv-SE" sz="1500">
                <a:effectLst/>
              </a:rPr>
              <a:t> </a:t>
            </a:r>
            <a:br>
              <a:rPr lang="sv-SE" sz="1500">
                <a:effectLst/>
              </a:rPr>
            </a:br>
            <a:r>
              <a:rPr lang="sv-SE" sz="1500">
                <a:effectLst/>
              </a:rPr>
              <a:t>Få använder ”publikationstyp” som ett filtreringsalternativ. En del tycker också det är svårt att förstå skillnaden på olika publikationstyper.</a:t>
            </a:r>
            <a:r>
              <a:rPr lang="sv-SE" sz="1500" b="1">
                <a:effectLst/>
              </a:rPr>
              <a:t> </a:t>
            </a:r>
            <a:endParaRPr lang="sv-SE" sz="1500">
              <a:effectLst/>
            </a:endParaRPr>
          </a:p>
          <a:p>
            <a:pPr marL="342900" lvl="0" indent="-342900">
              <a:spcAft>
                <a:spcPts val="800"/>
              </a:spcAft>
              <a:buFont typeface="Arial" panose="020B0604020202020204" pitchFamily="34" charset="0"/>
              <a:buChar char="•"/>
            </a:pPr>
            <a:r>
              <a:rPr lang="sv-SE" sz="1500" b="1">
                <a:effectLst/>
              </a:rPr>
              <a:t>Samma ingång för alla försvårar sökandet</a:t>
            </a:r>
            <a:br>
              <a:rPr lang="sv-SE" sz="1500" b="1">
                <a:effectLst/>
              </a:rPr>
            </a:br>
            <a:r>
              <a:rPr lang="sv-SE" sz="1500">
                <a:effectLst/>
              </a:rPr>
              <a:t>Många uttrycker att man vill hitta sin inriktning utifrån sin profession. Ett tidigt steg där en kan ledas in i det som är relevant för en</a:t>
            </a:r>
            <a:endParaRPr lang="sv-SE" sz="1500"/>
          </a:p>
        </p:txBody>
      </p:sp>
      <p:pic>
        <p:nvPicPr>
          <p:cNvPr id="5" name="Bildobjekt 4" descr="En bild som visar text, inomhus, bärbar dator, säng&#10;&#10;Automatiskt genererad beskrivning">
            <a:extLst>
              <a:ext uri="{FF2B5EF4-FFF2-40B4-BE49-F238E27FC236}">
                <a16:creationId xmlns:a16="http://schemas.microsoft.com/office/drawing/2014/main" id="{9BA09279-9F33-4431-9569-38EA9615FA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153685"/>
            <a:ext cx="5181600" cy="3458718"/>
          </a:xfrm>
          <a:prstGeom prst="rect">
            <a:avLst/>
          </a:prstGeom>
          <a:noFill/>
        </p:spPr>
      </p:pic>
      <p:sp>
        <p:nvSpPr>
          <p:cNvPr id="6" name="textruta 5">
            <a:extLst>
              <a:ext uri="{FF2B5EF4-FFF2-40B4-BE49-F238E27FC236}">
                <a16:creationId xmlns:a16="http://schemas.microsoft.com/office/drawing/2014/main" id="{67B95ED7-C500-4925-A42A-9B1872107F16}"/>
              </a:ext>
            </a:extLst>
          </p:cNvPr>
          <p:cNvSpPr txBox="1"/>
          <p:nvPr/>
        </p:nvSpPr>
        <p:spPr>
          <a:xfrm>
            <a:off x="8992256" y="5412348"/>
            <a:ext cx="2361544"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medium.com/the-algorithmic-society/google-search-can-find-anything-except-the-law-350dffdfcd8b">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sv-SE" sz="700">
              <a:solidFill>
                <a:srgbClr val="FFFFFF"/>
              </a:solidFill>
            </a:endParaRPr>
          </a:p>
        </p:txBody>
      </p:sp>
    </p:spTree>
    <p:extLst>
      <p:ext uri="{BB962C8B-B14F-4D97-AF65-F5344CB8AC3E}">
        <p14:creationId xmlns:p14="http://schemas.microsoft.com/office/powerpoint/2010/main" val="2756258349"/>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5EF2974-BD83-4305-83F5-C34EFA3A680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33" r="24055" b="3"/>
          <a:stretch/>
        </p:blipFill>
        <p:spPr>
          <a:xfrm>
            <a:off x="6351037" y="1589125"/>
            <a:ext cx="5002764" cy="4587838"/>
          </a:xfrm>
          <a:prstGeom prst="rect">
            <a:avLst/>
          </a:prstGeom>
          <a:noFill/>
        </p:spPr>
      </p:pic>
      <p:sp>
        <p:nvSpPr>
          <p:cNvPr id="6" name="Title 2">
            <a:extLst>
              <a:ext uri="{FF2B5EF4-FFF2-40B4-BE49-F238E27FC236}">
                <a16:creationId xmlns:a16="http://schemas.microsoft.com/office/drawing/2014/main" id="{C40CA795-0ED2-81D6-DEA5-87A4C6673734}"/>
              </a:ext>
            </a:extLst>
          </p:cNvPr>
          <p:cNvSpPr>
            <a:spLocks noGrp="1"/>
          </p:cNvSpPr>
          <p:nvPr>
            <p:ph type="title"/>
          </p:nvPr>
        </p:nvSpPr>
        <p:spPr>
          <a:xfrm>
            <a:off x="517712" y="365125"/>
            <a:ext cx="10836088" cy="1224000"/>
          </a:xfrm>
        </p:spPr>
        <p:txBody>
          <a:bodyPr/>
          <a:lstStyle/>
          <a:p>
            <a:r>
              <a:rPr lang="sv-SE" dirty="0"/>
              <a:t>Insikter från förstudie</a:t>
            </a:r>
            <a:endParaRPr lang="en-US" dirty="0"/>
          </a:p>
        </p:txBody>
      </p:sp>
      <p:sp>
        <p:nvSpPr>
          <p:cNvPr id="3" name="Platshållare för innehåll 2">
            <a:extLst>
              <a:ext uri="{FF2B5EF4-FFF2-40B4-BE49-F238E27FC236}">
                <a16:creationId xmlns:a16="http://schemas.microsoft.com/office/drawing/2014/main" id="{32C8A93C-0580-4E9C-A509-DC85DB95585C}"/>
              </a:ext>
            </a:extLst>
          </p:cNvPr>
          <p:cNvSpPr>
            <a:spLocks noGrp="1"/>
          </p:cNvSpPr>
          <p:nvPr>
            <p:ph sz="half" idx="1"/>
          </p:nvPr>
        </p:nvSpPr>
        <p:spPr>
          <a:xfrm>
            <a:off x="517712" y="1589125"/>
            <a:ext cx="5502088" cy="4587838"/>
          </a:xfrm>
        </p:spPr>
        <p:txBody>
          <a:bodyPr>
            <a:normAutofit/>
          </a:bodyPr>
          <a:lstStyle/>
          <a:p>
            <a:pPr marL="342900" lvl="0" indent="-342900">
              <a:spcAft>
                <a:spcPts val="800"/>
              </a:spcAft>
              <a:buFont typeface="Arial" panose="020B0604020202020204" pitchFamily="34" charset="0"/>
              <a:buChar char="•"/>
            </a:pPr>
            <a:r>
              <a:rPr lang="sv-SE" sz="1300" b="1" dirty="0">
                <a:effectLst/>
              </a:rPr>
              <a:t>Filtrering sker manuellt av användarna</a:t>
            </a:r>
            <a:br>
              <a:rPr lang="sv-SE" sz="1300" b="1" dirty="0">
                <a:effectLst/>
              </a:rPr>
            </a:br>
            <a:r>
              <a:rPr lang="sv-SE" sz="1300" dirty="0">
                <a:effectLst/>
              </a:rPr>
              <a:t>Väl på sidan används sökfunktionen, men sällan filtrering. Brist på tid eller dåliga/irrelevanta filtreringsalternativ anges som orsak.</a:t>
            </a:r>
          </a:p>
          <a:p>
            <a:pPr marL="342900" lvl="0" indent="-342900">
              <a:spcAft>
                <a:spcPts val="800"/>
              </a:spcAft>
              <a:buFont typeface="Arial" panose="020B0604020202020204" pitchFamily="34" charset="0"/>
              <a:buChar char="•"/>
            </a:pPr>
            <a:r>
              <a:rPr lang="sv-SE" sz="1300" b="1" dirty="0">
                <a:effectLst/>
              </a:rPr>
              <a:t>Teman och Publikationer är lite gott &amp; blandat – allt får vara med</a:t>
            </a:r>
            <a:br>
              <a:rPr lang="sv-SE" sz="1300" b="1" dirty="0">
                <a:effectLst/>
              </a:rPr>
            </a:br>
            <a:r>
              <a:rPr lang="sv-SE" sz="1300" dirty="0">
                <a:effectLst/>
              </a:rPr>
              <a:t>Många tycker att teman skulle vara en intressant del att gå in på, men i nuläget är den inte ändamålsenlig. Man nämner att tex för många saker som inte är teman har klämts in, tex publikationstyper och tidning.</a:t>
            </a:r>
          </a:p>
          <a:p>
            <a:pPr marL="342900" lvl="0" indent="-342900">
              <a:spcAft>
                <a:spcPts val="800"/>
              </a:spcAft>
              <a:buFont typeface="Arial" panose="020B0604020202020204" pitchFamily="34" charset="0"/>
              <a:buChar char="•"/>
            </a:pPr>
            <a:r>
              <a:rPr lang="sv-SE" sz="1300" b="1" dirty="0">
                <a:effectLst/>
              </a:rPr>
              <a:t>Laddar ner, sparar, och skickar vidare – men få läser hela rapporten</a:t>
            </a:r>
            <a:br>
              <a:rPr lang="sv-SE" sz="1300" b="1" dirty="0">
                <a:effectLst/>
              </a:rPr>
            </a:br>
            <a:r>
              <a:rPr lang="sv-SE" sz="1300" dirty="0">
                <a:effectLst/>
              </a:rPr>
              <a:t>Många beskriver sin arbetssituation som tidspressad, och sin funktion som någon form​ av mellanhand/distributör av information. Möjligheten att kunna få upp abstrakt eller slutsatser redan under sökningen efterfrågas, då det skulle underlätta i letandet.</a:t>
            </a:r>
          </a:p>
          <a:p>
            <a:pPr marL="342900" lvl="0" indent="-342900">
              <a:spcAft>
                <a:spcPts val="800"/>
              </a:spcAft>
              <a:buFont typeface="Arial" panose="020B0604020202020204" pitchFamily="34" charset="0"/>
              <a:buChar char="•"/>
            </a:pPr>
            <a:r>
              <a:rPr lang="sv-SE" sz="1300" b="1" dirty="0">
                <a:effectLst/>
              </a:rPr>
              <a:t>Dator används av de flesta – läkare undantaget</a:t>
            </a:r>
            <a:br>
              <a:rPr lang="sv-SE" sz="1300" b="1" dirty="0">
                <a:effectLst/>
              </a:rPr>
            </a:br>
            <a:r>
              <a:rPr lang="sv-SE" sz="1300" dirty="0">
                <a:effectLst/>
              </a:rPr>
              <a:t>De flesta vi pratat med sitter i en sådan roll/position att de har dator framför sig hela tiden. Bland arbetsuppgifterna ingår även att söka publikationer och det är något som främst görs på arbetstid. Läkares arbetssituation ser annorlunda ut - tillgång till datorer är begränsad och mobila enheter är det primära.</a:t>
            </a:r>
          </a:p>
          <a:p>
            <a:endParaRPr lang="sv-SE" sz="1300" dirty="0"/>
          </a:p>
        </p:txBody>
      </p:sp>
    </p:spTree>
    <p:extLst>
      <p:ext uri="{BB962C8B-B14F-4D97-AF65-F5344CB8AC3E}">
        <p14:creationId xmlns:p14="http://schemas.microsoft.com/office/powerpoint/2010/main" val="2903320930"/>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441E4B-0C49-4BE2-B561-CBDE87462432}"/>
              </a:ext>
            </a:extLst>
          </p:cNvPr>
          <p:cNvSpPr>
            <a:spLocks noGrp="1"/>
          </p:cNvSpPr>
          <p:nvPr>
            <p:ph type="title"/>
          </p:nvPr>
        </p:nvSpPr>
        <p:spPr>
          <a:xfrm>
            <a:off x="517712" y="365125"/>
            <a:ext cx="10836088" cy="1224000"/>
          </a:xfrm>
        </p:spPr>
        <p:txBody>
          <a:bodyPr anchor="t">
            <a:normAutofit/>
          </a:bodyPr>
          <a:lstStyle/>
          <a:p>
            <a:r>
              <a:rPr lang="sv-SE" dirty="0"/>
              <a:t>Förhandsvisning… första utkast</a:t>
            </a:r>
          </a:p>
        </p:txBody>
      </p:sp>
      <p:sp>
        <p:nvSpPr>
          <p:cNvPr id="3" name="Platshållare för innehåll 2">
            <a:extLst>
              <a:ext uri="{FF2B5EF4-FFF2-40B4-BE49-F238E27FC236}">
                <a16:creationId xmlns:a16="http://schemas.microsoft.com/office/drawing/2014/main" id="{8956D0A1-E6D8-4676-9D75-B3D7B8237441}"/>
              </a:ext>
            </a:extLst>
          </p:cNvPr>
          <p:cNvSpPr>
            <a:spLocks noGrp="1"/>
          </p:cNvSpPr>
          <p:nvPr>
            <p:ph sz="half" idx="1"/>
          </p:nvPr>
        </p:nvSpPr>
        <p:spPr>
          <a:xfrm>
            <a:off x="517712" y="1589125"/>
            <a:ext cx="5181600" cy="4587838"/>
          </a:xfrm>
        </p:spPr>
        <p:txBody>
          <a:bodyPr>
            <a:normAutofit/>
          </a:bodyPr>
          <a:lstStyle/>
          <a:p>
            <a:r>
              <a:rPr lang="sv-SE" sz="2000" dirty="0">
                <a:effectLst/>
              </a:rPr>
              <a:t>Desktop:</a:t>
            </a:r>
            <a:br>
              <a:rPr lang="sv-SE" sz="2000" dirty="0">
                <a:effectLst/>
              </a:rPr>
            </a:br>
            <a:r>
              <a:rPr lang="sv-SE" sz="2000" u="sng" dirty="0">
                <a:effectLst/>
                <a:hlinkClick r:id="rId2"/>
              </a:rPr>
              <a:t>https://www.figma.com/proto/cIxr5h6so1QwOe3mKWnBGl/SBU_Startsida?page-id=486%3A2&amp;node-id=1561%3A15211&amp;viewport=1259%2C677%2C0.1&amp;scaling=min-zoom&amp;starting-point-node-id=1561%3A15211&amp;show-proto-sidebar=1^</a:t>
            </a:r>
            <a:endParaRPr lang="sv-SE" sz="2000" dirty="0">
              <a:effectLst/>
            </a:endParaRPr>
          </a:p>
          <a:p>
            <a:br>
              <a:rPr lang="sv-SE" sz="2000" dirty="0">
                <a:effectLst/>
              </a:rPr>
            </a:br>
            <a:endParaRPr lang="sv-SE" sz="2000" dirty="0"/>
          </a:p>
        </p:txBody>
      </p:sp>
      <p:pic>
        <p:nvPicPr>
          <p:cNvPr id="5" name="Bildobjekt 4">
            <a:extLst>
              <a:ext uri="{FF2B5EF4-FFF2-40B4-BE49-F238E27FC236}">
                <a16:creationId xmlns:a16="http://schemas.microsoft.com/office/drawing/2014/main" id="{9FA8CFB1-1195-44B0-BCDD-CB0A5BEF0206}"/>
              </a:ext>
            </a:extLst>
          </p:cNvPr>
          <p:cNvPicPr>
            <a:picLocks noChangeAspect="1"/>
          </p:cNvPicPr>
          <p:nvPr/>
        </p:nvPicPr>
        <p:blipFill>
          <a:blip r:embed="rId3"/>
          <a:stretch>
            <a:fillRect/>
          </a:stretch>
        </p:blipFill>
        <p:spPr>
          <a:xfrm>
            <a:off x="6191450" y="1520792"/>
            <a:ext cx="5406503" cy="4163006"/>
          </a:xfrm>
          <a:prstGeom prst="rect">
            <a:avLst/>
          </a:prstGeom>
          <a:noFill/>
        </p:spPr>
      </p:pic>
    </p:spTree>
    <p:extLst>
      <p:ext uri="{BB962C8B-B14F-4D97-AF65-F5344CB8AC3E}">
        <p14:creationId xmlns:p14="http://schemas.microsoft.com/office/powerpoint/2010/main" val="75655602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60C2A3-60C9-4543-B188-BC1DD1F03736}"/>
              </a:ext>
            </a:extLst>
          </p:cNvPr>
          <p:cNvSpPr>
            <a:spLocks noGrp="1"/>
          </p:cNvSpPr>
          <p:nvPr>
            <p:ph type="ctrTitle"/>
          </p:nvPr>
        </p:nvSpPr>
        <p:spPr/>
        <p:txBody>
          <a:bodyPr/>
          <a:lstStyle/>
          <a:p>
            <a:r>
              <a:rPr lang="sv-SE" dirty="0"/>
              <a:t>Videoplattform</a:t>
            </a:r>
          </a:p>
        </p:txBody>
      </p:sp>
    </p:spTree>
    <p:extLst>
      <p:ext uri="{BB962C8B-B14F-4D97-AF65-F5344CB8AC3E}">
        <p14:creationId xmlns:p14="http://schemas.microsoft.com/office/powerpoint/2010/main" val="1886174303"/>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0F9CDEA-6F0A-4B5C-8891-DD1B3F5CA126}"/>
              </a:ext>
            </a:extLst>
          </p:cNvPr>
          <p:cNvSpPr>
            <a:spLocks noGrp="1"/>
          </p:cNvSpPr>
          <p:nvPr>
            <p:ph type="title"/>
          </p:nvPr>
        </p:nvSpPr>
        <p:spPr/>
        <p:txBody>
          <a:bodyPr/>
          <a:lstStyle/>
          <a:p>
            <a:r>
              <a:rPr lang="sv-SE" dirty="0"/>
              <a:t>Bakgrund och syfte</a:t>
            </a:r>
          </a:p>
        </p:txBody>
      </p:sp>
      <p:sp>
        <p:nvSpPr>
          <p:cNvPr id="6" name="Platshållare för innehåll 5">
            <a:extLst>
              <a:ext uri="{FF2B5EF4-FFF2-40B4-BE49-F238E27FC236}">
                <a16:creationId xmlns:a16="http://schemas.microsoft.com/office/drawing/2014/main" id="{C8339F64-C944-4E05-817B-945E24F2BA8C}"/>
              </a:ext>
            </a:extLst>
          </p:cNvPr>
          <p:cNvSpPr>
            <a:spLocks noGrp="1"/>
          </p:cNvSpPr>
          <p:nvPr>
            <p:ph idx="1"/>
          </p:nvPr>
        </p:nvSpPr>
        <p:spPr/>
        <p:txBody>
          <a:bodyPr>
            <a:normAutofit/>
          </a:bodyPr>
          <a:lstStyle/>
          <a:p>
            <a:r>
              <a:rPr lang="sv-SE" b="1" dirty="0"/>
              <a:t>Videoplattform istället för Youtube </a:t>
            </a:r>
          </a:p>
          <a:p>
            <a:pPr marL="496800" indent="-457200">
              <a:buFont typeface="Arial" panose="020B0604020202020204" pitchFamily="34" charset="0"/>
              <a:buChar char="•"/>
            </a:pPr>
            <a:r>
              <a:rPr lang="sv-SE" dirty="0"/>
              <a:t>Komplett videoplattform med funktionalitet för att lagra, redigera, publicera och analysera video</a:t>
            </a:r>
          </a:p>
          <a:p>
            <a:pPr marL="496800" indent="-457200">
              <a:buFont typeface="Arial" panose="020B0604020202020204" pitchFamily="34" charset="0"/>
              <a:buChar char="•"/>
            </a:pPr>
            <a:r>
              <a:rPr lang="sv-SE" dirty="0"/>
              <a:t>Verktyg för undertexter</a:t>
            </a:r>
          </a:p>
          <a:p>
            <a:pPr marL="496800" indent="-457200">
              <a:buFont typeface="Arial" panose="020B0604020202020204" pitchFamily="34" charset="0"/>
              <a:buChar char="•"/>
            </a:pPr>
            <a:r>
              <a:rPr lang="sv-SE" dirty="0"/>
              <a:t>Webbtillgänglighet enligt WCAG 2.1 AA </a:t>
            </a:r>
          </a:p>
          <a:p>
            <a:pPr marL="496800" indent="-457200">
              <a:buFont typeface="Arial" panose="020B0604020202020204" pitchFamily="34" charset="0"/>
              <a:buChar char="•"/>
            </a:pPr>
            <a:r>
              <a:rPr lang="sv-SE" dirty="0"/>
              <a:t>GDPR-säker distribution</a:t>
            </a:r>
          </a:p>
          <a:p>
            <a:pPr marL="496800" indent="-457200">
              <a:buFont typeface="Arial" panose="020B0604020202020204" pitchFamily="34" charset="0"/>
              <a:buChar char="•"/>
            </a:pPr>
            <a:r>
              <a:rPr lang="sv-SE" dirty="0"/>
              <a:t>Livesändningstjänst: utbildningar &amp; </a:t>
            </a:r>
            <a:r>
              <a:rPr lang="sv-SE" dirty="0" err="1"/>
              <a:t>webbinar</a:t>
            </a:r>
            <a:br>
              <a:rPr lang="sv-SE" dirty="0"/>
            </a:br>
            <a:endParaRPr lang="sv-SE" dirty="0"/>
          </a:p>
        </p:txBody>
      </p:sp>
      <p:pic>
        <p:nvPicPr>
          <p:cNvPr id="4" name="Bildobjekt 3">
            <a:extLst>
              <a:ext uri="{FF2B5EF4-FFF2-40B4-BE49-F238E27FC236}">
                <a16:creationId xmlns:a16="http://schemas.microsoft.com/office/drawing/2014/main" id="{9A36911E-E5AB-4168-BEAD-AE8D58626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38" y="5014495"/>
            <a:ext cx="3942347" cy="1478380"/>
          </a:xfrm>
          <a:prstGeom prst="rect">
            <a:avLst/>
          </a:prstGeom>
        </p:spPr>
      </p:pic>
    </p:spTree>
    <p:extLst>
      <p:ext uri="{BB962C8B-B14F-4D97-AF65-F5344CB8AC3E}">
        <p14:creationId xmlns:p14="http://schemas.microsoft.com/office/powerpoint/2010/main" val="1400446205"/>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E9A5A55-D031-4D80-9AD8-E837BA40565C}"/>
              </a:ext>
            </a:extLst>
          </p:cNvPr>
          <p:cNvSpPr>
            <a:spLocks noGrp="1"/>
          </p:cNvSpPr>
          <p:nvPr>
            <p:ph type="ctrTitle"/>
          </p:nvPr>
        </p:nvSpPr>
        <p:spPr/>
        <p:txBody>
          <a:bodyPr/>
          <a:lstStyle/>
          <a:p>
            <a:r>
              <a:rPr lang="sv-SE" dirty="0"/>
              <a:t>Tack!</a:t>
            </a:r>
          </a:p>
        </p:txBody>
      </p:sp>
      <p:sp>
        <p:nvSpPr>
          <p:cNvPr id="5" name="Underrubrik 4">
            <a:extLst>
              <a:ext uri="{FF2B5EF4-FFF2-40B4-BE49-F238E27FC236}">
                <a16:creationId xmlns:a16="http://schemas.microsoft.com/office/drawing/2014/main" id="{B8AD426C-BA05-414A-9277-28C100DC6C31}"/>
              </a:ext>
            </a:extLst>
          </p:cNvPr>
          <p:cNvSpPr>
            <a:spLocks noGrp="1"/>
          </p:cNvSpPr>
          <p:nvPr>
            <p:ph type="subTitle" idx="1"/>
          </p:nvPr>
        </p:nvSpPr>
        <p:spPr/>
        <p:txBody>
          <a:bodyPr/>
          <a:lstStyle/>
          <a:p>
            <a:pPr>
              <a:lnSpc>
                <a:spcPct val="100000"/>
              </a:lnSpc>
              <a:spcBef>
                <a:spcPts val="0"/>
              </a:spcBef>
              <a:spcAft>
                <a:spcPts val="0"/>
              </a:spcAft>
            </a:pPr>
            <a:r>
              <a:rPr lang="sv-SE" dirty="0"/>
              <a:t>Webbplats: </a:t>
            </a:r>
            <a:r>
              <a:rPr lang="sv-SE" dirty="0">
                <a:hlinkClick r:id="rId2"/>
              </a:rPr>
              <a:t>sbu.se</a:t>
            </a:r>
            <a:endParaRPr lang="sv-SE" dirty="0"/>
          </a:p>
          <a:p>
            <a:pPr>
              <a:lnSpc>
                <a:spcPct val="100000"/>
              </a:lnSpc>
              <a:spcBef>
                <a:spcPts val="0"/>
              </a:spcBef>
              <a:spcAft>
                <a:spcPts val="0"/>
              </a:spcAft>
            </a:pPr>
            <a:r>
              <a:rPr lang="sv-SE" dirty="0"/>
              <a:t>Twitter: </a:t>
            </a:r>
            <a:r>
              <a:rPr lang="sv-SE" dirty="0">
                <a:hlinkClick r:id="rId3"/>
              </a:rPr>
              <a:t>twitter.com/SBU_se</a:t>
            </a:r>
            <a:r>
              <a:rPr lang="sv-SE" dirty="0"/>
              <a:t> </a:t>
            </a:r>
          </a:p>
        </p:txBody>
      </p:sp>
      <p:pic>
        <p:nvPicPr>
          <p:cNvPr id="7" name="Platshållare för bild 6">
            <a:extLst>
              <a:ext uri="{FF2B5EF4-FFF2-40B4-BE49-F238E27FC236}">
                <a16:creationId xmlns:a16="http://schemas.microsoft.com/office/drawing/2014/main" id="{2566E7FB-1687-4882-B711-6EA92E3AEB97}"/>
              </a:ext>
              <a:ext uri="{C183D7F6-B498-43B3-948B-1728B52AA6E4}">
                <adec:decorative xmlns:adec="http://schemas.microsoft.com/office/drawing/2017/decorative" val="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5" b="5"/>
          <a:stretch>
            <a:fillRect/>
          </a:stretch>
        </p:blipFill>
        <p:spPr/>
      </p:pic>
      <p:pic>
        <p:nvPicPr>
          <p:cNvPr id="12" name="Platshållare för bild 11">
            <a:extLst>
              <a:ext uri="{FF2B5EF4-FFF2-40B4-BE49-F238E27FC236}">
                <a16:creationId xmlns:a16="http://schemas.microsoft.com/office/drawing/2014/main" id="{6ECECDFF-AD26-4C11-8689-B67EE1574F12}"/>
              </a:ext>
              <a:ext uri="{C183D7F6-B498-43B3-948B-1728B52AA6E4}">
                <adec:decorative xmlns:adec="http://schemas.microsoft.com/office/drawing/2017/decorative" val="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9" b="39"/>
          <a:stretch>
            <a:fillRect/>
          </a:stretch>
        </p:blipFill>
        <p:spPr/>
      </p:pic>
      <p:pic>
        <p:nvPicPr>
          <p:cNvPr id="17" name="Platshållare för bild 16">
            <a:extLst>
              <a:ext uri="{FF2B5EF4-FFF2-40B4-BE49-F238E27FC236}">
                <a16:creationId xmlns:a16="http://schemas.microsoft.com/office/drawing/2014/main" id="{77BE8921-D339-4178-98F5-FC6873051C3E}"/>
              </a:ext>
              <a:ext uri="{C183D7F6-B498-43B3-948B-1728B52AA6E4}">
                <adec:decorative xmlns:adec="http://schemas.microsoft.com/office/drawing/2017/decorative" val="1"/>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72" r="72"/>
          <a:stretch>
            <a:fillRect/>
          </a:stretch>
        </p:blipFill>
        <p:spPr/>
      </p:pic>
    </p:spTree>
    <p:extLst>
      <p:ext uri="{BB962C8B-B14F-4D97-AF65-F5344CB8AC3E}">
        <p14:creationId xmlns:p14="http://schemas.microsoft.com/office/powerpoint/2010/main" val="167613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922E6-B5D3-4835-A84D-9A2C6828EDD6}"/>
              </a:ext>
            </a:extLst>
          </p:cNvPr>
          <p:cNvSpPr>
            <a:spLocks noGrp="1"/>
          </p:cNvSpPr>
          <p:nvPr>
            <p:ph type="ctrTitle"/>
          </p:nvPr>
        </p:nvSpPr>
        <p:spPr>
          <a:xfrm>
            <a:off x="336000" y="451803"/>
            <a:ext cx="11520000" cy="2387600"/>
          </a:xfrm>
        </p:spPr>
        <p:txBody>
          <a:bodyPr/>
          <a:lstStyle/>
          <a:p>
            <a:r>
              <a:rPr lang="sv-SE" dirty="0"/>
              <a:t>En ingång – Fråga SBU</a:t>
            </a:r>
          </a:p>
        </p:txBody>
      </p:sp>
      <p:pic>
        <p:nvPicPr>
          <p:cNvPr id="4" name="Bildobjekt 3" descr="Gula och blå symboler">
            <a:extLst>
              <a:ext uri="{FF2B5EF4-FFF2-40B4-BE49-F238E27FC236}">
                <a16:creationId xmlns:a16="http://schemas.microsoft.com/office/drawing/2014/main" id="{E313617F-0549-4CFF-9B2C-51C8F298C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134" y="3351588"/>
            <a:ext cx="2842659" cy="2175451"/>
          </a:xfrm>
          <a:prstGeom prst="ellipse">
            <a:avLst/>
          </a:prstGeom>
          <a:ln>
            <a:noFill/>
          </a:ln>
          <a:effectLst>
            <a:softEdge rad="112500"/>
          </a:effectLst>
        </p:spPr>
      </p:pic>
    </p:spTree>
    <p:extLst>
      <p:ext uri="{BB962C8B-B14F-4D97-AF65-F5344CB8AC3E}">
        <p14:creationId xmlns:p14="http://schemas.microsoft.com/office/powerpoint/2010/main" val="3188376694"/>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rundade hörn 24">
            <a:extLst>
              <a:ext uri="{FF2B5EF4-FFF2-40B4-BE49-F238E27FC236}">
                <a16:creationId xmlns:a16="http://schemas.microsoft.com/office/drawing/2014/main" id="{83A89F95-870C-4363-903D-DD193DA8E8EF}"/>
              </a:ext>
            </a:extLst>
          </p:cNvPr>
          <p:cNvSpPr/>
          <p:nvPr/>
        </p:nvSpPr>
        <p:spPr>
          <a:xfrm>
            <a:off x="8055707" y="3419475"/>
            <a:ext cx="3817398" cy="31855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rundade hörn 23">
            <a:extLst>
              <a:ext uri="{FF2B5EF4-FFF2-40B4-BE49-F238E27FC236}">
                <a16:creationId xmlns:a16="http://schemas.microsoft.com/office/drawing/2014/main" id="{23512046-3BF5-42F3-907F-B8BD1EA02DC2}"/>
              </a:ext>
            </a:extLst>
          </p:cNvPr>
          <p:cNvSpPr/>
          <p:nvPr/>
        </p:nvSpPr>
        <p:spPr>
          <a:xfrm>
            <a:off x="7963270" y="337351"/>
            <a:ext cx="3914405" cy="27106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 2" descr="Frågetecken">
            <a:extLst>
              <a:ext uri="{FF2B5EF4-FFF2-40B4-BE49-F238E27FC236}">
                <a16:creationId xmlns:a16="http://schemas.microsoft.com/office/drawing/2014/main" id="{32A1E995-C7AE-4469-8802-B66AD9E0BFDD}"/>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211" y="2699266"/>
            <a:ext cx="914400" cy="914400"/>
          </a:xfrm>
          <a:prstGeom prst="rect">
            <a:avLst/>
          </a:prstGeom>
        </p:spPr>
      </p:pic>
      <p:pic>
        <p:nvPicPr>
          <p:cNvPr id="4" name="Bildobjekt 3">
            <a:extLst>
              <a:ext uri="{FF2B5EF4-FFF2-40B4-BE49-F238E27FC236}">
                <a16:creationId xmlns:a16="http://schemas.microsoft.com/office/drawing/2014/main" id="{BC6C19BF-1F73-4F19-A835-53457D363AC8}"/>
              </a:ext>
            </a:extLst>
          </p:cNvPr>
          <p:cNvPicPr>
            <a:picLocks noChangeAspect="1"/>
          </p:cNvPicPr>
          <p:nvPr/>
        </p:nvPicPr>
        <p:blipFill>
          <a:blip r:embed="rId4"/>
          <a:stretch>
            <a:fillRect/>
          </a:stretch>
        </p:blipFill>
        <p:spPr>
          <a:xfrm>
            <a:off x="2131173" y="2481262"/>
            <a:ext cx="1744070" cy="1704975"/>
          </a:xfrm>
          <a:prstGeom prst="rect">
            <a:avLst/>
          </a:prstGeom>
        </p:spPr>
      </p:pic>
      <p:pic>
        <p:nvPicPr>
          <p:cNvPr id="5" name="Bild 2" descr="Frågetecken">
            <a:extLst>
              <a:ext uri="{FF2B5EF4-FFF2-40B4-BE49-F238E27FC236}">
                <a16:creationId xmlns:a16="http://schemas.microsoft.com/office/drawing/2014/main" id="{BEA4F9D4-BFA9-4A32-85E0-F152A596FC9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008" y="3048000"/>
            <a:ext cx="914400" cy="914400"/>
          </a:xfrm>
          <a:prstGeom prst="rect">
            <a:avLst/>
          </a:prstGeom>
        </p:spPr>
      </p:pic>
      <p:sp>
        <p:nvSpPr>
          <p:cNvPr id="6" name="textruta 5">
            <a:extLst>
              <a:ext uri="{FF2B5EF4-FFF2-40B4-BE49-F238E27FC236}">
                <a16:creationId xmlns:a16="http://schemas.microsoft.com/office/drawing/2014/main" id="{192B02E5-0D45-49EE-B69C-94F74FAC0216}"/>
              </a:ext>
            </a:extLst>
          </p:cNvPr>
          <p:cNvSpPr txBox="1"/>
          <p:nvPr/>
        </p:nvSpPr>
        <p:spPr>
          <a:xfrm>
            <a:off x="2337408" y="4343400"/>
            <a:ext cx="1873462" cy="2031325"/>
          </a:xfrm>
          <a:prstGeom prst="rect">
            <a:avLst/>
          </a:prstGeom>
          <a:noFill/>
        </p:spPr>
        <p:txBody>
          <a:bodyPr wrap="none" rtlCol="0">
            <a:spAutoFit/>
          </a:bodyPr>
          <a:lstStyle/>
          <a:p>
            <a:r>
              <a:rPr lang="sv-SE" dirty="0"/>
              <a:t>sbu.se</a:t>
            </a:r>
          </a:p>
          <a:p>
            <a:r>
              <a:rPr lang="sv-SE" dirty="0"/>
              <a:t>Fråga SBU</a:t>
            </a:r>
          </a:p>
          <a:p>
            <a:endParaRPr lang="sv-SE" dirty="0"/>
          </a:p>
          <a:p>
            <a:endParaRPr lang="sv-SE" dirty="0"/>
          </a:p>
          <a:p>
            <a:r>
              <a:rPr lang="sv-SE" dirty="0"/>
              <a:t>Frågeportalen:</a:t>
            </a:r>
          </a:p>
          <a:p>
            <a:r>
              <a:rPr lang="sv-SE" dirty="0"/>
              <a:t>information</a:t>
            </a:r>
          </a:p>
          <a:p>
            <a:r>
              <a:rPr lang="sv-SE" dirty="0"/>
              <a:t>och frågeformulär</a:t>
            </a:r>
          </a:p>
        </p:txBody>
      </p:sp>
      <p:sp>
        <p:nvSpPr>
          <p:cNvPr id="7" name="textruta 6">
            <a:extLst>
              <a:ext uri="{FF2B5EF4-FFF2-40B4-BE49-F238E27FC236}">
                <a16:creationId xmlns:a16="http://schemas.microsoft.com/office/drawing/2014/main" id="{40C4E7A1-2187-4CA6-824E-2E4A6D2FFA39}"/>
              </a:ext>
            </a:extLst>
          </p:cNvPr>
          <p:cNvSpPr txBox="1"/>
          <p:nvPr/>
        </p:nvSpPr>
        <p:spPr>
          <a:xfrm>
            <a:off x="637132" y="4349958"/>
            <a:ext cx="1379865" cy="369332"/>
          </a:xfrm>
          <a:prstGeom prst="rect">
            <a:avLst/>
          </a:prstGeom>
          <a:noFill/>
        </p:spPr>
        <p:txBody>
          <a:bodyPr wrap="none" rtlCol="0">
            <a:spAutoFit/>
          </a:bodyPr>
          <a:lstStyle/>
          <a:p>
            <a:r>
              <a:rPr lang="sv-SE" dirty="0"/>
              <a:t>Frågeställare</a:t>
            </a:r>
          </a:p>
        </p:txBody>
      </p:sp>
      <p:pic>
        <p:nvPicPr>
          <p:cNvPr id="8" name="Bild 82" descr="Programmerare">
            <a:extLst>
              <a:ext uri="{FF2B5EF4-FFF2-40B4-BE49-F238E27FC236}">
                <a16:creationId xmlns:a16="http://schemas.microsoft.com/office/drawing/2014/main" id="{BC381813-FE0E-40E1-AE74-A5C7BD96011E}"/>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947" y="3048000"/>
            <a:ext cx="914400" cy="914400"/>
          </a:xfrm>
          <a:prstGeom prst="rect">
            <a:avLst/>
          </a:prstGeom>
        </p:spPr>
      </p:pic>
      <p:pic>
        <p:nvPicPr>
          <p:cNvPr id="9" name="Bild 82" descr="Programmerare">
            <a:extLst>
              <a:ext uri="{FF2B5EF4-FFF2-40B4-BE49-F238E27FC236}">
                <a16:creationId xmlns:a16="http://schemas.microsoft.com/office/drawing/2014/main" id="{372A87FD-9823-4A4D-8CD2-4656A083E629}"/>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0078" y="3048000"/>
            <a:ext cx="914400" cy="914400"/>
          </a:xfrm>
          <a:prstGeom prst="rect">
            <a:avLst/>
          </a:prstGeom>
        </p:spPr>
      </p:pic>
      <p:sp>
        <p:nvSpPr>
          <p:cNvPr id="10" name="textruta 9">
            <a:extLst>
              <a:ext uri="{FF2B5EF4-FFF2-40B4-BE49-F238E27FC236}">
                <a16:creationId xmlns:a16="http://schemas.microsoft.com/office/drawing/2014/main" id="{B49CAE9F-F5A1-438A-8FC8-B03D0A2ABEB4}"/>
              </a:ext>
            </a:extLst>
          </p:cNvPr>
          <p:cNvSpPr txBox="1"/>
          <p:nvPr/>
        </p:nvSpPr>
        <p:spPr>
          <a:xfrm>
            <a:off x="4143426" y="4343400"/>
            <a:ext cx="1207703" cy="369332"/>
          </a:xfrm>
          <a:prstGeom prst="rect">
            <a:avLst/>
          </a:prstGeom>
          <a:noFill/>
        </p:spPr>
        <p:txBody>
          <a:bodyPr wrap="none" rtlCol="0">
            <a:spAutoFit/>
          </a:bodyPr>
          <a:lstStyle/>
          <a:p>
            <a:r>
              <a:rPr lang="sv-SE" dirty="0"/>
              <a:t>Registrator</a:t>
            </a:r>
          </a:p>
        </p:txBody>
      </p:sp>
      <p:pic>
        <p:nvPicPr>
          <p:cNvPr id="11" name="Bild 51" descr="Frågor RTL">
            <a:extLst>
              <a:ext uri="{FF2B5EF4-FFF2-40B4-BE49-F238E27FC236}">
                <a16:creationId xmlns:a16="http://schemas.microsoft.com/office/drawing/2014/main" id="{9C8724A1-D737-49D6-BAC3-5F9A81226E97}"/>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666105" y="3200400"/>
            <a:ext cx="859790" cy="914400"/>
          </a:xfrm>
          <a:prstGeom prst="rect">
            <a:avLst/>
          </a:prstGeom>
        </p:spPr>
      </p:pic>
      <p:sp>
        <p:nvSpPr>
          <p:cNvPr id="12" name="textruta 11">
            <a:extLst>
              <a:ext uri="{FF2B5EF4-FFF2-40B4-BE49-F238E27FC236}">
                <a16:creationId xmlns:a16="http://schemas.microsoft.com/office/drawing/2014/main" id="{0192679C-104B-4032-A9BD-8411DC4349C1}"/>
              </a:ext>
            </a:extLst>
          </p:cNvPr>
          <p:cNvSpPr txBox="1"/>
          <p:nvPr/>
        </p:nvSpPr>
        <p:spPr>
          <a:xfrm>
            <a:off x="5467350" y="4356616"/>
            <a:ext cx="1841338" cy="923330"/>
          </a:xfrm>
          <a:prstGeom prst="rect">
            <a:avLst/>
          </a:prstGeom>
          <a:noFill/>
        </p:spPr>
        <p:txBody>
          <a:bodyPr wrap="none" rtlCol="0">
            <a:spAutoFit/>
          </a:bodyPr>
          <a:lstStyle/>
          <a:p>
            <a:r>
              <a:rPr lang="sv-SE" dirty="0"/>
              <a:t>Samordnare o</a:t>
            </a:r>
          </a:p>
          <a:p>
            <a:r>
              <a:rPr lang="sv-SE" dirty="0"/>
              <a:t>utredare på</a:t>
            </a:r>
          </a:p>
          <a:p>
            <a:r>
              <a:rPr lang="sv-SE" dirty="0"/>
              <a:t>Upplysningstjänst</a:t>
            </a:r>
          </a:p>
        </p:txBody>
      </p:sp>
      <p:pic>
        <p:nvPicPr>
          <p:cNvPr id="13" name="Bild 84" descr="Frågor RTL">
            <a:extLst>
              <a:ext uri="{FF2B5EF4-FFF2-40B4-BE49-F238E27FC236}">
                <a16:creationId xmlns:a16="http://schemas.microsoft.com/office/drawing/2014/main" id="{4B458FE4-9ABD-412A-861D-C4CC22738022}"/>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8247380" y="466725"/>
            <a:ext cx="859790" cy="914400"/>
          </a:xfrm>
          <a:prstGeom prst="rect">
            <a:avLst/>
          </a:prstGeom>
        </p:spPr>
      </p:pic>
      <p:sp>
        <p:nvSpPr>
          <p:cNvPr id="14" name="textruta 13">
            <a:extLst>
              <a:ext uri="{FF2B5EF4-FFF2-40B4-BE49-F238E27FC236}">
                <a16:creationId xmlns:a16="http://schemas.microsoft.com/office/drawing/2014/main" id="{3346B973-64C6-493E-97B2-002ED8BAEA95}"/>
              </a:ext>
            </a:extLst>
          </p:cNvPr>
          <p:cNvSpPr txBox="1"/>
          <p:nvPr/>
        </p:nvSpPr>
        <p:spPr>
          <a:xfrm>
            <a:off x="9296400" y="734794"/>
            <a:ext cx="2294090" cy="923330"/>
          </a:xfrm>
          <a:prstGeom prst="rect">
            <a:avLst/>
          </a:prstGeom>
          <a:noFill/>
        </p:spPr>
        <p:txBody>
          <a:bodyPr wrap="none" rtlCol="0">
            <a:spAutoFit/>
          </a:bodyPr>
          <a:lstStyle/>
          <a:p>
            <a:r>
              <a:rPr lang="sv-SE" dirty="0"/>
              <a:t>Upplysningstjänsten </a:t>
            </a:r>
          </a:p>
          <a:p>
            <a:r>
              <a:rPr lang="sv-SE" dirty="0"/>
              <a:t>hanterar och besvarar </a:t>
            </a:r>
          </a:p>
          <a:p>
            <a:r>
              <a:rPr lang="sv-SE" dirty="0"/>
              <a:t>frågan</a:t>
            </a:r>
          </a:p>
        </p:txBody>
      </p:sp>
      <p:pic>
        <p:nvPicPr>
          <p:cNvPr id="15" name="Bild 84" descr="Frågor RTL">
            <a:extLst>
              <a:ext uri="{FF2B5EF4-FFF2-40B4-BE49-F238E27FC236}">
                <a16:creationId xmlns:a16="http://schemas.microsoft.com/office/drawing/2014/main" id="{B693886E-CABC-40CC-A7AE-E27199C3132A}"/>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8247380" y="1943100"/>
            <a:ext cx="859790" cy="914400"/>
          </a:xfrm>
          <a:prstGeom prst="rect">
            <a:avLst/>
          </a:prstGeom>
        </p:spPr>
      </p:pic>
      <p:sp>
        <p:nvSpPr>
          <p:cNvPr id="16" name="textruta 15">
            <a:extLst>
              <a:ext uri="{FF2B5EF4-FFF2-40B4-BE49-F238E27FC236}">
                <a16:creationId xmlns:a16="http://schemas.microsoft.com/office/drawing/2014/main" id="{51A35248-C22F-49B2-A4F8-3051D71FABA9}"/>
              </a:ext>
            </a:extLst>
          </p:cNvPr>
          <p:cNvSpPr txBox="1"/>
          <p:nvPr/>
        </p:nvSpPr>
        <p:spPr>
          <a:xfrm>
            <a:off x="9349300" y="1943100"/>
            <a:ext cx="2293448" cy="923330"/>
          </a:xfrm>
          <a:prstGeom prst="rect">
            <a:avLst/>
          </a:prstGeom>
          <a:noFill/>
        </p:spPr>
        <p:txBody>
          <a:bodyPr wrap="none" rtlCol="0">
            <a:spAutoFit/>
          </a:bodyPr>
          <a:lstStyle/>
          <a:p>
            <a:r>
              <a:rPr lang="sv-SE" dirty="0"/>
              <a:t>Upplysningstjänsten</a:t>
            </a:r>
          </a:p>
          <a:p>
            <a:r>
              <a:rPr lang="sv-SE" dirty="0"/>
              <a:t>Finner SÖ som skickas </a:t>
            </a:r>
          </a:p>
          <a:p>
            <a:r>
              <a:rPr lang="sv-SE" dirty="0"/>
              <a:t>till SBUK</a:t>
            </a:r>
          </a:p>
        </p:txBody>
      </p:sp>
      <p:sp>
        <p:nvSpPr>
          <p:cNvPr id="17" name="Pil: nedåt 16">
            <a:extLst>
              <a:ext uri="{FF2B5EF4-FFF2-40B4-BE49-F238E27FC236}">
                <a16:creationId xmlns:a16="http://schemas.microsoft.com/office/drawing/2014/main" id="{0D87FE09-83FD-4340-969D-578831E9C34A}"/>
              </a:ext>
            </a:extLst>
          </p:cNvPr>
          <p:cNvSpPr/>
          <p:nvPr/>
        </p:nvSpPr>
        <p:spPr>
          <a:xfrm>
            <a:off x="10209969" y="1488999"/>
            <a:ext cx="301841"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koppling 18">
            <a:extLst>
              <a:ext uri="{FF2B5EF4-FFF2-40B4-BE49-F238E27FC236}">
                <a16:creationId xmlns:a16="http://schemas.microsoft.com/office/drawing/2014/main" id="{F7E5EF2B-9DA6-4235-9100-99F317F1FE38}"/>
              </a:ext>
            </a:extLst>
          </p:cNvPr>
          <p:cNvCxnSpPr/>
          <p:nvPr/>
        </p:nvCxnSpPr>
        <p:spPr>
          <a:xfrm flipV="1">
            <a:off x="6472365" y="1664664"/>
            <a:ext cx="1330843" cy="12939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3698DBE5-D69D-40EE-BAF4-F7C02A203D37}"/>
              </a:ext>
            </a:extLst>
          </p:cNvPr>
          <p:cNvCxnSpPr>
            <a:cxnSpLocks/>
          </p:cNvCxnSpPr>
          <p:nvPr/>
        </p:nvCxnSpPr>
        <p:spPr>
          <a:xfrm>
            <a:off x="6544054" y="3657600"/>
            <a:ext cx="1377623" cy="5286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2" name="Bild 83" descr="Kundrecension">
            <a:extLst>
              <a:ext uri="{FF2B5EF4-FFF2-40B4-BE49-F238E27FC236}">
                <a16:creationId xmlns:a16="http://schemas.microsoft.com/office/drawing/2014/main" id="{60FF6508-6189-42DF-9C2F-68C7DC06C86F}"/>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85150" y="3613666"/>
            <a:ext cx="914400" cy="914400"/>
          </a:xfrm>
          <a:prstGeom prst="rect">
            <a:avLst/>
          </a:prstGeom>
        </p:spPr>
      </p:pic>
      <p:sp>
        <p:nvSpPr>
          <p:cNvPr id="23" name="textruta 22">
            <a:extLst>
              <a:ext uri="{FF2B5EF4-FFF2-40B4-BE49-F238E27FC236}">
                <a16:creationId xmlns:a16="http://schemas.microsoft.com/office/drawing/2014/main" id="{50238B64-CC7C-448A-B9CF-39DEAB82512A}"/>
              </a:ext>
            </a:extLst>
          </p:cNvPr>
          <p:cNvSpPr txBox="1"/>
          <p:nvPr/>
        </p:nvSpPr>
        <p:spPr>
          <a:xfrm>
            <a:off x="9315630" y="3505201"/>
            <a:ext cx="2557475" cy="1754326"/>
          </a:xfrm>
          <a:prstGeom prst="rect">
            <a:avLst/>
          </a:prstGeom>
          <a:noFill/>
        </p:spPr>
        <p:txBody>
          <a:bodyPr wrap="square" rtlCol="0">
            <a:spAutoFit/>
          </a:bodyPr>
          <a:lstStyle/>
          <a:p>
            <a:r>
              <a:rPr lang="sv-SE" dirty="0"/>
              <a:t>Till beredningsgruppen </a:t>
            </a:r>
          </a:p>
          <a:p>
            <a:r>
              <a:rPr lang="sv-SE" dirty="0"/>
              <a:t>för hantering och </a:t>
            </a:r>
          </a:p>
          <a:p>
            <a:r>
              <a:rPr lang="sv-SE" dirty="0"/>
              <a:t>rekommendation:</a:t>
            </a:r>
          </a:p>
          <a:p>
            <a:pPr marL="285750" indent="-285750">
              <a:buFont typeface="Arial" panose="020B0604020202020204" pitchFamily="34" charset="0"/>
              <a:buChar char="•"/>
            </a:pPr>
            <a:r>
              <a:rPr lang="sv-SE" dirty="0"/>
              <a:t>Icke prioriterat</a:t>
            </a:r>
          </a:p>
          <a:p>
            <a:pPr marL="285750" indent="-285750">
              <a:buFont typeface="Arial" panose="020B0604020202020204" pitchFamily="34" charset="0"/>
              <a:buChar char="•"/>
            </a:pPr>
            <a:r>
              <a:rPr lang="sv-SE" dirty="0"/>
              <a:t>Förstudie</a:t>
            </a:r>
          </a:p>
          <a:p>
            <a:pPr marL="285750" indent="-285750">
              <a:buFont typeface="Arial" panose="020B0604020202020204" pitchFamily="34" charset="0"/>
              <a:buChar char="•"/>
            </a:pPr>
            <a:r>
              <a:rPr lang="sv-SE" dirty="0"/>
              <a:t>Utvärdering</a:t>
            </a:r>
          </a:p>
        </p:txBody>
      </p:sp>
      <p:sp>
        <p:nvSpPr>
          <p:cNvPr id="28" name="Pil: nedåt 27">
            <a:extLst>
              <a:ext uri="{FF2B5EF4-FFF2-40B4-BE49-F238E27FC236}">
                <a16:creationId xmlns:a16="http://schemas.microsoft.com/office/drawing/2014/main" id="{E35EBE39-0FA0-40C5-B76D-5F7D84F68180}"/>
              </a:ext>
            </a:extLst>
          </p:cNvPr>
          <p:cNvSpPr/>
          <p:nvPr/>
        </p:nvSpPr>
        <p:spPr>
          <a:xfrm>
            <a:off x="10050819" y="5249263"/>
            <a:ext cx="301841" cy="38173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9" name="Bild 83" descr="Kundrecension">
            <a:extLst>
              <a:ext uri="{FF2B5EF4-FFF2-40B4-BE49-F238E27FC236}">
                <a16:creationId xmlns:a16="http://schemas.microsoft.com/office/drawing/2014/main" id="{4E56BCBB-5DD8-400C-96F6-D5C9AECA843C}"/>
              </a:ext>
            </a:extLst>
          </p:cNvPr>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05710" y="5670951"/>
            <a:ext cx="914400" cy="914400"/>
          </a:xfrm>
          <a:prstGeom prst="rect">
            <a:avLst/>
          </a:prstGeom>
        </p:spPr>
      </p:pic>
      <p:sp>
        <p:nvSpPr>
          <p:cNvPr id="30" name="textruta 29">
            <a:extLst>
              <a:ext uri="{FF2B5EF4-FFF2-40B4-BE49-F238E27FC236}">
                <a16:creationId xmlns:a16="http://schemas.microsoft.com/office/drawing/2014/main" id="{D6028CA5-A496-4640-80E3-2A956B98BB79}"/>
              </a:ext>
            </a:extLst>
          </p:cNvPr>
          <p:cNvSpPr txBox="1"/>
          <p:nvPr/>
        </p:nvSpPr>
        <p:spPr>
          <a:xfrm flipH="1">
            <a:off x="9449331" y="5654449"/>
            <a:ext cx="1823116" cy="646331"/>
          </a:xfrm>
          <a:prstGeom prst="rect">
            <a:avLst/>
          </a:prstGeom>
          <a:noFill/>
        </p:spPr>
        <p:txBody>
          <a:bodyPr wrap="square" rtlCol="0">
            <a:spAutoFit/>
          </a:bodyPr>
          <a:lstStyle/>
          <a:p>
            <a:r>
              <a:rPr lang="sv-SE" dirty="0"/>
              <a:t>Ledningsgruppen </a:t>
            </a:r>
          </a:p>
          <a:p>
            <a:r>
              <a:rPr lang="sv-SE" dirty="0"/>
              <a:t>för beslut</a:t>
            </a:r>
          </a:p>
        </p:txBody>
      </p:sp>
      <p:sp>
        <p:nvSpPr>
          <p:cNvPr id="31" name="Pil: höger 30">
            <a:extLst>
              <a:ext uri="{FF2B5EF4-FFF2-40B4-BE49-F238E27FC236}">
                <a16:creationId xmlns:a16="http://schemas.microsoft.com/office/drawing/2014/main" id="{0D0B9989-AAEF-4AD8-8839-341277A5260E}"/>
              </a:ext>
            </a:extLst>
          </p:cNvPr>
          <p:cNvSpPr/>
          <p:nvPr/>
        </p:nvSpPr>
        <p:spPr>
          <a:xfrm>
            <a:off x="1604332" y="3505200"/>
            <a:ext cx="310761" cy="241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Pil: höger 31">
            <a:extLst>
              <a:ext uri="{FF2B5EF4-FFF2-40B4-BE49-F238E27FC236}">
                <a16:creationId xmlns:a16="http://schemas.microsoft.com/office/drawing/2014/main" id="{7E273B9A-E13C-42F7-91C7-844A10DE5C06}"/>
              </a:ext>
            </a:extLst>
          </p:cNvPr>
          <p:cNvSpPr/>
          <p:nvPr/>
        </p:nvSpPr>
        <p:spPr>
          <a:xfrm>
            <a:off x="3935942" y="3416423"/>
            <a:ext cx="310761" cy="241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Pil: höger 32">
            <a:extLst>
              <a:ext uri="{FF2B5EF4-FFF2-40B4-BE49-F238E27FC236}">
                <a16:creationId xmlns:a16="http://schemas.microsoft.com/office/drawing/2014/main" id="{8909F504-7C08-4859-8B63-AF02E8C6E009}"/>
              </a:ext>
            </a:extLst>
          </p:cNvPr>
          <p:cNvSpPr/>
          <p:nvPr/>
        </p:nvSpPr>
        <p:spPr>
          <a:xfrm>
            <a:off x="5279911" y="3407546"/>
            <a:ext cx="310761" cy="241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Pil: nedåt 33">
            <a:extLst>
              <a:ext uri="{FF2B5EF4-FFF2-40B4-BE49-F238E27FC236}">
                <a16:creationId xmlns:a16="http://schemas.microsoft.com/office/drawing/2014/main" id="{D1B02CC9-7782-4058-BEC7-0F30BA9B8D2E}"/>
              </a:ext>
            </a:extLst>
          </p:cNvPr>
          <p:cNvSpPr/>
          <p:nvPr/>
        </p:nvSpPr>
        <p:spPr>
          <a:xfrm>
            <a:off x="2716993" y="5019229"/>
            <a:ext cx="301841"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Pil: nedåt 34">
            <a:extLst>
              <a:ext uri="{FF2B5EF4-FFF2-40B4-BE49-F238E27FC236}">
                <a16:creationId xmlns:a16="http://schemas.microsoft.com/office/drawing/2014/main" id="{8DAD53E7-50F8-45C0-9BC6-122A03BD96B6}"/>
              </a:ext>
            </a:extLst>
          </p:cNvPr>
          <p:cNvSpPr/>
          <p:nvPr/>
        </p:nvSpPr>
        <p:spPr>
          <a:xfrm rot="10800000">
            <a:off x="10050819" y="2908180"/>
            <a:ext cx="301841" cy="5082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textruta 36">
            <a:extLst>
              <a:ext uri="{FF2B5EF4-FFF2-40B4-BE49-F238E27FC236}">
                <a16:creationId xmlns:a16="http://schemas.microsoft.com/office/drawing/2014/main" id="{A8AD6E18-23C0-4B3B-B760-234E3E45D6D4}"/>
              </a:ext>
            </a:extLst>
          </p:cNvPr>
          <p:cNvSpPr txBox="1"/>
          <p:nvPr/>
        </p:nvSpPr>
        <p:spPr>
          <a:xfrm>
            <a:off x="377114" y="223076"/>
            <a:ext cx="6644191" cy="1913344"/>
          </a:xfrm>
          <a:prstGeom prst="rect">
            <a:avLst/>
          </a:prstGeom>
          <a:noFill/>
        </p:spPr>
        <p:txBody>
          <a:bodyPr wrap="none" rtlCol="0">
            <a:spAutoFit/>
          </a:bodyPr>
          <a:lstStyle/>
          <a:p>
            <a:pPr lvl="0">
              <a:lnSpc>
                <a:spcPct val="115000"/>
              </a:lnSpc>
            </a:pPr>
            <a:r>
              <a:rPr lang="sv-SE" sz="1600" dirty="0">
                <a:solidFill>
                  <a:schemeClr val="accent1">
                    <a:lumMod val="50000"/>
                  </a:schemeClr>
                </a:solidFill>
                <a:effectLst/>
                <a:ea typeface="MS Mincho" panose="02020609040205080304" pitchFamily="49" charset="-128"/>
                <a:cs typeface="Times New Roman" panose="02020603050405020304" pitchFamily="18" charset="0"/>
              </a:rPr>
              <a:t>Syfte:</a:t>
            </a:r>
          </a:p>
          <a:p>
            <a:pPr marL="342900" lvl="0" indent="-342900">
              <a:lnSpc>
                <a:spcPct val="115000"/>
              </a:lnSpc>
              <a:buFont typeface="Symbol" panose="05050102010706020507" pitchFamily="18" charset="2"/>
              <a:buChar char=""/>
            </a:pPr>
            <a:r>
              <a:rPr lang="sv-SE" sz="1600" dirty="0">
                <a:solidFill>
                  <a:schemeClr val="accent1">
                    <a:lumMod val="50000"/>
                  </a:schemeClr>
                </a:solidFill>
                <a:effectLst/>
                <a:ea typeface="MS Mincho" panose="02020609040205080304" pitchFamily="49" charset="-128"/>
                <a:cs typeface="Times New Roman" panose="02020603050405020304" pitchFamily="18" charset="0"/>
              </a:rPr>
              <a:t>Främja att relevanta förslag och frågor ställs till SBU </a:t>
            </a:r>
          </a:p>
          <a:p>
            <a:pPr marL="342900" lvl="0" indent="-342900">
              <a:lnSpc>
                <a:spcPct val="115000"/>
              </a:lnSpc>
              <a:buFont typeface="Symbol" panose="05050102010706020507" pitchFamily="18" charset="2"/>
              <a:buChar char=""/>
            </a:pPr>
            <a:r>
              <a:rPr lang="sv-SE" sz="1600" dirty="0">
                <a:solidFill>
                  <a:schemeClr val="accent1">
                    <a:lumMod val="50000"/>
                  </a:schemeClr>
                </a:solidFill>
                <a:effectLst/>
                <a:ea typeface="MS Mincho" panose="02020609040205080304" pitchFamily="49" charset="-128"/>
                <a:cs typeface="Times New Roman" panose="02020603050405020304" pitchFamily="18" charset="0"/>
              </a:rPr>
              <a:t>Främja att relevanta förslag och frågor kan besvaras med en produkt som </a:t>
            </a:r>
          </a:p>
          <a:p>
            <a:pPr lvl="0">
              <a:lnSpc>
                <a:spcPct val="115000"/>
              </a:lnSpc>
            </a:pPr>
            <a:r>
              <a:rPr lang="sv-SE" sz="1600" dirty="0">
                <a:solidFill>
                  <a:schemeClr val="accent1">
                    <a:lumMod val="50000"/>
                  </a:schemeClr>
                </a:solidFill>
                <a:ea typeface="MS Mincho" panose="02020609040205080304" pitchFamily="49" charset="-128"/>
                <a:cs typeface="Times New Roman" panose="02020603050405020304" pitchFamily="18" charset="0"/>
              </a:rPr>
              <a:t>	</a:t>
            </a:r>
            <a:r>
              <a:rPr lang="sv-SE" sz="1600" dirty="0">
                <a:solidFill>
                  <a:schemeClr val="accent1">
                    <a:lumMod val="50000"/>
                  </a:schemeClr>
                </a:solidFill>
                <a:effectLst/>
                <a:ea typeface="MS Mincho" panose="02020609040205080304" pitchFamily="49" charset="-128"/>
                <a:cs typeface="Times New Roman" panose="02020603050405020304" pitchFamily="18" charset="0"/>
              </a:rPr>
              <a:t>uppfyller förslags- eller frågeställarens behov. </a:t>
            </a:r>
          </a:p>
          <a:p>
            <a:pPr marL="342900" lvl="0" indent="-342900">
              <a:lnSpc>
                <a:spcPct val="115000"/>
              </a:lnSpc>
              <a:spcAft>
                <a:spcPts val="1000"/>
              </a:spcAft>
              <a:buFont typeface="Symbol" panose="05050102010706020507" pitchFamily="18" charset="2"/>
              <a:buChar char=""/>
            </a:pPr>
            <a:r>
              <a:rPr lang="sv-SE" sz="1600" dirty="0">
                <a:solidFill>
                  <a:schemeClr val="accent1">
                    <a:lumMod val="50000"/>
                  </a:schemeClr>
                </a:solidFill>
                <a:effectLst/>
                <a:ea typeface="MS Mincho" panose="02020609040205080304" pitchFamily="49" charset="-128"/>
                <a:cs typeface="Times New Roman" panose="02020603050405020304" pitchFamily="18" charset="0"/>
              </a:rPr>
              <a:t>Främja en resurssparande process </a:t>
            </a:r>
          </a:p>
          <a:p>
            <a:endParaRPr lang="sv-SE" dirty="0"/>
          </a:p>
        </p:txBody>
      </p:sp>
    </p:spTree>
    <p:extLst>
      <p:ext uri="{BB962C8B-B14F-4D97-AF65-F5344CB8AC3E}">
        <p14:creationId xmlns:p14="http://schemas.microsoft.com/office/powerpoint/2010/main" val="990134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2"/>
            <a:extLst>
              <a:ext uri="{FF2B5EF4-FFF2-40B4-BE49-F238E27FC236}">
                <a16:creationId xmlns:a16="http://schemas.microsoft.com/office/drawing/2014/main" id="{DAF404A3-9456-45E0-8234-0A29784B9580}"/>
              </a:ext>
            </a:extLst>
          </p:cNvPr>
          <p:cNvPicPr>
            <a:picLocks noChangeAspect="1"/>
          </p:cNvPicPr>
          <p:nvPr/>
        </p:nvPicPr>
        <p:blipFill>
          <a:blip r:embed="rId3"/>
          <a:stretch>
            <a:fillRect/>
          </a:stretch>
        </p:blipFill>
        <p:spPr>
          <a:xfrm>
            <a:off x="1309564" y="73253"/>
            <a:ext cx="6564242" cy="6784747"/>
          </a:xfrm>
          <a:prstGeom prst="rect">
            <a:avLst/>
          </a:prstGeom>
          <a:noFill/>
        </p:spPr>
      </p:pic>
      <p:grpSp>
        <p:nvGrpSpPr>
          <p:cNvPr id="8" name="Grupp 7">
            <a:extLst>
              <a:ext uri="{FF2B5EF4-FFF2-40B4-BE49-F238E27FC236}">
                <a16:creationId xmlns:a16="http://schemas.microsoft.com/office/drawing/2014/main" id="{D1E78472-7BE3-42E2-B245-0C3CABCEA05E}"/>
              </a:ext>
            </a:extLst>
          </p:cNvPr>
          <p:cNvGrpSpPr/>
          <p:nvPr/>
        </p:nvGrpSpPr>
        <p:grpSpPr>
          <a:xfrm>
            <a:off x="7475106" y="2160086"/>
            <a:ext cx="758520" cy="1152720"/>
            <a:chOff x="9216152" y="1921547"/>
            <a:chExt cx="758520" cy="1152720"/>
          </a:xfrm>
        </p:grpSpPr>
        <mc:AlternateContent xmlns:mc="http://schemas.openxmlformats.org/markup-compatibility/2006" xmlns:p14="http://schemas.microsoft.com/office/powerpoint/2010/main">
          <mc:Choice Requires="p14">
            <p:contentPart p14:bwMode="auto" r:id="rId4">
              <p14:nvContentPartPr>
                <p14:cNvPr id="3" name="Pennanteckning 2">
                  <a:extLst>
                    <a:ext uri="{FF2B5EF4-FFF2-40B4-BE49-F238E27FC236}">
                      <a16:creationId xmlns:a16="http://schemas.microsoft.com/office/drawing/2014/main" id="{CB0FC6B6-891F-4DBD-881D-11E9F0636E37}"/>
                    </a:ext>
                  </a:extLst>
                </p14:cNvPr>
                <p14:cNvContentPartPr/>
                <p14:nvPr/>
              </p14:nvContentPartPr>
              <p14:xfrm>
                <a:off x="9275912" y="1921547"/>
                <a:ext cx="698760" cy="1098360"/>
              </p14:xfrm>
            </p:contentPart>
          </mc:Choice>
          <mc:Fallback xmlns="">
            <p:pic>
              <p:nvPicPr>
                <p:cNvPr id="3" name="Pennanteckning 2">
                  <a:extLst>
                    <a:ext uri="{FF2B5EF4-FFF2-40B4-BE49-F238E27FC236}">
                      <a16:creationId xmlns:a16="http://schemas.microsoft.com/office/drawing/2014/main" id="{CB0FC6B6-891F-4DBD-881D-11E9F0636E37}"/>
                    </a:ext>
                  </a:extLst>
                </p:cNvPr>
                <p:cNvPicPr/>
                <p:nvPr/>
              </p:nvPicPr>
              <p:blipFill>
                <a:blip r:embed="rId5"/>
                <a:stretch>
                  <a:fillRect/>
                </a:stretch>
              </p:blipFill>
              <p:spPr>
                <a:xfrm>
                  <a:off x="9267272" y="1912547"/>
                  <a:ext cx="71640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Pennanteckning 6">
                  <a:extLst>
                    <a:ext uri="{FF2B5EF4-FFF2-40B4-BE49-F238E27FC236}">
                      <a16:creationId xmlns:a16="http://schemas.microsoft.com/office/drawing/2014/main" id="{55E720B2-C32E-44DB-BC06-362E49FD2087}"/>
                    </a:ext>
                  </a:extLst>
                </p14:cNvPr>
                <p14:cNvContentPartPr/>
                <p14:nvPr/>
              </p14:nvContentPartPr>
              <p14:xfrm>
                <a:off x="9216152" y="2694467"/>
                <a:ext cx="549000" cy="379800"/>
              </p14:xfrm>
            </p:contentPart>
          </mc:Choice>
          <mc:Fallback xmlns="">
            <p:pic>
              <p:nvPicPr>
                <p:cNvPr id="7" name="Pennanteckning 6">
                  <a:extLst>
                    <a:ext uri="{FF2B5EF4-FFF2-40B4-BE49-F238E27FC236}">
                      <a16:creationId xmlns:a16="http://schemas.microsoft.com/office/drawing/2014/main" id="{55E720B2-C32E-44DB-BC06-362E49FD2087}"/>
                    </a:ext>
                  </a:extLst>
                </p:cNvPr>
                <p:cNvPicPr/>
                <p:nvPr/>
              </p:nvPicPr>
              <p:blipFill>
                <a:blip r:embed="rId7"/>
                <a:stretch>
                  <a:fillRect/>
                </a:stretch>
              </p:blipFill>
              <p:spPr>
                <a:xfrm>
                  <a:off x="9207152" y="2685827"/>
                  <a:ext cx="566640" cy="39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Pennanteckning 8">
                <a:extLst>
                  <a:ext uri="{FF2B5EF4-FFF2-40B4-BE49-F238E27FC236}">
                    <a16:creationId xmlns:a16="http://schemas.microsoft.com/office/drawing/2014/main" id="{DD205C22-3DF3-457A-87DC-0574B0DDBC25}"/>
                  </a:ext>
                </a:extLst>
              </p14:cNvPr>
              <p14:cNvContentPartPr/>
              <p14:nvPr/>
            </p14:nvContentPartPr>
            <p14:xfrm>
              <a:off x="4099926" y="3175977"/>
              <a:ext cx="360" cy="360"/>
            </p14:xfrm>
          </p:contentPart>
        </mc:Choice>
        <mc:Fallback xmlns="">
          <p:pic>
            <p:nvPicPr>
              <p:cNvPr id="9" name="Pennanteckning 8">
                <a:extLst>
                  <a:ext uri="{FF2B5EF4-FFF2-40B4-BE49-F238E27FC236}">
                    <a16:creationId xmlns:a16="http://schemas.microsoft.com/office/drawing/2014/main" id="{DD205C22-3DF3-457A-87DC-0574B0DDBC25}"/>
                  </a:ext>
                </a:extLst>
              </p:cNvPr>
              <p:cNvPicPr/>
              <p:nvPr/>
            </p:nvPicPr>
            <p:blipFill>
              <a:blip r:embed="rId9"/>
              <a:stretch>
                <a:fillRect/>
              </a:stretch>
            </p:blipFill>
            <p:spPr>
              <a:xfrm>
                <a:off x="4090926" y="31673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Pennanteckning 9">
                <a:extLst>
                  <a:ext uri="{FF2B5EF4-FFF2-40B4-BE49-F238E27FC236}">
                    <a16:creationId xmlns:a16="http://schemas.microsoft.com/office/drawing/2014/main" id="{D23E9697-126A-402D-9E97-533F42C61774}"/>
                  </a:ext>
                </a:extLst>
              </p14:cNvPr>
              <p14:cNvContentPartPr/>
              <p14:nvPr/>
            </p14:nvContentPartPr>
            <p14:xfrm>
              <a:off x="7141566" y="5046897"/>
              <a:ext cx="26640" cy="6120"/>
            </p14:xfrm>
          </p:contentPart>
        </mc:Choice>
        <mc:Fallback xmlns="">
          <p:pic>
            <p:nvPicPr>
              <p:cNvPr id="10" name="Pennanteckning 9">
                <a:extLst>
                  <a:ext uri="{FF2B5EF4-FFF2-40B4-BE49-F238E27FC236}">
                    <a16:creationId xmlns:a16="http://schemas.microsoft.com/office/drawing/2014/main" id="{D23E9697-126A-402D-9E97-533F42C61774}"/>
                  </a:ext>
                </a:extLst>
              </p:cNvPr>
              <p:cNvPicPr/>
              <p:nvPr/>
            </p:nvPicPr>
            <p:blipFill>
              <a:blip r:embed="rId11"/>
              <a:stretch>
                <a:fillRect/>
              </a:stretch>
            </p:blipFill>
            <p:spPr>
              <a:xfrm>
                <a:off x="7132566" y="5038257"/>
                <a:ext cx="44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Pennanteckning 10">
                <a:extLst>
                  <a:ext uri="{FF2B5EF4-FFF2-40B4-BE49-F238E27FC236}">
                    <a16:creationId xmlns:a16="http://schemas.microsoft.com/office/drawing/2014/main" id="{6924900E-34DE-41C7-BC74-15EBA438F7DA}"/>
                  </a:ext>
                </a:extLst>
              </p14:cNvPr>
              <p14:cNvContentPartPr/>
              <p14:nvPr/>
            </p14:nvContentPartPr>
            <p14:xfrm>
              <a:off x="7854366" y="2466057"/>
              <a:ext cx="19440" cy="55800"/>
            </p14:xfrm>
          </p:contentPart>
        </mc:Choice>
        <mc:Fallback xmlns="">
          <p:pic>
            <p:nvPicPr>
              <p:cNvPr id="11" name="Pennanteckning 10">
                <a:extLst>
                  <a:ext uri="{FF2B5EF4-FFF2-40B4-BE49-F238E27FC236}">
                    <a16:creationId xmlns:a16="http://schemas.microsoft.com/office/drawing/2014/main" id="{6924900E-34DE-41C7-BC74-15EBA438F7DA}"/>
                  </a:ext>
                </a:extLst>
              </p:cNvPr>
              <p:cNvPicPr/>
              <p:nvPr/>
            </p:nvPicPr>
            <p:blipFill>
              <a:blip r:embed="rId13"/>
              <a:stretch>
                <a:fillRect/>
              </a:stretch>
            </p:blipFill>
            <p:spPr>
              <a:xfrm>
                <a:off x="7845366" y="2457057"/>
                <a:ext cx="37080" cy="73440"/>
              </a:xfrm>
              <a:prstGeom prst="rect">
                <a:avLst/>
              </a:prstGeom>
            </p:spPr>
          </p:pic>
        </mc:Fallback>
      </mc:AlternateContent>
      <p:sp>
        <p:nvSpPr>
          <p:cNvPr id="12" name="textruta 11">
            <a:extLst>
              <a:ext uri="{FF2B5EF4-FFF2-40B4-BE49-F238E27FC236}">
                <a16:creationId xmlns:a16="http://schemas.microsoft.com/office/drawing/2014/main" id="{8BA95946-9045-45B4-B348-64522C96C0FB}"/>
              </a:ext>
            </a:extLst>
          </p:cNvPr>
          <p:cNvSpPr txBox="1"/>
          <p:nvPr/>
        </p:nvSpPr>
        <p:spPr>
          <a:xfrm>
            <a:off x="7854366" y="626393"/>
            <a:ext cx="6386968" cy="2031325"/>
          </a:xfrm>
          <a:prstGeom prst="rect">
            <a:avLst/>
          </a:prstGeom>
          <a:noFill/>
        </p:spPr>
        <p:txBody>
          <a:bodyPr wrap="square" rtlCol="0">
            <a:spAutoFit/>
          </a:bodyPr>
          <a:lstStyle/>
          <a:p>
            <a:r>
              <a:rPr lang="sv-SE" sz="1800" i="1" dirty="0">
                <a:effectLst/>
                <a:latin typeface="Calibri" panose="020F0502020204030204" pitchFamily="34" charset="0"/>
                <a:ea typeface="Calibri" panose="020F0502020204030204" pitchFamily="34" charset="0"/>
                <a:cs typeface="Times New Roman" panose="02020603050405020304" pitchFamily="18" charset="0"/>
              </a:rPr>
              <a:t>Obs! Skissen baserat på dagens </a:t>
            </a:r>
          </a:p>
          <a:p>
            <a:r>
              <a:rPr lang="sv-SE" sz="1800" i="1" dirty="0">
                <a:effectLst/>
                <a:latin typeface="Calibri" panose="020F0502020204030204" pitchFamily="34" charset="0"/>
                <a:ea typeface="Calibri" panose="020F0502020204030204" pitchFamily="34" charset="0"/>
                <a:cs typeface="Times New Roman" panose="02020603050405020304" pitchFamily="18" charset="0"/>
              </a:rPr>
              <a:t>startsida ett arbete pågår med </a:t>
            </a:r>
          </a:p>
          <a:p>
            <a:r>
              <a:rPr lang="sv-SE" sz="1800" i="1" dirty="0">
                <a:effectLst/>
                <a:latin typeface="Calibri" panose="020F0502020204030204" pitchFamily="34" charset="0"/>
                <a:ea typeface="Calibri" panose="020F0502020204030204" pitchFamily="34" charset="0"/>
                <a:cs typeface="Times New Roman" panose="02020603050405020304" pitchFamily="18" charset="0"/>
              </a:rPr>
              <a:t>nytt menysystem och startsida</a:t>
            </a:r>
          </a:p>
          <a:p>
            <a:endParaRPr lang="sv-SE" i="1" dirty="0">
              <a:latin typeface="Calibri" panose="020F0502020204030204" pitchFamily="34" charset="0"/>
              <a:ea typeface="Calibri" panose="020F0502020204030204" pitchFamily="34" charset="0"/>
              <a:cs typeface="Times New Roman" panose="02020603050405020304" pitchFamily="18" charset="0"/>
            </a:endParaRPr>
          </a:p>
          <a:p>
            <a:r>
              <a:rPr lang="sv-SE" sz="1800" u="sng" dirty="0">
                <a:solidFill>
                  <a:srgbClr val="0563C1"/>
                </a:solidFill>
                <a:effectLst/>
                <a:latin typeface="Calibri" panose="020F0502020204030204" pitchFamily="34" charset="0"/>
                <a:ea typeface="Calibri" panose="020F0502020204030204" pitchFamily="34" charset="0"/>
                <a:hlinkClick r:id="rId14"/>
              </a:rPr>
              <a:t>https://www.sbu.se/sv/om-sbu/fraga-sbu/</a:t>
            </a:r>
            <a:endParaRPr lang="sv-SE" sz="1800" dirty="0">
              <a:effectLst/>
              <a:latin typeface="Calibri" panose="020F0502020204030204" pitchFamily="34" charset="0"/>
              <a:ea typeface="Calibri" panose="020F0502020204030204" pitchFamily="34" charset="0"/>
            </a:endParaRPr>
          </a:p>
          <a:p>
            <a:r>
              <a:rPr lang="sv-SE" sz="1800" i="1"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Tree>
    <p:extLst>
      <p:ext uri="{BB962C8B-B14F-4D97-AF65-F5344CB8AC3E}">
        <p14:creationId xmlns:p14="http://schemas.microsoft.com/office/powerpoint/2010/main" val="3221440475"/>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549623B-2CB4-470F-9B9F-8E1EDF649E04}"/>
              </a:ext>
            </a:extLst>
          </p:cNvPr>
          <p:cNvPicPr>
            <a:picLocks noChangeAspect="1"/>
          </p:cNvPicPr>
          <p:nvPr/>
        </p:nvPicPr>
        <p:blipFill>
          <a:blip r:embed="rId2"/>
          <a:stretch>
            <a:fillRect/>
          </a:stretch>
        </p:blipFill>
        <p:spPr>
          <a:xfrm>
            <a:off x="254389" y="62121"/>
            <a:ext cx="5159642" cy="581909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Pennanteckning 6">
                <a:extLst>
                  <a:ext uri="{FF2B5EF4-FFF2-40B4-BE49-F238E27FC236}">
                    <a16:creationId xmlns:a16="http://schemas.microsoft.com/office/drawing/2014/main" id="{50F5DD74-57C4-47DD-AD2A-32AACEB9CADA}"/>
                  </a:ext>
                </a:extLst>
              </p14:cNvPr>
              <p14:cNvContentPartPr/>
              <p14:nvPr/>
            </p14:nvContentPartPr>
            <p14:xfrm>
              <a:off x="5317712" y="189947"/>
              <a:ext cx="360" cy="2520"/>
            </p14:xfrm>
          </p:contentPart>
        </mc:Choice>
        <mc:Fallback xmlns="">
          <p:pic>
            <p:nvPicPr>
              <p:cNvPr id="7" name="Pennanteckning 6">
                <a:extLst>
                  <a:ext uri="{FF2B5EF4-FFF2-40B4-BE49-F238E27FC236}">
                    <a16:creationId xmlns:a16="http://schemas.microsoft.com/office/drawing/2014/main" id="{50F5DD74-57C4-47DD-AD2A-32AACEB9CADA}"/>
                  </a:ext>
                </a:extLst>
              </p:cNvPr>
              <p:cNvPicPr/>
              <p:nvPr/>
            </p:nvPicPr>
            <p:blipFill>
              <a:blip r:embed="rId4"/>
              <a:stretch>
                <a:fillRect/>
              </a:stretch>
            </p:blipFill>
            <p:spPr>
              <a:xfrm>
                <a:off x="5308712" y="180947"/>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Pennanteckning 7">
                <a:extLst>
                  <a:ext uri="{FF2B5EF4-FFF2-40B4-BE49-F238E27FC236}">
                    <a16:creationId xmlns:a16="http://schemas.microsoft.com/office/drawing/2014/main" id="{BE69E240-2FA1-432B-AD93-480511C83900}"/>
                  </a:ext>
                </a:extLst>
              </p14:cNvPr>
              <p14:cNvContentPartPr/>
              <p14:nvPr/>
            </p14:nvContentPartPr>
            <p14:xfrm>
              <a:off x="5317712" y="47387"/>
              <a:ext cx="360" cy="360"/>
            </p14:xfrm>
          </p:contentPart>
        </mc:Choice>
        <mc:Fallback xmlns="">
          <p:pic>
            <p:nvPicPr>
              <p:cNvPr id="8" name="Pennanteckning 7">
                <a:extLst>
                  <a:ext uri="{FF2B5EF4-FFF2-40B4-BE49-F238E27FC236}">
                    <a16:creationId xmlns:a16="http://schemas.microsoft.com/office/drawing/2014/main" id="{BE69E240-2FA1-432B-AD93-480511C83900}"/>
                  </a:ext>
                </a:extLst>
              </p:cNvPr>
              <p:cNvPicPr/>
              <p:nvPr/>
            </p:nvPicPr>
            <p:blipFill>
              <a:blip r:embed="rId6"/>
              <a:stretch>
                <a:fillRect/>
              </a:stretch>
            </p:blipFill>
            <p:spPr>
              <a:xfrm>
                <a:off x="5308712" y="38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Pennanteckning 8">
                <a:extLst>
                  <a:ext uri="{FF2B5EF4-FFF2-40B4-BE49-F238E27FC236}">
                    <a16:creationId xmlns:a16="http://schemas.microsoft.com/office/drawing/2014/main" id="{1688108D-47C3-4377-A1AF-C2736978334F}"/>
                  </a:ext>
                </a:extLst>
              </p14:cNvPr>
              <p14:cNvContentPartPr/>
              <p14:nvPr/>
            </p14:nvContentPartPr>
            <p14:xfrm>
              <a:off x="10033712" y="1322867"/>
              <a:ext cx="360" cy="360"/>
            </p14:xfrm>
          </p:contentPart>
        </mc:Choice>
        <mc:Fallback xmlns="">
          <p:pic>
            <p:nvPicPr>
              <p:cNvPr id="9" name="Pennanteckning 8">
                <a:extLst>
                  <a:ext uri="{FF2B5EF4-FFF2-40B4-BE49-F238E27FC236}">
                    <a16:creationId xmlns:a16="http://schemas.microsoft.com/office/drawing/2014/main" id="{1688108D-47C3-4377-A1AF-C2736978334F}"/>
                  </a:ext>
                </a:extLst>
              </p:cNvPr>
              <p:cNvPicPr/>
              <p:nvPr/>
            </p:nvPicPr>
            <p:blipFill>
              <a:blip r:embed="rId6"/>
              <a:stretch>
                <a:fillRect/>
              </a:stretch>
            </p:blipFill>
            <p:spPr>
              <a:xfrm>
                <a:off x="10025072" y="1314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Pennanteckning 9">
                <a:extLst>
                  <a:ext uri="{FF2B5EF4-FFF2-40B4-BE49-F238E27FC236}">
                    <a16:creationId xmlns:a16="http://schemas.microsoft.com/office/drawing/2014/main" id="{9452BE5D-6F9C-4A02-8699-B26D1622ED35}"/>
                  </a:ext>
                </a:extLst>
              </p14:cNvPr>
              <p14:cNvContentPartPr/>
              <p14:nvPr/>
            </p14:nvContentPartPr>
            <p14:xfrm>
              <a:off x="10118312" y="2971667"/>
              <a:ext cx="21960" cy="360"/>
            </p14:xfrm>
          </p:contentPart>
        </mc:Choice>
        <mc:Fallback xmlns="">
          <p:pic>
            <p:nvPicPr>
              <p:cNvPr id="10" name="Pennanteckning 9">
                <a:extLst>
                  <a:ext uri="{FF2B5EF4-FFF2-40B4-BE49-F238E27FC236}">
                    <a16:creationId xmlns:a16="http://schemas.microsoft.com/office/drawing/2014/main" id="{9452BE5D-6F9C-4A02-8699-B26D1622ED35}"/>
                  </a:ext>
                </a:extLst>
              </p:cNvPr>
              <p:cNvPicPr/>
              <p:nvPr/>
            </p:nvPicPr>
            <p:blipFill>
              <a:blip r:embed="rId9"/>
              <a:stretch>
                <a:fillRect/>
              </a:stretch>
            </p:blipFill>
            <p:spPr>
              <a:xfrm>
                <a:off x="10109672" y="2962667"/>
                <a:ext cx="39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Pennanteckning 10">
                <a:extLst>
                  <a:ext uri="{FF2B5EF4-FFF2-40B4-BE49-F238E27FC236}">
                    <a16:creationId xmlns:a16="http://schemas.microsoft.com/office/drawing/2014/main" id="{926C3073-F250-4C2F-A07E-1388F2C6A305}"/>
                  </a:ext>
                </a:extLst>
              </p14:cNvPr>
              <p14:cNvContentPartPr/>
              <p14:nvPr/>
            </p14:nvContentPartPr>
            <p14:xfrm>
              <a:off x="829952" y="372827"/>
              <a:ext cx="360" cy="360"/>
            </p14:xfrm>
          </p:contentPart>
        </mc:Choice>
        <mc:Fallback xmlns="">
          <p:pic>
            <p:nvPicPr>
              <p:cNvPr id="11" name="Pennanteckning 10">
                <a:extLst>
                  <a:ext uri="{FF2B5EF4-FFF2-40B4-BE49-F238E27FC236}">
                    <a16:creationId xmlns:a16="http://schemas.microsoft.com/office/drawing/2014/main" id="{926C3073-F250-4C2F-A07E-1388F2C6A305}"/>
                  </a:ext>
                </a:extLst>
              </p:cNvPr>
              <p:cNvPicPr/>
              <p:nvPr/>
            </p:nvPicPr>
            <p:blipFill>
              <a:blip r:embed="rId6"/>
              <a:stretch>
                <a:fillRect/>
              </a:stretch>
            </p:blipFill>
            <p:spPr>
              <a:xfrm>
                <a:off x="821312" y="363827"/>
                <a:ext cx="18000" cy="18000"/>
              </a:xfrm>
              <a:prstGeom prst="rect">
                <a:avLst/>
              </a:prstGeom>
            </p:spPr>
          </p:pic>
        </mc:Fallback>
      </mc:AlternateContent>
      <p:pic>
        <p:nvPicPr>
          <p:cNvPr id="17" name="Bildobjekt 16">
            <a:extLst>
              <a:ext uri="{FF2B5EF4-FFF2-40B4-BE49-F238E27FC236}">
                <a16:creationId xmlns:a16="http://schemas.microsoft.com/office/drawing/2014/main" id="{FC2C5DD5-974D-4CBE-AE73-8454994FD89B}"/>
              </a:ext>
            </a:extLst>
          </p:cNvPr>
          <p:cNvPicPr>
            <a:picLocks noChangeAspect="1"/>
          </p:cNvPicPr>
          <p:nvPr/>
        </p:nvPicPr>
        <p:blipFill rotWithShape="1">
          <a:blip r:embed="rId11"/>
          <a:srcRect t="9825"/>
          <a:stretch/>
        </p:blipFill>
        <p:spPr>
          <a:xfrm>
            <a:off x="5869391" y="47387"/>
            <a:ext cx="4970911" cy="5498584"/>
          </a:xfrm>
          <a:prstGeom prst="rect">
            <a:avLst/>
          </a:prstGeom>
        </p:spPr>
      </p:pic>
      <p:sp>
        <p:nvSpPr>
          <p:cNvPr id="18" name="textruta 17">
            <a:extLst>
              <a:ext uri="{FF2B5EF4-FFF2-40B4-BE49-F238E27FC236}">
                <a16:creationId xmlns:a16="http://schemas.microsoft.com/office/drawing/2014/main" id="{F0CED119-EF2A-4791-BBF4-54493A343956}"/>
              </a:ext>
            </a:extLst>
          </p:cNvPr>
          <p:cNvSpPr txBox="1"/>
          <p:nvPr/>
        </p:nvSpPr>
        <p:spPr>
          <a:xfrm>
            <a:off x="4957011" y="5996539"/>
            <a:ext cx="6679932" cy="369332"/>
          </a:xfrm>
          <a:prstGeom prst="rect">
            <a:avLst/>
          </a:prstGeom>
          <a:noFill/>
        </p:spPr>
        <p:txBody>
          <a:bodyPr wrap="square" rtlCol="0">
            <a:spAutoFit/>
          </a:bodyPr>
          <a:lstStyle/>
          <a:p>
            <a:r>
              <a:rPr lang="sv-SE" dirty="0">
                <a:latin typeface="Calibri" panose="020F0502020204030204" pitchFamily="34" charset="0"/>
                <a:ea typeface="Calibri" panose="020F0502020204030204" pitchFamily="34" charset="0"/>
                <a:cs typeface="Times New Roman" panose="02020603050405020304" pitchFamily="18" charset="0"/>
              </a:rPr>
              <a:t>Automatgenererat </a:t>
            </a:r>
            <a:r>
              <a:rPr lang="sv-SE" sz="1800" dirty="0">
                <a:effectLst/>
                <a:latin typeface="Calibri" panose="020F0502020204030204" pitchFamily="34" charset="0"/>
                <a:ea typeface="Calibri" panose="020F0502020204030204" pitchFamily="34" charset="0"/>
                <a:cs typeface="Times New Roman" panose="02020603050405020304" pitchFamily="18" charset="0"/>
              </a:rPr>
              <a:t>bekräftelsemail skickas till frågeställaren</a:t>
            </a:r>
            <a:endParaRPr lang="sv-SE" dirty="0"/>
          </a:p>
        </p:txBody>
      </p:sp>
    </p:spTree>
    <p:extLst>
      <p:ext uri="{BB962C8B-B14F-4D97-AF65-F5344CB8AC3E}">
        <p14:creationId xmlns:p14="http://schemas.microsoft.com/office/powerpoint/2010/main" val="351471659"/>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6E77BC-3796-4B66-BC54-743C67E7D59F}"/>
              </a:ext>
            </a:extLst>
          </p:cNvPr>
          <p:cNvSpPr>
            <a:spLocks noGrp="1"/>
          </p:cNvSpPr>
          <p:nvPr>
            <p:ph type="ctrTitle"/>
          </p:nvPr>
        </p:nvSpPr>
        <p:spPr/>
        <p:txBody>
          <a:bodyPr/>
          <a:lstStyle/>
          <a:p>
            <a:r>
              <a:rPr lang="sv-SE" dirty="0"/>
              <a:t>Ny meny och startsida</a:t>
            </a:r>
          </a:p>
        </p:txBody>
      </p:sp>
      <p:sp>
        <p:nvSpPr>
          <p:cNvPr id="3" name="Underrubrik 2">
            <a:extLst>
              <a:ext uri="{FF2B5EF4-FFF2-40B4-BE49-F238E27FC236}">
                <a16:creationId xmlns:a16="http://schemas.microsoft.com/office/drawing/2014/main" id="{9EDF3622-6293-40EC-AB5D-612EB12FD9A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70429110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A6F4CE-B11E-47B4-817F-91CA8C087579}"/>
              </a:ext>
            </a:extLst>
          </p:cNvPr>
          <p:cNvSpPr>
            <a:spLocks noGrp="1"/>
          </p:cNvSpPr>
          <p:nvPr>
            <p:ph type="title"/>
          </p:nvPr>
        </p:nvSpPr>
        <p:spPr>
          <a:xfrm>
            <a:off x="517712" y="365125"/>
            <a:ext cx="10836088" cy="1224000"/>
          </a:xfrm>
        </p:spPr>
        <p:txBody>
          <a:bodyPr anchor="t">
            <a:normAutofit/>
          </a:bodyPr>
          <a:lstStyle/>
          <a:p>
            <a:r>
              <a:rPr lang="sv-SE" dirty="0"/>
              <a:t>Varför ny startsida och meny?</a:t>
            </a:r>
          </a:p>
        </p:txBody>
      </p:sp>
      <p:sp>
        <p:nvSpPr>
          <p:cNvPr id="3" name="Platshållare för innehåll 2">
            <a:extLst>
              <a:ext uri="{FF2B5EF4-FFF2-40B4-BE49-F238E27FC236}">
                <a16:creationId xmlns:a16="http://schemas.microsoft.com/office/drawing/2014/main" id="{FDD09303-7CA3-4F27-A254-24980C9C4A5E}"/>
              </a:ext>
            </a:extLst>
          </p:cNvPr>
          <p:cNvSpPr>
            <a:spLocks noGrp="1"/>
          </p:cNvSpPr>
          <p:nvPr>
            <p:ph sz="half" idx="1"/>
          </p:nvPr>
        </p:nvSpPr>
        <p:spPr>
          <a:xfrm>
            <a:off x="517712" y="1589125"/>
            <a:ext cx="5181600" cy="4587838"/>
          </a:xfrm>
        </p:spPr>
        <p:txBody>
          <a:bodyPr>
            <a:normAutofit/>
          </a:bodyPr>
          <a:lstStyle/>
          <a:p>
            <a:r>
              <a:rPr lang="sv-SE" sz="1800" b="1"/>
              <a:t>Insikter från målgruppsenkäter, djupintervjuer, statistik och </a:t>
            </a:r>
            <a:r>
              <a:rPr lang="sv-SE" sz="1800" b="1" err="1"/>
              <a:t>heatmaps</a:t>
            </a:r>
            <a:endParaRPr lang="sv-SE" sz="1800" b="1"/>
          </a:p>
          <a:p>
            <a:pPr marL="496800" indent="-457200">
              <a:buFont typeface="Arial" panose="020B0604020202020204" pitchFamily="34" charset="0"/>
              <a:buChar char="•"/>
            </a:pPr>
            <a:r>
              <a:rPr lang="sv-SE" sz="1800" b="1"/>
              <a:t>Man förstår inte vart man hamnat, vad gör SBU?</a:t>
            </a:r>
          </a:p>
          <a:p>
            <a:pPr marL="496800" indent="-457200">
              <a:buFont typeface="Arial" panose="020B0604020202020204" pitchFamily="34" charset="0"/>
              <a:buChar char="•"/>
            </a:pPr>
            <a:r>
              <a:rPr lang="sv-SE" sz="1800" b="1"/>
              <a:t>Rörigt med två menyer </a:t>
            </a:r>
            <a:br>
              <a:rPr lang="sv-SE" sz="1800"/>
            </a:br>
            <a:r>
              <a:rPr lang="sv-SE" sz="1800"/>
              <a:t>Hittar inte i menyn ser bara de stora ikonerna och inte det som ligger uppe i gula menyn</a:t>
            </a:r>
          </a:p>
          <a:p>
            <a:pPr marL="496800" indent="-457200">
              <a:buFont typeface="Arial" panose="020B0604020202020204" pitchFamily="34" charset="0"/>
              <a:buChar char="•"/>
            </a:pPr>
            <a:r>
              <a:rPr lang="sv-SE" sz="1800" b="1"/>
              <a:t>Otydligt med två sökrutor</a:t>
            </a:r>
          </a:p>
          <a:p>
            <a:pPr marL="496800" indent="-457200">
              <a:buFont typeface="Arial" panose="020B0604020202020204" pitchFamily="34" charset="0"/>
              <a:buChar char="•"/>
            </a:pPr>
            <a:r>
              <a:rPr lang="sv-SE" sz="1800" b="1"/>
              <a:t>För lång startsida</a:t>
            </a:r>
            <a:br>
              <a:rPr lang="sv-SE" sz="1800"/>
            </a:br>
            <a:r>
              <a:rPr lang="sv-SE" sz="1800"/>
              <a:t>Cirka 18% scrollar inte längre ner en skärmhöjd (laptop) = missar det som ligger långt ned</a:t>
            </a:r>
          </a:p>
          <a:p>
            <a:pPr marL="496800" indent="-457200">
              <a:buFont typeface="Arial" panose="020B0604020202020204" pitchFamily="34" charset="0"/>
              <a:buChar char="•"/>
            </a:pPr>
            <a:r>
              <a:rPr lang="sv-SE" sz="1800" b="1"/>
              <a:t>Inte bra i mobilen</a:t>
            </a:r>
            <a:br>
              <a:rPr lang="sv-SE" sz="1800"/>
            </a:br>
            <a:r>
              <a:rPr lang="sv-SE" sz="1800"/>
              <a:t>Viktiga nyheter som ligger till höger i block hamnar längst ned  i mobilen</a:t>
            </a:r>
          </a:p>
          <a:p>
            <a:pPr marL="496800" indent="-457200">
              <a:buFont typeface="Arial" panose="020B0604020202020204" pitchFamily="34" charset="0"/>
              <a:buChar char="•"/>
            </a:pPr>
            <a:endParaRPr lang="sv-SE" sz="1800"/>
          </a:p>
        </p:txBody>
      </p:sp>
      <p:pic>
        <p:nvPicPr>
          <p:cNvPr id="5" name="Bildobjekt 4">
            <a:extLst>
              <a:ext uri="{FF2B5EF4-FFF2-40B4-BE49-F238E27FC236}">
                <a16:creationId xmlns:a16="http://schemas.microsoft.com/office/drawing/2014/main" id="{06264B8B-311D-4D69-BC1D-65D200D2364F}"/>
              </a:ext>
            </a:extLst>
          </p:cNvPr>
          <p:cNvPicPr>
            <a:picLocks noChangeAspect="1"/>
          </p:cNvPicPr>
          <p:nvPr/>
        </p:nvPicPr>
        <p:blipFill>
          <a:blip r:embed="rId2"/>
          <a:stretch>
            <a:fillRect/>
          </a:stretch>
        </p:blipFill>
        <p:spPr>
          <a:xfrm>
            <a:off x="6329680" y="2686983"/>
            <a:ext cx="5181600" cy="1023365"/>
          </a:xfrm>
          <a:prstGeom prst="rect">
            <a:avLst/>
          </a:prstGeom>
          <a:noFill/>
        </p:spPr>
      </p:pic>
      <p:pic>
        <p:nvPicPr>
          <p:cNvPr id="7" name="Bildobjekt 6">
            <a:extLst>
              <a:ext uri="{FF2B5EF4-FFF2-40B4-BE49-F238E27FC236}">
                <a16:creationId xmlns:a16="http://schemas.microsoft.com/office/drawing/2014/main" id="{D7FBA2FF-67F6-413F-84C6-804C3C14FB33}"/>
              </a:ext>
            </a:extLst>
          </p:cNvPr>
          <p:cNvPicPr>
            <a:picLocks noChangeAspect="1"/>
          </p:cNvPicPr>
          <p:nvPr/>
        </p:nvPicPr>
        <p:blipFill>
          <a:blip r:embed="rId3"/>
          <a:stretch>
            <a:fillRect/>
          </a:stretch>
        </p:blipFill>
        <p:spPr>
          <a:xfrm>
            <a:off x="6329680" y="3883044"/>
            <a:ext cx="4165600" cy="1813327"/>
          </a:xfrm>
          <a:prstGeom prst="rect">
            <a:avLst/>
          </a:prstGeom>
        </p:spPr>
      </p:pic>
    </p:spTree>
    <p:extLst>
      <p:ext uri="{BB962C8B-B14F-4D97-AF65-F5344CB8AC3E}">
        <p14:creationId xmlns:p14="http://schemas.microsoft.com/office/powerpoint/2010/main" val="1859058041"/>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85B5C-3B88-4D27-996B-72A346BF1ADE}"/>
              </a:ext>
            </a:extLst>
          </p:cNvPr>
          <p:cNvSpPr>
            <a:spLocks noGrp="1"/>
          </p:cNvSpPr>
          <p:nvPr>
            <p:ph type="title"/>
          </p:nvPr>
        </p:nvSpPr>
        <p:spPr/>
        <p:txBody>
          <a:bodyPr/>
          <a:lstStyle/>
          <a:p>
            <a:r>
              <a:rPr lang="sv-SE" dirty="0"/>
              <a:t>Förslaget innebär</a:t>
            </a:r>
          </a:p>
        </p:txBody>
      </p:sp>
      <p:sp>
        <p:nvSpPr>
          <p:cNvPr id="3" name="Platshållare för innehåll 2">
            <a:extLst>
              <a:ext uri="{FF2B5EF4-FFF2-40B4-BE49-F238E27FC236}">
                <a16:creationId xmlns:a16="http://schemas.microsoft.com/office/drawing/2014/main" id="{03431636-095C-4CDA-A144-4E0A14F6DADE}"/>
              </a:ext>
            </a:extLst>
          </p:cNvPr>
          <p:cNvSpPr>
            <a:spLocks noGrp="1"/>
          </p:cNvSpPr>
          <p:nvPr>
            <p:ph idx="1"/>
          </p:nvPr>
        </p:nvSpPr>
        <p:spPr/>
        <p:txBody>
          <a:bodyPr/>
          <a:lstStyle/>
          <a:p>
            <a:pPr marL="496800" indent="-457200">
              <a:buFont typeface="Arial" panose="020B0604020202020204" pitchFamily="34" charset="0"/>
              <a:buChar char="•"/>
            </a:pPr>
            <a:r>
              <a:rPr lang="sv-SE" dirty="0"/>
              <a:t>Menyn samlad på ett och samma ställe </a:t>
            </a:r>
          </a:p>
          <a:p>
            <a:pPr marL="496800" indent="-457200">
              <a:buFont typeface="Arial" panose="020B0604020202020204" pitchFamily="34" charset="0"/>
              <a:buChar char="•"/>
            </a:pPr>
            <a:r>
              <a:rPr lang="sv-SE" dirty="0"/>
              <a:t>Söket inte framme från början </a:t>
            </a:r>
          </a:p>
          <a:p>
            <a:pPr marL="496800" indent="-457200">
              <a:buFont typeface="Arial" panose="020B0604020202020204" pitchFamily="34" charset="0"/>
              <a:buChar char="•"/>
            </a:pPr>
            <a:r>
              <a:rPr lang="sv-SE" dirty="0"/>
              <a:t>Med vår ”</a:t>
            </a:r>
            <a:r>
              <a:rPr lang="sv-SE" dirty="0" err="1"/>
              <a:t>tagline</a:t>
            </a:r>
            <a:r>
              <a:rPr lang="sv-SE" dirty="0"/>
              <a:t>” ser besökaren vart de hamnat på en gång när de kommer till sidan</a:t>
            </a:r>
          </a:p>
          <a:p>
            <a:pPr marL="496800" indent="-457200">
              <a:buFont typeface="Arial" panose="020B0604020202020204" pitchFamily="34" charset="0"/>
              <a:buChar char="•"/>
            </a:pPr>
            <a:r>
              <a:rPr lang="sv-SE" dirty="0"/>
              <a:t>Allt på startsidan får plats på en skärmlängd (inget </a:t>
            </a:r>
            <a:r>
              <a:rPr lang="sv-SE" dirty="0" err="1"/>
              <a:t>scrollbeteende</a:t>
            </a:r>
            <a:r>
              <a:rPr lang="sv-SE" dirty="0"/>
              <a:t>)</a:t>
            </a:r>
          </a:p>
          <a:p>
            <a:pPr marL="496800" indent="-457200">
              <a:buFont typeface="Arial" panose="020B0604020202020204" pitchFamily="34" charset="0"/>
              <a:buChar char="•"/>
            </a:pPr>
            <a:r>
              <a:rPr lang="sv-SE" dirty="0"/>
              <a:t>Fungerar bra </a:t>
            </a:r>
            <a:r>
              <a:rPr lang="sv-SE" dirty="0" err="1"/>
              <a:t>responsivt</a:t>
            </a:r>
            <a:r>
              <a:rPr lang="sv-SE" dirty="0"/>
              <a:t> – vi kan styra att det fyra blocken kan hamna överst eller ändra ordning på blocken = fyra färgade och det som ligger under. </a:t>
            </a:r>
          </a:p>
          <a:p>
            <a:endParaRPr lang="sv-SE" dirty="0"/>
          </a:p>
        </p:txBody>
      </p:sp>
    </p:spTree>
    <p:extLst>
      <p:ext uri="{BB962C8B-B14F-4D97-AF65-F5344CB8AC3E}">
        <p14:creationId xmlns:p14="http://schemas.microsoft.com/office/powerpoint/2010/main" val="747125705"/>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BC3F975-0AFB-49A4-9699-15D26A472AFE}"/>
              </a:ext>
            </a:extLst>
          </p:cNvPr>
          <p:cNvSpPr>
            <a:spLocks noGrp="1"/>
          </p:cNvSpPr>
          <p:nvPr>
            <p:ph sz="half" idx="1"/>
          </p:nvPr>
        </p:nvSpPr>
        <p:spPr>
          <a:xfrm>
            <a:off x="517712" y="1589125"/>
            <a:ext cx="5181600" cy="4587838"/>
          </a:xfrm>
        </p:spPr>
        <p:txBody>
          <a:bodyPr>
            <a:normAutofit/>
          </a:bodyPr>
          <a:lstStyle/>
          <a:p>
            <a:r>
              <a:rPr lang="sv-SE" sz="1800" dirty="0">
                <a:effectLst/>
              </a:rPr>
              <a:t>Desktop:</a:t>
            </a:r>
            <a:br>
              <a:rPr lang="sv-SE" sz="1800" dirty="0">
                <a:effectLst/>
              </a:rPr>
            </a:br>
            <a:r>
              <a:rPr lang="sv-SE" sz="1800" u="sng" dirty="0">
                <a:effectLst/>
                <a:hlinkClick r:id="rId2"/>
              </a:rPr>
              <a:t>https://www.figma.com/proto/cIxr5h6so1QwOe3mKWnBGl/SBU_Startsida?page-id=486%3A2&amp;node-id=517%3A3455&amp;viewport=2320%2C1267%2C0.48&amp;scaling=min-zoom&amp;starting-point-node-id=517%3A3455&amp;show-proto-sidebar=1</a:t>
            </a:r>
            <a:endParaRPr lang="sv-SE" sz="1800" dirty="0">
              <a:effectLst/>
            </a:endParaRPr>
          </a:p>
          <a:p>
            <a:br>
              <a:rPr lang="sv-SE" sz="1800" dirty="0">
                <a:effectLst/>
              </a:rPr>
            </a:br>
            <a:br>
              <a:rPr lang="sv-SE" sz="1800" dirty="0">
                <a:effectLst/>
              </a:rPr>
            </a:br>
            <a:endParaRPr lang="sv-SE" sz="1800" dirty="0"/>
          </a:p>
        </p:txBody>
      </p:sp>
      <p:pic>
        <p:nvPicPr>
          <p:cNvPr id="5" name="Bildobjekt 4">
            <a:extLst>
              <a:ext uri="{FF2B5EF4-FFF2-40B4-BE49-F238E27FC236}">
                <a16:creationId xmlns:a16="http://schemas.microsoft.com/office/drawing/2014/main" id="{63688D69-52F0-44E7-855A-7E994240F36B}"/>
              </a:ext>
            </a:extLst>
          </p:cNvPr>
          <p:cNvPicPr>
            <a:picLocks noChangeAspect="1"/>
          </p:cNvPicPr>
          <p:nvPr/>
        </p:nvPicPr>
        <p:blipFill>
          <a:blip r:embed="rId3"/>
          <a:stretch>
            <a:fillRect/>
          </a:stretch>
        </p:blipFill>
        <p:spPr>
          <a:xfrm>
            <a:off x="6371200" y="523081"/>
            <a:ext cx="5099888" cy="5811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6759103"/>
      </p:ext>
    </p:extLst>
  </p:cSld>
  <p:clrMapOvr>
    <a:masterClrMapping/>
  </p:clrMapOvr>
  <p:transition>
    <p:wipe dir="d"/>
  </p:transition>
</p:sld>
</file>

<file path=ppt/theme/theme1.xml><?xml version="1.0" encoding="utf-8"?>
<a:theme xmlns:a="http://schemas.openxmlformats.org/drawingml/2006/main" name="Office-tema">
  <a:themeElements>
    <a:clrScheme name="SBU2020">
      <a:dk1>
        <a:srgbClr val="000000"/>
      </a:dk1>
      <a:lt1>
        <a:sysClr val="window" lastClr="FFFFFF"/>
      </a:lt1>
      <a:dk2>
        <a:srgbClr val="000000"/>
      </a:dk2>
      <a:lt2>
        <a:srgbClr val="FFFFFF"/>
      </a:lt2>
      <a:accent1>
        <a:srgbClr val="005CA9"/>
      </a:accent1>
      <a:accent2>
        <a:srgbClr val="F39200"/>
      </a:accent2>
      <a:accent3>
        <a:srgbClr val="952A86"/>
      </a:accent3>
      <a:accent4>
        <a:srgbClr val="54AA47"/>
      </a:accent4>
      <a:accent5>
        <a:srgbClr val="FFDD00"/>
      </a:accent5>
      <a:accent6>
        <a:srgbClr val="69ACDF"/>
      </a:accent6>
      <a:hlink>
        <a:srgbClr val="005CA9"/>
      </a:hlink>
      <a:folHlink>
        <a:srgbClr val="952A86"/>
      </a:folHlink>
    </a:clrScheme>
    <a:fontScheme name="SBU2020">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U_PPT-mall.potx" id="{8F7CC17E-D826-41BE-B0B8-C822C14289B7}" vid="{9EF336DE-4EC0-49B0-9D0D-3F883567789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SBU_PPT-mall</Template>
  <TotalTime>340</TotalTime>
  <Words>887</Words>
  <Application>Microsoft Office PowerPoint</Application>
  <PresentationFormat>Bredbild</PresentationFormat>
  <Paragraphs>89</Paragraphs>
  <Slides>17</Slides>
  <Notes>0</Notes>
  <HiddenSlides>2</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Calibri Light</vt:lpstr>
      <vt:lpstr>Symbol</vt:lpstr>
      <vt:lpstr>Wingdings 3</vt:lpstr>
      <vt:lpstr>Office-tema</vt:lpstr>
      <vt:lpstr>Pågående sbu.se</vt:lpstr>
      <vt:lpstr>En ingång – Fråga SBU</vt:lpstr>
      <vt:lpstr>PowerPoint-presentation</vt:lpstr>
      <vt:lpstr>PowerPoint-presentation</vt:lpstr>
      <vt:lpstr>PowerPoint-presentation</vt:lpstr>
      <vt:lpstr>Ny meny och startsida</vt:lpstr>
      <vt:lpstr>Varför ny startsida och meny?</vt:lpstr>
      <vt:lpstr>Förslaget innebär</vt:lpstr>
      <vt:lpstr>PowerPoint-presentation</vt:lpstr>
      <vt:lpstr>Förbättra sökträfflistan sbu.se</vt:lpstr>
      <vt:lpstr>PowerPoint-presentation</vt:lpstr>
      <vt:lpstr>Insikter från förstudie</vt:lpstr>
      <vt:lpstr>Insikter från förstudie</vt:lpstr>
      <vt:lpstr>Förhandsvisning… första utkast</vt:lpstr>
      <vt:lpstr>Videoplattform</vt:lpstr>
      <vt:lpstr>Bakgrund och syfte</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INGÅNG</dc:title>
  <dc:subject>SBU</dc:subject>
  <dc:creator>Susanne Eksell</dc:creator>
  <cp:lastModifiedBy>Åsa Fagerström</cp:lastModifiedBy>
  <cp:revision>24</cp:revision>
  <dcterms:created xsi:type="dcterms:W3CDTF">2022-10-26T10:52:01Z</dcterms:created>
  <dcterms:modified xsi:type="dcterms:W3CDTF">2023-01-25T08:39:53Z</dcterms:modified>
</cp:coreProperties>
</file>