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7" r:id="rId2"/>
    <p:sldMasterId id="2147483670" r:id="rId3"/>
    <p:sldMasterId id="2147483677" r:id="rId4"/>
  </p:sldMasterIdLst>
  <p:notesMasterIdLst>
    <p:notesMasterId r:id="rId32"/>
  </p:notesMasterIdLst>
  <p:handoutMasterIdLst>
    <p:handoutMasterId r:id="rId33"/>
  </p:handoutMasterIdLst>
  <p:sldIdLst>
    <p:sldId id="259" r:id="rId5"/>
    <p:sldId id="579" r:id="rId6"/>
    <p:sldId id="592" r:id="rId7"/>
    <p:sldId id="275" r:id="rId8"/>
    <p:sldId id="530" r:id="rId9"/>
    <p:sldId id="608" r:id="rId10"/>
    <p:sldId id="585" r:id="rId11"/>
    <p:sldId id="594" r:id="rId12"/>
    <p:sldId id="593" r:id="rId13"/>
    <p:sldId id="395" r:id="rId14"/>
    <p:sldId id="612" r:id="rId15"/>
    <p:sldId id="595" r:id="rId16"/>
    <p:sldId id="572" r:id="rId17"/>
    <p:sldId id="583" r:id="rId18"/>
    <p:sldId id="578" r:id="rId19"/>
    <p:sldId id="557" r:id="rId20"/>
    <p:sldId id="555" r:id="rId21"/>
    <p:sldId id="609" r:id="rId22"/>
    <p:sldId id="558" r:id="rId23"/>
    <p:sldId id="599" r:id="rId24"/>
    <p:sldId id="600" r:id="rId25"/>
    <p:sldId id="601" r:id="rId26"/>
    <p:sldId id="591" r:id="rId27"/>
    <p:sldId id="603" r:id="rId28"/>
    <p:sldId id="610" r:id="rId29"/>
    <p:sldId id="580" r:id="rId30"/>
    <p:sldId id="605" r:id="rId3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Tell" initials="JT" lastIdx="1" clrIdx="0"/>
  <p:cmAuthor id="2" name="Gunilla Fahlström" initials="GF" lastIdx="1" clrIdx="1">
    <p:extLst>
      <p:ext uri="{19B8F6BF-5375-455C-9EA6-DF929625EA0E}">
        <p15:presenceInfo xmlns:p15="http://schemas.microsoft.com/office/powerpoint/2012/main" userId="S::gunilla.fahlstrom@sbu.se::59e899a7-d24a-48ca-9577-86c7427d37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332" autoAdjust="0"/>
  </p:normalViewPr>
  <p:slideViewPr>
    <p:cSldViewPr>
      <p:cViewPr varScale="1">
        <p:scale>
          <a:sx n="108" d="100"/>
          <a:sy n="108" d="100"/>
        </p:scale>
        <p:origin x="76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7498"/>
    </p:cViewPr>
  </p:sorterViewPr>
  <p:notesViewPr>
    <p:cSldViewPr>
      <p:cViewPr varScale="1">
        <p:scale>
          <a:sx n="93" d="100"/>
          <a:sy n="93" d="100"/>
        </p:scale>
        <p:origin x="4022"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DE99D85-9648-4F0B-A7B2-39ACEA1D2EC2}" type="datetimeFigureOut">
              <a:rPr lang="sv-SE" smtClean="0"/>
              <a:t>2020-03-17</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16D61D-9968-466C-BA26-EBB0F533CB78}" type="slidenum">
              <a:rPr lang="sv-SE" smtClean="0"/>
              <a:t>‹#›</a:t>
            </a:fld>
            <a:endParaRPr lang="sv-SE"/>
          </a:p>
        </p:txBody>
      </p:sp>
    </p:spTree>
    <p:extLst>
      <p:ext uri="{BB962C8B-B14F-4D97-AF65-F5344CB8AC3E}">
        <p14:creationId xmlns:p14="http://schemas.microsoft.com/office/powerpoint/2010/main" val="3700316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44F297-E879-4293-9660-05376B0AD5DE}" type="datetimeFigureOut">
              <a:rPr lang="sv-SE" smtClean="0"/>
              <a:t>2020-03-17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A675F5-6752-41E2-BE6E-37476F30B267}" type="slidenum">
              <a:rPr lang="sv-SE" smtClean="0"/>
              <a:t>‹#›</a:t>
            </a:fld>
            <a:endParaRPr lang="sv-SE"/>
          </a:p>
        </p:txBody>
      </p:sp>
    </p:spTree>
    <p:extLst>
      <p:ext uri="{BB962C8B-B14F-4D97-AF65-F5344CB8AC3E}">
        <p14:creationId xmlns:p14="http://schemas.microsoft.com/office/powerpoint/2010/main" val="47837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därför viktigt att ge ungdomar med förhöjd risk för återfall insatser som minskar risken. Det innebär i sin tur att det är viktigt att kunna bedöma vilka ungdomar som löper låg respektive förhöjd risk för återfall i våld och annan kriminalitet.</a:t>
            </a:r>
          </a:p>
          <a:p>
            <a:endParaRPr lang="sv-SE" dirty="0"/>
          </a:p>
        </p:txBody>
      </p:sp>
      <p:sp>
        <p:nvSpPr>
          <p:cNvPr id="4" name="Platshållare för bildnummer 3"/>
          <p:cNvSpPr>
            <a:spLocks noGrp="1"/>
          </p:cNvSpPr>
          <p:nvPr>
            <p:ph type="sldNum" sz="quarter" idx="5"/>
          </p:nvPr>
        </p:nvSpPr>
        <p:spPr/>
        <p:txBody>
          <a:bodyPr/>
          <a:lstStyle/>
          <a:p>
            <a:fld id="{53A675F5-6752-41E2-BE6E-37476F30B267}" type="slidenum">
              <a:rPr lang="sv-SE" smtClean="0"/>
              <a:t>3</a:t>
            </a:fld>
            <a:endParaRPr lang="sv-SE"/>
          </a:p>
        </p:txBody>
      </p:sp>
    </p:spTree>
    <p:extLst>
      <p:ext uri="{BB962C8B-B14F-4D97-AF65-F5344CB8AC3E}">
        <p14:creationId xmlns:p14="http://schemas.microsoft.com/office/powerpoint/2010/main" val="1849985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Skälet till att den vetenskapliga tillförlitligheten är lägre i jämförelse med den övergripande bedömningen beror på att underlaget bygger på färre och mindre studier samt att insatser för att förhindra fortsatt kriminalitet kan ha påverkat resultaten i studierna.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Alt. Det är svårt att av studierna utläsa hur rättvisande metoderna är när återfallsrisken är hög, eftersom insatser då har gjorts för att försöka förhindra nya brott. </a:t>
            </a:r>
          </a:p>
          <a:p>
            <a:endParaRPr lang="sv-SE" dirty="0"/>
          </a:p>
        </p:txBody>
      </p:sp>
      <p:sp>
        <p:nvSpPr>
          <p:cNvPr id="4" name="Platshållare för bildnummer 3"/>
          <p:cNvSpPr>
            <a:spLocks noGrp="1"/>
          </p:cNvSpPr>
          <p:nvPr>
            <p:ph type="sldNum" sz="quarter" idx="5"/>
          </p:nvPr>
        </p:nvSpPr>
        <p:spPr/>
        <p:txBody>
          <a:bodyPr/>
          <a:lstStyle/>
          <a:p>
            <a:fld id="{53A675F5-6752-41E2-BE6E-37476F30B267}" type="slidenum">
              <a:rPr lang="sv-SE" smtClean="0"/>
              <a:t>23</a:t>
            </a:fld>
            <a:endParaRPr lang="sv-SE"/>
          </a:p>
        </p:txBody>
      </p:sp>
    </p:spTree>
    <p:extLst>
      <p:ext uri="{BB962C8B-B14F-4D97-AF65-F5344CB8AC3E}">
        <p14:creationId xmlns:p14="http://schemas.microsoft.com/office/powerpoint/2010/main" val="293768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t>4</a:t>
            </a:fld>
            <a:endParaRPr lang="sv-SE"/>
          </a:p>
        </p:txBody>
      </p:sp>
    </p:spTree>
    <p:extLst>
      <p:ext uri="{BB962C8B-B14F-4D97-AF65-F5344CB8AC3E}">
        <p14:creationId xmlns:p14="http://schemas.microsoft.com/office/powerpoint/2010/main" val="418195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Användning av YLS ingår i </a:t>
            </a:r>
            <a:r>
              <a:rPr lang="sv-SE" dirty="0" err="1"/>
              <a:t>SiS</a:t>
            </a:r>
            <a:r>
              <a:rPr lang="sv-SE" dirty="0"/>
              <a:t> riktlinjer</a:t>
            </a:r>
          </a:p>
        </p:txBody>
      </p:sp>
      <p:sp>
        <p:nvSpPr>
          <p:cNvPr id="4" name="Platshållare för bildnummer 3"/>
          <p:cNvSpPr>
            <a:spLocks noGrp="1"/>
          </p:cNvSpPr>
          <p:nvPr>
            <p:ph type="sldNum" sz="quarter" idx="5"/>
          </p:nvPr>
        </p:nvSpPr>
        <p:spPr/>
        <p:txBody>
          <a:bodyPr/>
          <a:lstStyle/>
          <a:p>
            <a:fld id="{53A675F5-6752-41E2-BE6E-37476F30B267}" type="slidenum">
              <a:rPr lang="sv-SE" smtClean="0"/>
              <a:t>7</a:t>
            </a:fld>
            <a:endParaRPr lang="sv-SE"/>
          </a:p>
        </p:txBody>
      </p:sp>
    </p:spTree>
    <p:extLst>
      <p:ext uri="{BB962C8B-B14F-4D97-AF65-F5344CB8AC3E}">
        <p14:creationId xmlns:p14="http://schemas.microsoft.com/office/powerpoint/2010/main" val="2589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SAVRY är en typisk SPB-metod, där bedömaren redovisar sin sammanlagda riskbedömning i nivå låg, medel eller hög. YLS/CMI kan ses som ett semi-</a:t>
            </a:r>
            <a:r>
              <a:rPr lang="sv-SE" sz="1200" b="0" i="0" u="none" strike="noStrike" kern="1200" baseline="0" dirty="0" err="1">
                <a:solidFill>
                  <a:schemeClr val="tx1"/>
                </a:solidFill>
                <a:latin typeface="+mn-lt"/>
                <a:ea typeface="+mn-ea"/>
                <a:cs typeface="+mn-cs"/>
              </a:rPr>
              <a:t>aktuariskt</a:t>
            </a:r>
            <a:r>
              <a:rPr lang="sv-SE" sz="1200" b="0" i="0" u="none" strike="noStrike" kern="1200" baseline="0" dirty="0">
                <a:solidFill>
                  <a:schemeClr val="tx1"/>
                </a:solidFill>
                <a:latin typeface="+mn-lt"/>
                <a:ea typeface="+mn-ea"/>
                <a:cs typeface="+mn-cs"/>
              </a:rPr>
              <a:t> instrument där totalpoängen för bedömda riskfaktorer ligger till grund för bedömning av risknivån, men där bedömaren kan justera bedömningen uppåt eller nedåt. </a:t>
            </a:r>
            <a:endParaRPr lang="sv-SE" dirty="0"/>
          </a:p>
        </p:txBody>
      </p:sp>
      <p:sp>
        <p:nvSpPr>
          <p:cNvPr id="4" name="Platshållare för bildnummer 3"/>
          <p:cNvSpPr>
            <a:spLocks noGrp="1"/>
          </p:cNvSpPr>
          <p:nvPr>
            <p:ph type="sldNum" sz="quarter" idx="10"/>
          </p:nvPr>
        </p:nvSpPr>
        <p:spPr/>
        <p:txBody>
          <a:bodyPr/>
          <a:lstStyle/>
          <a:p>
            <a:fld id="{53A675F5-6752-41E2-BE6E-37476F30B267}" type="slidenum">
              <a:rPr lang="sv-SE" smtClean="0"/>
              <a:t>8</a:t>
            </a:fld>
            <a:endParaRPr lang="sv-SE"/>
          </a:p>
        </p:txBody>
      </p:sp>
    </p:spTree>
    <p:extLst>
      <p:ext uri="{BB962C8B-B14F-4D97-AF65-F5344CB8AC3E}">
        <p14:creationId xmlns:p14="http://schemas.microsoft.com/office/powerpoint/2010/main" val="399520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Hög tillförlitlighet inträffar mycket sällan – alltså är tre pluppar, måttligt högt, bra</a:t>
            </a:r>
          </a:p>
        </p:txBody>
      </p:sp>
      <p:sp>
        <p:nvSpPr>
          <p:cNvPr id="4" name="Platshållare för bildnummer 3"/>
          <p:cNvSpPr>
            <a:spLocks noGrp="1"/>
          </p:cNvSpPr>
          <p:nvPr>
            <p:ph type="sldNum" sz="quarter" idx="5"/>
          </p:nvPr>
        </p:nvSpPr>
        <p:spPr/>
        <p:txBody>
          <a:bodyPr/>
          <a:lstStyle/>
          <a:p>
            <a:fld id="{53A675F5-6752-41E2-BE6E-37476F30B267}" type="slidenum">
              <a:rPr lang="sv-SE" smtClean="0"/>
              <a:t>10</a:t>
            </a:fld>
            <a:endParaRPr lang="sv-SE"/>
          </a:p>
        </p:txBody>
      </p:sp>
    </p:spTree>
    <p:extLst>
      <p:ext uri="{BB962C8B-B14F-4D97-AF65-F5344CB8AC3E}">
        <p14:creationId xmlns:p14="http://schemas.microsoft.com/office/powerpoint/2010/main" val="182115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AUC är sannolikheten för att en slumpmässigt utvald person som fortsätter begå nya kriminella handlingar ska ha en högre bedömd återfallsrisk än en slumpmässigt utvald person som inte begår nya kriminella handlingar.</a:t>
            </a:r>
          </a:p>
          <a:p>
            <a:pPr marL="0" indent="0">
              <a:buNone/>
            </a:pPr>
            <a:r>
              <a:rPr lang="sv-SE" dirty="0"/>
              <a:t> </a:t>
            </a:r>
          </a:p>
          <a:p>
            <a:r>
              <a:rPr lang="sv-SE" dirty="0"/>
              <a:t>AUC varierar mellan 0,50 och 1,00. 0,50 innebär att bedömningen har samma resultat som slumpen och 1,00 indikerar en perfekt precision i bedömning (omöjlighet)</a:t>
            </a:r>
          </a:p>
          <a:p>
            <a:endParaRPr lang="sv-SE" dirty="0"/>
          </a:p>
        </p:txBody>
      </p:sp>
      <p:sp>
        <p:nvSpPr>
          <p:cNvPr id="4" name="Platshållare för bildnummer 3"/>
          <p:cNvSpPr>
            <a:spLocks noGrp="1"/>
          </p:cNvSpPr>
          <p:nvPr>
            <p:ph type="sldNum" sz="quarter" idx="5"/>
          </p:nvPr>
        </p:nvSpPr>
        <p:spPr/>
        <p:txBody>
          <a:bodyPr/>
          <a:lstStyle/>
          <a:p>
            <a:fld id="{53A675F5-6752-41E2-BE6E-37476F30B267}" type="slidenum">
              <a:rPr lang="sv-SE" smtClean="0"/>
              <a:t>12</a:t>
            </a:fld>
            <a:endParaRPr lang="sv-SE"/>
          </a:p>
        </p:txBody>
      </p:sp>
    </p:spTree>
    <p:extLst>
      <p:ext uri="{BB962C8B-B14F-4D97-AF65-F5344CB8AC3E}">
        <p14:creationId xmlns:p14="http://schemas.microsoft.com/office/powerpoint/2010/main" val="288597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Tendenser, men vet ej om man kan lita på resultaten är att det är bättre matchning mellan insats och behov (riskfaktorer) när risk- och behovsbedömningsmetoder används. Men resultaten kan bero på annat ex tillgång till insatser, </a:t>
            </a:r>
            <a:r>
              <a:rPr lang="sv-SE" dirty="0" err="1"/>
              <a:t>socialsekr</a:t>
            </a:r>
            <a:r>
              <a:rPr lang="sv-SE" dirty="0"/>
              <a:t> </a:t>
            </a:r>
            <a:r>
              <a:rPr lang="sv-SE" dirty="0" err="1"/>
              <a:t>erfareheter</a:t>
            </a:r>
            <a:r>
              <a:rPr lang="sv-SE" dirty="0"/>
              <a:t> </a:t>
            </a:r>
            <a:r>
              <a:rPr lang="sv-SE" dirty="0" err="1"/>
              <a:t>etc</a:t>
            </a:r>
            <a:endParaRPr lang="sv-SE" dirty="0"/>
          </a:p>
        </p:txBody>
      </p:sp>
      <p:sp>
        <p:nvSpPr>
          <p:cNvPr id="4" name="Platshållare för bildnummer 3"/>
          <p:cNvSpPr>
            <a:spLocks noGrp="1"/>
          </p:cNvSpPr>
          <p:nvPr>
            <p:ph type="sldNum" sz="quarter" idx="5"/>
          </p:nvPr>
        </p:nvSpPr>
        <p:spPr/>
        <p:txBody>
          <a:bodyPr/>
          <a:lstStyle/>
          <a:p>
            <a:fld id="{53A675F5-6752-41E2-BE6E-37476F30B267}" type="slidenum">
              <a:rPr lang="sv-SE" smtClean="0"/>
              <a:t>16</a:t>
            </a:fld>
            <a:endParaRPr lang="sv-SE"/>
          </a:p>
        </p:txBody>
      </p:sp>
    </p:spTree>
    <p:extLst>
      <p:ext uri="{BB962C8B-B14F-4D97-AF65-F5344CB8AC3E}">
        <p14:creationId xmlns:p14="http://schemas.microsoft.com/office/powerpoint/2010/main" val="72662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3A675F5-6752-41E2-BE6E-37476F30B267}" type="slidenum">
              <a:rPr lang="sv-SE" smtClean="0"/>
              <a:t>18</a:t>
            </a:fld>
            <a:endParaRPr lang="sv-SE"/>
          </a:p>
        </p:txBody>
      </p:sp>
    </p:spTree>
    <p:extLst>
      <p:ext uri="{BB962C8B-B14F-4D97-AF65-F5344CB8AC3E}">
        <p14:creationId xmlns:p14="http://schemas.microsoft.com/office/powerpoint/2010/main" val="311186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Skälet till att den vetenskapliga tillförlitligheten är lägre i jämförelse med den övergripande bedömningen beror på att underlaget bygger på färre och mindre studier</a:t>
            </a:r>
          </a:p>
        </p:txBody>
      </p:sp>
      <p:sp>
        <p:nvSpPr>
          <p:cNvPr id="4" name="Platshållare för bildnummer 3"/>
          <p:cNvSpPr>
            <a:spLocks noGrp="1"/>
          </p:cNvSpPr>
          <p:nvPr>
            <p:ph type="sldNum" sz="quarter" idx="5"/>
          </p:nvPr>
        </p:nvSpPr>
        <p:spPr/>
        <p:txBody>
          <a:bodyPr/>
          <a:lstStyle/>
          <a:p>
            <a:fld id="{53A675F5-6752-41E2-BE6E-37476F30B267}" type="slidenum">
              <a:rPr lang="sv-SE" smtClean="0"/>
              <a:t>22</a:t>
            </a:fld>
            <a:endParaRPr lang="sv-SE"/>
          </a:p>
        </p:txBody>
      </p:sp>
    </p:spTree>
    <p:extLst>
      <p:ext uri="{BB962C8B-B14F-4D97-AF65-F5344CB8AC3E}">
        <p14:creationId xmlns:p14="http://schemas.microsoft.com/office/powerpoint/2010/main" val="281273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twitter.com/sbu_se" TargetMode="External"/><Relationship Id="rId2" Type="http://schemas.openxmlformats.org/officeDocument/2006/relationships/hyperlink" Target="http://www.sbu.se/"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sbu_en" TargetMode="External"/><Relationship Id="rId2" Type="http://schemas.openxmlformats.org/officeDocument/2006/relationships/hyperlink" Target="http://www.sbu.se/en"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sbu_se" TargetMode="External"/><Relationship Id="rId2" Type="http://schemas.openxmlformats.org/officeDocument/2006/relationships/hyperlink" Target="http://www.sbu.se/"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twitter.com/sbu_en" TargetMode="External"/><Relationship Id="rId2" Type="http://schemas.openxmlformats.org/officeDocument/2006/relationships/hyperlink" Target="http://www.sbu.se/en"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twitter.com/sbu_se" TargetMode="External"/><Relationship Id="rId2" Type="http://schemas.openxmlformats.org/officeDocument/2006/relationships/hyperlink" Target="http://www.sbu.se/"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witter.com/sbu_en" TargetMode="External"/><Relationship Id="rId2" Type="http://schemas.openxmlformats.org/officeDocument/2006/relationships/hyperlink" Target="http://www.sbu.se/en"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sbu_se" TargetMode="External"/><Relationship Id="rId2" Type="http://schemas.openxmlformats.org/officeDocument/2006/relationships/hyperlink" Target="http://www.sbu.se/"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twitter.com/sbu_en" TargetMode="External"/><Relationship Id="rId2" Type="http://schemas.openxmlformats.org/officeDocument/2006/relationships/hyperlink" Target="http://www.sbu.se/en"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400835"/>
            <a:ext cx="7772400" cy="1152000"/>
          </a:xfrm>
        </p:spPr>
        <p:txBody>
          <a:bodyPr anchor="t">
            <a:normAutofit/>
          </a:bodyPr>
          <a:lstStyle>
            <a:lvl1pPr algn="ctr">
              <a:defRPr sz="3600" cap="all" baseline="0">
                <a:solidFill>
                  <a:srgbClr val="005CAA"/>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371600" y="3562625"/>
            <a:ext cx="6400800" cy="1752600"/>
          </a:xfrm>
        </p:spPr>
        <p:txBody>
          <a:bodyPr>
            <a:normAutofit/>
          </a:bodyPr>
          <a:lstStyle>
            <a:lvl1pPr marL="0" indent="0" algn="ctr">
              <a:buNone/>
              <a:defRPr sz="3200" b="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5" name="Platshållare för bildnummer 4"/>
          <p:cNvSpPr>
            <a:spLocks noGrp="1"/>
          </p:cNvSpPr>
          <p:nvPr>
            <p:ph type="sldNum" sz="quarter" idx="11"/>
          </p:nvPr>
        </p:nvSpPr>
        <p:spPr/>
        <p:txBody>
          <a:bodyPr/>
          <a:lstStyle/>
          <a:p>
            <a:fld id="{DC77FB7F-F7ED-40A2-86E6-F4714BC8C87B}" type="slidenum">
              <a:rPr lang="sv-SE" smtClean="0"/>
              <a:pPr/>
              <a:t>‹#›</a:t>
            </a:fld>
            <a:endParaRPr lang="sv-SE" dirty="0"/>
          </a:p>
        </p:txBody>
      </p:sp>
      <p:sp>
        <p:nvSpPr>
          <p:cNvPr id="7" name="Platshållare för sidfot 3">
            <a:extLst>
              <a:ext uri="{FF2B5EF4-FFF2-40B4-BE49-F238E27FC236}">
                <a16:creationId xmlns:a16="http://schemas.microsoft.com/office/drawing/2014/main" id="{23CB4148-DBCC-44A5-99A9-8C452B2F15B5}"/>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5447275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Svenska">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112568" cy="1251881"/>
          </a:xfrm>
          <a:prstGeom prst="rect">
            <a:avLst/>
          </a:prstGeom>
          <a:noFill/>
        </p:spPr>
        <p:txBody>
          <a:bodyPr wrap="square" rtlCol="0">
            <a:spAutoFit/>
          </a:bodyPr>
          <a:lstStyle/>
          <a:p>
            <a:pPr>
              <a:lnSpc>
                <a:spcPts val="3000"/>
              </a:lnSpc>
            </a:pPr>
            <a:r>
              <a:rPr lang="sv-SE" sz="3000" b="1" baseline="0" dirty="0"/>
              <a:t>STATENS BEREDNING FÖR MEDICINSK OCH SOCIAL UTVÄRDERING</a:t>
            </a:r>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456452" y="3501008"/>
            <a:ext cx="1872208" cy="1477328"/>
          </a:xfrm>
          <a:prstGeom prst="rect">
            <a:avLst/>
          </a:prstGeom>
          <a:noFill/>
        </p:spPr>
        <p:txBody>
          <a:bodyPr wrap="square" rtlCol="0">
            <a:spAutoFit/>
          </a:bodyPr>
          <a:lstStyle/>
          <a:p>
            <a:r>
              <a:rPr lang="sv-SE" sz="1800" dirty="0">
                <a:solidFill>
                  <a:schemeClr val="bg1"/>
                </a:solidFill>
              </a:rPr>
              <a:t>Besök oss på</a:t>
            </a:r>
            <a:br>
              <a:rPr lang="sv-SE" sz="1800" dirty="0">
                <a:solidFill>
                  <a:schemeClr val="bg1"/>
                </a:solidFill>
              </a:rPr>
            </a:br>
            <a:r>
              <a:rPr lang="sv-SE" sz="1800" b="1" spc="50" baseline="0" dirty="0">
                <a:solidFill>
                  <a:schemeClr val="bg1"/>
                </a:solidFill>
              </a:rPr>
              <a:t>www.sbu.</a:t>
            </a:r>
            <a:r>
              <a:rPr lang="sv-SE" sz="1800" b="1" spc="50" baseline="0" dirty="0">
                <a:ln>
                  <a:noFill/>
                </a:ln>
                <a:solidFill>
                  <a:schemeClr val="bg1"/>
                </a:solidFill>
              </a:rPr>
              <a:t>se</a:t>
            </a:r>
          </a:p>
          <a:p>
            <a:endParaRPr lang="sv-SE" sz="1800" dirty="0">
              <a:solidFill>
                <a:schemeClr val="bg1"/>
              </a:solidFill>
            </a:endParaRPr>
          </a:p>
          <a:p>
            <a:r>
              <a:rPr lang="sv-SE" sz="1800" dirty="0">
                <a:solidFill>
                  <a:schemeClr val="bg1"/>
                </a:solidFill>
              </a:rPr>
              <a:t>Följ oss på Twitter</a:t>
            </a:r>
            <a:br>
              <a:rPr lang="sv-SE" sz="1800" dirty="0">
                <a:solidFill>
                  <a:schemeClr val="bg1"/>
                </a:solidFill>
              </a:rPr>
            </a:br>
            <a:r>
              <a:rPr lang="sv-SE" sz="1800" b="1" spc="50" baseline="0" dirty="0">
                <a:solidFill>
                  <a:schemeClr val="bg1"/>
                </a:solidFill>
              </a:rPr>
              <a:t>@</a:t>
            </a:r>
            <a:r>
              <a:rPr lang="sv-SE" sz="1800" b="1" spc="50" baseline="0" dirty="0" err="1">
                <a:solidFill>
                  <a:schemeClr val="bg1"/>
                </a:solidFill>
              </a:rPr>
              <a:t>SBU_se</a:t>
            </a:r>
            <a:endParaRPr lang="sv-SE" sz="1800" b="1" spc="50" baseline="0" dirty="0">
              <a:solidFill>
                <a:schemeClr val="bg1"/>
              </a:solidFill>
            </a:endParaRPr>
          </a:p>
        </p:txBody>
      </p:sp>
      <p:sp>
        <p:nvSpPr>
          <p:cNvPr id="4" name="Rektangel 3">
            <a:hlinkClick r:id="rId2"/>
            <a:extLst>
              <a:ext uri="{FF2B5EF4-FFF2-40B4-BE49-F238E27FC236}">
                <a16:creationId xmlns:a16="http://schemas.microsoft.com/office/drawing/2014/main" id="{33F9CFDF-9253-4940-B070-DF319EA70F9A}"/>
              </a:ext>
            </a:extLst>
          </p:cNvPr>
          <p:cNvSpPr/>
          <p:nvPr userDrawn="1"/>
        </p:nvSpPr>
        <p:spPr>
          <a:xfrm>
            <a:off x="4384444" y="3471258"/>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885575FF-34BC-49D6-A900-C22A734DF693}"/>
              </a:ext>
            </a:extLst>
          </p:cNvPr>
          <p:cNvSpPr/>
          <p:nvPr userDrawn="1"/>
        </p:nvSpPr>
        <p:spPr>
          <a:xfrm>
            <a:off x="4384444" y="4243101"/>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5962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Engelska">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616624" cy="1246495"/>
          </a:xfrm>
          <a:prstGeom prst="rect">
            <a:avLst/>
          </a:prstGeom>
          <a:noFill/>
        </p:spPr>
        <p:txBody>
          <a:bodyPr wrap="square" rtlCol="0">
            <a:spAutoFit/>
          </a:bodyPr>
          <a:lstStyle/>
          <a:p>
            <a:pPr>
              <a:lnSpc>
                <a:spcPts val="3000"/>
              </a:lnSpc>
            </a:pPr>
            <a:r>
              <a:rPr lang="en-US" sz="3000" b="1" baseline="0" dirty="0"/>
              <a:t>SWEDISH AGENCY FOR HEALTH TECHNOLOGY ASSESSMENT AND ASSESSMENT OF SOCIAL SERVICES</a:t>
            </a:r>
            <a:endParaRPr lang="sv-SE" sz="3000" b="1" baseline="0" dirty="0"/>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355976" y="3501008"/>
            <a:ext cx="2088232" cy="1477328"/>
          </a:xfrm>
          <a:prstGeom prst="rect">
            <a:avLst/>
          </a:prstGeom>
          <a:noFill/>
        </p:spPr>
        <p:txBody>
          <a:bodyPr wrap="square" rtlCol="0">
            <a:spAutoFit/>
          </a:bodyPr>
          <a:lstStyle/>
          <a:p>
            <a:r>
              <a:rPr lang="en-GB" sz="1800" noProof="0" dirty="0">
                <a:solidFill>
                  <a:schemeClr val="bg1"/>
                </a:solidFill>
              </a:rPr>
              <a:t>Visit our website</a:t>
            </a:r>
            <a:br>
              <a:rPr lang="en-GB" sz="1800" noProof="0" dirty="0">
                <a:solidFill>
                  <a:schemeClr val="bg1"/>
                </a:solidFill>
              </a:rPr>
            </a:br>
            <a:r>
              <a:rPr lang="en-GB" sz="1800" b="1" spc="50" baseline="0" noProof="0" dirty="0">
                <a:solidFill>
                  <a:schemeClr val="bg1"/>
                </a:solidFill>
              </a:rPr>
              <a:t>www.sbu.</a:t>
            </a:r>
            <a:r>
              <a:rPr lang="en-GB" sz="1800" b="1" spc="50" baseline="0" noProof="0" dirty="0">
                <a:ln>
                  <a:noFill/>
                </a:ln>
                <a:solidFill>
                  <a:schemeClr val="bg1"/>
                </a:solidFill>
              </a:rPr>
              <a:t>se/en</a:t>
            </a:r>
          </a:p>
          <a:p>
            <a:endParaRPr lang="en-GB" sz="1800" noProof="0" dirty="0">
              <a:solidFill>
                <a:schemeClr val="bg1"/>
              </a:solidFill>
            </a:endParaRPr>
          </a:p>
          <a:p>
            <a:r>
              <a:rPr lang="en-GB" sz="1800" noProof="0" dirty="0">
                <a:solidFill>
                  <a:schemeClr val="bg1"/>
                </a:solidFill>
              </a:rPr>
              <a:t>Follow us on Twitter</a:t>
            </a:r>
            <a:br>
              <a:rPr lang="en-GB" sz="1800" noProof="0" dirty="0">
                <a:solidFill>
                  <a:schemeClr val="bg1"/>
                </a:solidFill>
              </a:rPr>
            </a:br>
            <a:r>
              <a:rPr lang="en-GB" sz="1800" b="1" spc="50" baseline="0" noProof="0" dirty="0">
                <a:solidFill>
                  <a:schemeClr val="bg1"/>
                </a:solidFill>
              </a:rPr>
              <a:t>@</a:t>
            </a:r>
            <a:r>
              <a:rPr lang="en-GB" sz="1800" b="1" spc="50" baseline="0" noProof="0" dirty="0" err="1">
                <a:solidFill>
                  <a:schemeClr val="bg1"/>
                </a:solidFill>
              </a:rPr>
              <a:t>SBU_en</a:t>
            </a:r>
            <a:endParaRPr lang="en-GB" sz="1800" b="1" spc="50" baseline="0" noProof="0" dirty="0">
              <a:solidFill>
                <a:schemeClr val="bg1"/>
              </a:solidFill>
            </a:endParaRPr>
          </a:p>
        </p:txBody>
      </p:sp>
      <p:sp>
        <p:nvSpPr>
          <p:cNvPr id="4" name="Rektangel 3">
            <a:hlinkClick r:id="rId2"/>
            <a:extLst>
              <a:ext uri="{FF2B5EF4-FFF2-40B4-BE49-F238E27FC236}">
                <a16:creationId xmlns:a16="http://schemas.microsoft.com/office/drawing/2014/main" id="{926A334C-D797-4E5F-BBA1-DF7A11F46EC5}"/>
              </a:ext>
            </a:extLst>
          </p:cNvPr>
          <p:cNvSpPr/>
          <p:nvPr userDrawn="1"/>
        </p:nvSpPr>
        <p:spPr>
          <a:xfrm>
            <a:off x="4387076" y="3494190"/>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23610667-DCF9-4E2B-B620-FD9271278757}"/>
              </a:ext>
            </a:extLst>
          </p:cNvPr>
          <p:cNvSpPr/>
          <p:nvPr userDrawn="1"/>
        </p:nvSpPr>
        <p:spPr>
          <a:xfrm>
            <a:off x="4387076" y="4266033"/>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96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Svenska-Svart">
    <p:bg>
      <p:bgPr>
        <a:solidFill>
          <a:schemeClr val="tx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112568" cy="1251881"/>
          </a:xfrm>
          <a:prstGeom prst="rect">
            <a:avLst/>
          </a:prstGeom>
          <a:noFill/>
        </p:spPr>
        <p:txBody>
          <a:bodyPr wrap="square" rtlCol="0">
            <a:spAutoFit/>
          </a:bodyPr>
          <a:lstStyle/>
          <a:p>
            <a:pPr>
              <a:lnSpc>
                <a:spcPts val="3000"/>
              </a:lnSpc>
            </a:pPr>
            <a:r>
              <a:rPr lang="sv-SE" sz="3000" b="1" baseline="0" dirty="0">
                <a:solidFill>
                  <a:schemeClr val="bg1"/>
                </a:solidFill>
              </a:rPr>
              <a:t>STATENS BEREDNING FÖR MEDICINSK OCH SOCIAL UTVÄRDERING</a:t>
            </a:r>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456452" y="3501008"/>
            <a:ext cx="1872208" cy="1477328"/>
          </a:xfrm>
          <a:prstGeom prst="rect">
            <a:avLst/>
          </a:prstGeom>
          <a:noFill/>
        </p:spPr>
        <p:txBody>
          <a:bodyPr wrap="square" rtlCol="0">
            <a:spAutoFit/>
          </a:bodyPr>
          <a:lstStyle/>
          <a:p>
            <a:r>
              <a:rPr lang="sv-SE" sz="1800" dirty="0">
                <a:solidFill>
                  <a:schemeClr val="bg1"/>
                </a:solidFill>
              </a:rPr>
              <a:t>Besök oss på</a:t>
            </a:r>
            <a:br>
              <a:rPr lang="sv-SE" sz="1800" dirty="0">
                <a:solidFill>
                  <a:schemeClr val="bg1"/>
                </a:solidFill>
              </a:rPr>
            </a:br>
            <a:r>
              <a:rPr lang="sv-SE" sz="1800" b="1" spc="50" baseline="0" dirty="0">
                <a:solidFill>
                  <a:schemeClr val="bg1"/>
                </a:solidFill>
              </a:rPr>
              <a:t>www.sbu.</a:t>
            </a:r>
            <a:r>
              <a:rPr lang="sv-SE" sz="1800" b="1" spc="50" baseline="0" dirty="0">
                <a:ln>
                  <a:noFill/>
                </a:ln>
                <a:solidFill>
                  <a:schemeClr val="bg1"/>
                </a:solidFill>
              </a:rPr>
              <a:t>se</a:t>
            </a:r>
          </a:p>
          <a:p>
            <a:endParaRPr lang="sv-SE" sz="1800" dirty="0">
              <a:solidFill>
                <a:schemeClr val="bg1"/>
              </a:solidFill>
            </a:endParaRPr>
          </a:p>
          <a:p>
            <a:r>
              <a:rPr lang="sv-SE" sz="1800" dirty="0">
                <a:solidFill>
                  <a:schemeClr val="bg1"/>
                </a:solidFill>
              </a:rPr>
              <a:t>Följ oss på Twitter</a:t>
            </a:r>
            <a:br>
              <a:rPr lang="sv-SE" sz="1800" dirty="0">
                <a:solidFill>
                  <a:schemeClr val="bg1"/>
                </a:solidFill>
              </a:rPr>
            </a:br>
            <a:r>
              <a:rPr lang="sv-SE" sz="1800" b="1" spc="50" baseline="0" dirty="0">
                <a:solidFill>
                  <a:schemeClr val="bg1"/>
                </a:solidFill>
              </a:rPr>
              <a:t>@</a:t>
            </a:r>
            <a:r>
              <a:rPr lang="sv-SE" sz="1800" b="1" spc="50" baseline="0" dirty="0" err="1">
                <a:solidFill>
                  <a:schemeClr val="bg1"/>
                </a:solidFill>
              </a:rPr>
              <a:t>SBU_se</a:t>
            </a:r>
            <a:endParaRPr lang="sv-SE" sz="1800" b="1" spc="50" baseline="0" dirty="0">
              <a:solidFill>
                <a:schemeClr val="bg1"/>
              </a:solidFill>
            </a:endParaRPr>
          </a:p>
        </p:txBody>
      </p:sp>
      <p:sp>
        <p:nvSpPr>
          <p:cNvPr id="4" name="Rektangel 3">
            <a:hlinkClick r:id="rId2"/>
            <a:extLst>
              <a:ext uri="{FF2B5EF4-FFF2-40B4-BE49-F238E27FC236}">
                <a16:creationId xmlns:a16="http://schemas.microsoft.com/office/drawing/2014/main" id="{7ADC3D63-F8ED-458E-AFD0-BC5E48472362}"/>
              </a:ext>
            </a:extLst>
          </p:cNvPr>
          <p:cNvSpPr/>
          <p:nvPr userDrawn="1"/>
        </p:nvSpPr>
        <p:spPr>
          <a:xfrm>
            <a:off x="4384444" y="3471258"/>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A8BFEA2D-E10D-40D1-AA5B-D3227930A8A7}"/>
              </a:ext>
            </a:extLst>
          </p:cNvPr>
          <p:cNvSpPr/>
          <p:nvPr userDrawn="1"/>
        </p:nvSpPr>
        <p:spPr>
          <a:xfrm>
            <a:off x="4384444" y="4243101"/>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2695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Engelska-Svart">
    <p:bg>
      <p:bgPr>
        <a:solidFill>
          <a:schemeClr val="tx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616624" cy="1246495"/>
          </a:xfrm>
          <a:prstGeom prst="rect">
            <a:avLst/>
          </a:prstGeom>
          <a:noFill/>
        </p:spPr>
        <p:txBody>
          <a:bodyPr wrap="square" rtlCol="0">
            <a:spAutoFit/>
          </a:bodyPr>
          <a:lstStyle/>
          <a:p>
            <a:pPr>
              <a:lnSpc>
                <a:spcPts val="3000"/>
              </a:lnSpc>
            </a:pPr>
            <a:r>
              <a:rPr lang="en-US" sz="3000" b="1" baseline="0" dirty="0">
                <a:solidFill>
                  <a:schemeClr val="bg1"/>
                </a:solidFill>
              </a:rPr>
              <a:t>SWEDISH AGENCY FOR HEALTH TECHNOLOGY ASSESSMENT AND ASSESSMENT OF SOCIAL SERVICES</a:t>
            </a:r>
            <a:endParaRPr lang="sv-SE" sz="3000" b="1" baseline="0" dirty="0">
              <a:solidFill>
                <a:schemeClr val="bg1"/>
              </a:solidFill>
            </a:endParaRPr>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355976" y="3501008"/>
            <a:ext cx="2088232" cy="1477328"/>
          </a:xfrm>
          <a:prstGeom prst="rect">
            <a:avLst/>
          </a:prstGeom>
          <a:noFill/>
        </p:spPr>
        <p:txBody>
          <a:bodyPr wrap="square" rtlCol="0">
            <a:spAutoFit/>
          </a:bodyPr>
          <a:lstStyle/>
          <a:p>
            <a:r>
              <a:rPr lang="en-GB" sz="1800" noProof="0" dirty="0">
                <a:solidFill>
                  <a:schemeClr val="bg1"/>
                </a:solidFill>
              </a:rPr>
              <a:t>Visit our website</a:t>
            </a:r>
            <a:br>
              <a:rPr lang="en-GB" sz="1800" noProof="0" dirty="0">
                <a:solidFill>
                  <a:schemeClr val="bg1"/>
                </a:solidFill>
              </a:rPr>
            </a:br>
            <a:r>
              <a:rPr lang="en-GB" sz="1800" b="1" spc="50" baseline="0" noProof="0" dirty="0">
                <a:solidFill>
                  <a:schemeClr val="bg1"/>
                </a:solidFill>
              </a:rPr>
              <a:t>www.sbu.</a:t>
            </a:r>
            <a:r>
              <a:rPr lang="en-GB" sz="1800" b="1" spc="50" baseline="0" noProof="0" dirty="0">
                <a:ln>
                  <a:noFill/>
                </a:ln>
                <a:solidFill>
                  <a:schemeClr val="bg1"/>
                </a:solidFill>
              </a:rPr>
              <a:t>se/en</a:t>
            </a:r>
          </a:p>
          <a:p>
            <a:endParaRPr lang="en-GB" sz="1800" noProof="0" dirty="0">
              <a:solidFill>
                <a:schemeClr val="bg1"/>
              </a:solidFill>
            </a:endParaRPr>
          </a:p>
          <a:p>
            <a:r>
              <a:rPr lang="en-GB" sz="1800" noProof="0" dirty="0">
                <a:solidFill>
                  <a:schemeClr val="bg1"/>
                </a:solidFill>
              </a:rPr>
              <a:t>Follow us on Twitter</a:t>
            </a:r>
            <a:br>
              <a:rPr lang="en-GB" sz="1800" noProof="0" dirty="0">
                <a:solidFill>
                  <a:schemeClr val="bg1"/>
                </a:solidFill>
              </a:rPr>
            </a:br>
            <a:r>
              <a:rPr lang="en-GB" sz="1800" b="1" spc="50" baseline="0" noProof="0" dirty="0">
                <a:solidFill>
                  <a:schemeClr val="bg1"/>
                </a:solidFill>
              </a:rPr>
              <a:t>@</a:t>
            </a:r>
            <a:r>
              <a:rPr lang="en-GB" sz="1800" b="1" spc="50" baseline="0" noProof="0" dirty="0" err="1">
                <a:solidFill>
                  <a:schemeClr val="bg1"/>
                </a:solidFill>
              </a:rPr>
              <a:t>SBU_en</a:t>
            </a:r>
            <a:endParaRPr lang="en-GB" sz="1800" b="1" spc="50" baseline="0" noProof="0" dirty="0">
              <a:solidFill>
                <a:schemeClr val="bg1"/>
              </a:solidFill>
            </a:endParaRPr>
          </a:p>
        </p:txBody>
      </p:sp>
      <p:sp>
        <p:nvSpPr>
          <p:cNvPr id="4" name="Rektangel 3">
            <a:hlinkClick r:id="rId2"/>
            <a:extLst>
              <a:ext uri="{FF2B5EF4-FFF2-40B4-BE49-F238E27FC236}">
                <a16:creationId xmlns:a16="http://schemas.microsoft.com/office/drawing/2014/main" id="{0651F076-F9DE-4379-8D74-A6222A2F6C99}"/>
              </a:ext>
            </a:extLst>
          </p:cNvPr>
          <p:cNvSpPr/>
          <p:nvPr userDrawn="1"/>
        </p:nvSpPr>
        <p:spPr>
          <a:xfrm>
            <a:off x="4387076" y="3494190"/>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64E65978-828A-440D-A8A7-1A7F2FD560F9}"/>
              </a:ext>
            </a:extLst>
          </p:cNvPr>
          <p:cNvSpPr/>
          <p:nvPr userDrawn="1"/>
        </p:nvSpPr>
        <p:spPr>
          <a:xfrm>
            <a:off x="4387076" y="4266033"/>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326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ut-Svenska">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112568" cy="1251881"/>
          </a:xfrm>
          <a:prstGeom prst="rect">
            <a:avLst/>
          </a:prstGeom>
          <a:noFill/>
        </p:spPr>
        <p:txBody>
          <a:bodyPr wrap="square" rtlCol="0">
            <a:spAutoFit/>
          </a:bodyPr>
          <a:lstStyle/>
          <a:p>
            <a:pPr>
              <a:lnSpc>
                <a:spcPts val="3000"/>
              </a:lnSpc>
            </a:pPr>
            <a:r>
              <a:rPr lang="sv-SE" sz="3000" b="1" baseline="0" dirty="0"/>
              <a:t>STATENS BEREDNING FÖR MEDICINSK OCH SOCIAL UTVÄRDERING</a:t>
            </a:r>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456452" y="2996952"/>
            <a:ext cx="1872208" cy="1477328"/>
          </a:xfrm>
          <a:prstGeom prst="rect">
            <a:avLst/>
          </a:prstGeom>
          <a:noFill/>
        </p:spPr>
        <p:txBody>
          <a:bodyPr wrap="square" rtlCol="0">
            <a:spAutoFit/>
          </a:bodyPr>
          <a:lstStyle/>
          <a:p>
            <a:r>
              <a:rPr lang="sv-SE" sz="1800" dirty="0">
                <a:solidFill>
                  <a:schemeClr val="bg1"/>
                </a:solidFill>
              </a:rPr>
              <a:t>Besök oss på</a:t>
            </a:r>
            <a:br>
              <a:rPr lang="sv-SE" sz="1800" dirty="0">
                <a:solidFill>
                  <a:schemeClr val="bg1"/>
                </a:solidFill>
              </a:rPr>
            </a:br>
            <a:r>
              <a:rPr lang="sv-SE" sz="1800" b="1" spc="50" baseline="0" dirty="0">
                <a:solidFill>
                  <a:schemeClr val="bg1"/>
                </a:solidFill>
              </a:rPr>
              <a:t>www.sbu.</a:t>
            </a:r>
            <a:r>
              <a:rPr lang="sv-SE" sz="1800" b="1" spc="50" baseline="0" dirty="0">
                <a:ln>
                  <a:noFill/>
                </a:ln>
                <a:solidFill>
                  <a:schemeClr val="bg1"/>
                </a:solidFill>
              </a:rPr>
              <a:t>se</a:t>
            </a:r>
          </a:p>
          <a:p>
            <a:endParaRPr lang="sv-SE" sz="1800" dirty="0">
              <a:solidFill>
                <a:schemeClr val="bg1"/>
              </a:solidFill>
            </a:endParaRPr>
          </a:p>
          <a:p>
            <a:r>
              <a:rPr lang="sv-SE" sz="1800" dirty="0">
                <a:solidFill>
                  <a:schemeClr val="bg1"/>
                </a:solidFill>
              </a:rPr>
              <a:t>Följ oss på Twitter</a:t>
            </a:r>
            <a:br>
              <a:rPr lang="sv-SE" sz="1800" dirty="0">
                <a:solidFill>
                  <a:schemeClr val="bg1"/>
                </a:solidFill>
              </a:rPr>
            </a:br>
            <a:r>
              <a:rPr lang="sv-SE" sz="1800" b="1" spc="50" baseline="0" dirty="0">
                <a:solidFill>
                  <a:schemeClr val="bg1"/>
                </a:solidFill>
              </a:rPr>
              <a:t>@</a:t>
            </a:r>
            <a:r>
              <a:rPr lang="sv-SE" sz="1800" b="1" spc="50" baseline="0" dirty="0" err="1">
                <a:solidFill>
                  <a:schemeClr val="bg1"/>
                </a:solidFill>
              </a:rPr>
              <a:t>SBU_se</a:t>
            </a:r>
            <a:endParaRPr lang="sv-SE" sz="1800" b="1" spc="50" baseline="0" dirty="0">
              <a:solidFill>
                <a:schemeClr val="bg1"/>
              </a:solidFill>
            </a:endParaRPr>
          </a:p>
        </p:txBody>
      </p:sp>
      <p:sp>
        <p:nvSpPr>
          <p:cNvPr id="4" name="Rektangel 3">
            <a:hlinkClick r:id="rId2"/>
            <a:extLst>
              <a:ext uri="{FF2B5EF4-FFF2-40B4-BE49-F238E27FC236}">
                <a16:creationId xmlns:a16="http://schemas.microsoft.com/office/drawing/2014/main" id="{02F132C1-4BA9-43CE-8B49-9E621A5DD753}"/>
              </a:ext>
            </a:extLst>
          </p:cNvPr>
          <p:cNvSpPr/>
          <p:nvPr userDrawn="1"/>
        </p:nvSpPr>
        <p:spPr>
          <a:xfrm>
            <a:off x="4387076" y="2984512"/>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744516EA-2FEC-4129-9EF4-D074FB5D1CE3}"/>
              </a:ext>
            </a:extLst>
          </p:cNvPr>
          <p:cNvSpPr/>
          <p:nvPr userDrawn="1"/>
        </p:nvSpPr>
        <p:spPr>
          <a:xfrm>
            <a:off x="4387076" y="3756355"/>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681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Engelska">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616624" cy="1246495"/>
          </a:xfrm>
          <a:prstGeom prst="rect">
            <a:avLst/>
          </a:prstGeom>
          <a:noFill/>
        </p:spPr>
        <p:txBody>
          <a:bodyPr wrap="square" rtlCol="0">
            <a:spAutoFit/>
          </a:bodyPr>
          <a:lstStyle/>
          <a:p>
            <a:pPr>
              <a:lnSpc>
                <a:spcPts val="3000"/>
              </a:lnSpc>
            </a:pPr>
            <a:r>
              <a:rPr lang="en-US" sz="3000" b="1" baseline="0" dirty="0"/>
              <a:t>SWEDISH AGENCY FOR HEALTH TECHNOLOGY ASSESSMENT AND ASSESSMENT OF SOCIAL SERVICES</a:t>
            </a:r>
            <a:endParaRPr lang="sv-SE" sz="3000" b="1" baseline="0" dirty="0"/>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355976" y="2996952"/>
            <a:ext cx="2088232" cy="1477328"/>
          </a:xfrm>
          <a:prstGeom prst="rect">
            <a:avLst/>
          </a:prstGeom>
          <a:noFill/>
        </p:spPr>
        <p:txBody>
          <a:bodyPr wrap="square" rtlCol="0">
            <a:spAutoFit/>
          </a:bodyPr>
          <a:lstStyle/>
          <a:p>
            <a:r>
              <a:rPr lang="en-GB" sz="1800" noProof="0" dirty="0">
                <a:solidFill>
                  <a:schemeClr val="bg1"/>
                </a:solidFill>
              </a:rPr>
              <a:t>Visit our website</a:t>
            </a:r>
            <a:br>
              <a:rPr lang="en-GB" sz="1800" noProof="0" dirty="0">
                <a:solidFill>
                  <a:schemeClr val="bg1"/>
                </a:solidFill>
              </a:rPr>
            </a:br>
            <a:r>
              <a:rPr lang="en-GB" sz="1800" b="1" spc="50" baseline="0" noProof="0" dirty="0">
                <a:solidFill>
                  <a:schemeClr val="bg1"/>
                </a:solidFill>
              </a:rPr>
              <a:t>www.sbu.</a:t>
            </a:r>
            <a:r>
              <a:rPr lang="en-GB" sz="1800" b="1" spc="50" baseline="0" noProof="0" dirty="0">
                <a:ln>
                  <a:noFill/>
                </a:ln>
                <a:solidFill>
                  <a:schemeClr val="bg1"/>
                </a:solidFill>
              </a:rPr>
              <a:t>se/en</a:t>
            </a:r>
          </a:p>
          <a:p>
            <a:endParaRPr lang="en-GB" sz="1800" noProof="0" dirty="0">
              <a:solidFill>
                <a:schemeClr val="bg1"/>
              </a:solidFill>
            </a:endParaRPr>
          </a:p>
          <a:p>
            <a:r>
              <a:rPr lang="en-GB" sz="1800" noProof="0" dirty="0">
                <a:solidFill>
                  <a:schemeClr val="bg1"/>
                </a:solidFill>
              </a:rPr>
              <a:t>Follow us on Twitter</a:t>
            </a:r>
            <a:br>
              <a:rPr lang="en-GB" sz="1800" noProof="0" dirty="0">
                <a:solidFill>
                  <a:schemeClr val="bg1"/>
                </a:solidFill>
              </a:rPr>
            </a:br>
            <a:r>
              <a:rPr lang="en-GB" sz="1800" b="1" spc="50" baseline="0" noProof="0" dirty="0">
                <a:solidFill>
                  <a:schemeClr val="bg1"/>
                </a:solidFill>
              </a:rPr>
              <a:t>@</a:t>
            </a:r>
            <a:r>
              <a:rPr lang="en-GB" sz="1800" b="1" spc="50" baseline="0" noProof="0" dirty="0" err="1">
                <a:solidFill>
                  <a:schemeClr val="bg1"/>
                </a:solidFill>
              </a:rPr>
              <a:t>SBU_en</a:t>
            </a:r>
            <a:endParaRPr lang="en-GB" sz="1800" b="1" spc="50" baseline="0" noProof="0" dirty="0">
              <a:solidFill>
                <a:schemeClr val="bg1"/>
              </a:solidFill>
            </a:endParaRPr>
          </a:p>
        </p:txBody>
      </p:sp>
      <p:sp>
        <p:nvSpPr>
          <p:cNvPr id="4" name="Rektangel 3">
            <a:hlinkClick r:id="rId2"/>
            <a:extLst>
              <a:ext uri="{FF2B5EF4-FFF2-40B4-BE49-F238E27FC236}">
                <a16:creationId xmlns:a16="http://schemas.microsoft.com/office/drawing/2014/main" id="{87E52C21-6EA0-4FC6-A99A-65492944B776}"/>
              </a:ext>
            </a:extLst>
          </p:cNvPr>
          <p:cNvSpPr/>
          <p:nvPr userDrawn="1"/>
        </p:nvSpPr>
        <p:spPr>
          <a:xfrm>
            <a:off x="4387076" y="2984512"/>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D7AF7150-8725-441E-BC86-18223F3DF769}"/>
              </a:ext>
            </a:extLst>
          </p:cNvPr>
          <p:cNvSpPr/>
          <p:nvPr userDrawn="1"/>
        </p:nvSpPr>
        <p:spPr>
          <a:xfrm>
            <a:off x="4387076" y="3756355"/>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18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ut-Svenska-Svart">
    <p:bg>
      <p:bgPr>
        <a:solidFill>
          <a:schemeClr val="tx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112568" cy="1251881"/>
          </a:xfrm>
          <a:prstGeom prst="rect">
            <a:avLst/>
          </a:prstGeom>
          <a:noFill/>
        </p:spPr>
        <p:txBody>
          <a:bodyPr wrap="square" rtlCol="0">
            <a:spAutoFit/>
          </a:bodyPr>
          <a:lstStyle/>
          <a:p>
            <a:pPr>
              <a:lnSpc>
                <a:spcPts val="3000"/>
              </a:lnSpc>
            </a:pPr>
            <a:r>
              <a:rPr lang="sv-SE" sz="3000" b="1" baseline="0" dirty="0">
                <a:solidFill>
                  <a:schemeClr val="bg1"/>
                </a:solidFill>
              </a:rPr>
              <a:t>STATENS BEREDNING FÖR MEDICINSK OCH SOCIAL UTVÄRDERING</a:t>
            </a:r>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456452" y="2996952"/>
            <a:ext cx="1872208" cy="1477328"/>
          </a:xfrm>
          <a:prstGeom prst="rect">
            <a:avLst/>
          </a:prstGeom>
          <a:noFill/>
        </p:spPr>
        <p:txBody>
          <a:bodyPr wrap="square" rtlCol="0">
            <a:spAutoFit/>
          </a:bodyPr>
          <a:lstStyle/>
          <a:p>
            <a:r>
              <a:rPr lang="sv-SE" sz="1800" dirty="0">
                <a:solidFill>
                  <a:schemeClr val="bg1"/>
                </a:solidFill>
              </a:rPr>
              <a:t>Besök oss på</a:t>
            </a:r>
            <a:br>
              <a:rPr lang="sv-SE" sz="1800" dirty="0">
                <a:solidFill>
                  <a:schemeClr val="bg1"/>
                </a:solidFill>
              </a:rPr>
            </a:br>
            <a:r>
              <a:rPr lang="sv-SE" sz="1800" b="1" spc="50" baseline="0" dirty="0">
                <a:solidFill>
                  <a:schemeClr val="bg1"/>
                </a:solidFill>
              </a:rPr>
              <a:t>www.sbu.</a:t>
            </a:r>
            <a:r>
              <a:rPr lang="sv-SE" sz="1800" b="1" spc="50" baseline="0" dirty="0">
                <a:ln>
                  <a:noFill/>
                </a:ln>
                <a:solidFill>
                  <a:schemeClr val="bg1"/>
                </a:solidFill>
              </a:rPr>
              <a:t>se</a:t>
            </a:r>
          </a:p>
          <a:p>
            <a:endParaRPr lang="sv-SE" sz="1800" dirty="0">
              <a:solidFill>
                <a:schemeClr val="bg1"/>
              </a:solidFill>
            </a:endParaRPr>
          </a:p>
          <a:p>
            <a:r>
              <a:rPr lang="sv-SE" sz="1800" dirty="0">
                <a:solidFill>
                  <a:schemeClr val="bg1"/>
                </a:solidFill>
              </a:rPr>
              <a:t>Följ oss på Twitter</a:t>
            </a:r>
            <a:br>
              <a:rPr lang="sv-SE" sz="1800" dirty="0">
                <a:solidFill>
                  <a:schemeClr val="bg1"/>
                </a:solidFill>
              </a:rPr>
            </a:br>
            <a:r>
              <a:rPr lang="sv-SE" sz="1800" b="1" spc="50" baseline="0" dirty="0">
                <a:solidFill>
                  <a:schemeClr val="bg1"/>
                </a:solidFill>
              </a:rPr>
              <a:t>@</a:t>
            </a:r>
            <a:r>
              <a:rPr lang="sv-SE" sz="1800" b="1" spc="50" baseline="0" dirty="0" err="1">
                <a:solidFill>
                  <a:schemeClr val="bg1"/>
                </a:solidFill>
              </a:rPr>
              <a:t>SBU_se</a:t>
            </a:r>
            <a:endParaRPr lang="sv-SE" sz="1800" b="1" spc="50" baseline="0" dirty="0">
              <a:solidFill>
                <a:schemeClr val="bg1"/>
              </a:solidFill>
            </a:endParaRPr>
          </a:p>
        </p:txBody>
      </p:sp>
      <p:sp>
        <p:nvSpPr>
          <p:cNvPr id="4" name="Rektangel 3">
            <a:hlinkClick r:id="rId2"/>
            <a:extLst>
              <a:ext uri="{FF2B5EF4-FFF2-40B4-BE49-F238E27FC236}">
                <a16:creationId xmlns:a16="http://schemas.microsoft.com/office/drawing/2014/main" id="{FA44756E-B165-4373-8172-0B561572B532}"/>
              </a:ext>
            </a:extLst>
          </p:cNvPr>
          <p:cNvSpPr/>
          <p:nvPr userDrawn="1"/>
        </p:nvSpPr>
        <p:spPr>
          <a:xfrm>
            <a:off x="4387076" y="2984512"/>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AE9471DF-A29C-468C-AF8B-D1E0ABDD1A9A}"/>
              </a:ext>
            </a:extLst>
          </p:cNvPr>
          <p:cNvSpPr/>
          <p:nvPr userDrawn="1"/>
        </p:nvSpPr>
        <p:spPr>
          <a:xfrm>
            <a:off x="4387076" y="3756355"/>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5782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Engelska-Svart">
    <p:bg>
      <p:bgPr>
        <a:solidFill>
          <a:schemeClr val="tx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4296493C-1E3E-49B0-84E8-18F8F0CEACB4}"/>
              </a:ext>
            </a:extLst>
          </p:cNvPr>
          <p:cNvSpPr txBox="1"/>
          <p:nvPr userDrawn="1"/>
        </p:nvSpPr>
        <p:spPr>
          <a:xfrm>
            <a:off x="611560" y="620688"/>
            <a:ext cx="5616624" cy="1246495"/>
          </a:xfrm>
          <a:prstGeom prst="rect">
            <a:avLst/>
          </a:prstGeom>
          <a:noFill/>
        </p:spPr>
        <p:txBody>
          <a:bodyPr wrap="square" rtlCol="0">
            <a:spAutoFit/>
          </a:bodyPr>
          <a:lstStyle/>
          <a:p>
            <a:pPr>
              <a:lnSpc>
                <a:spcPts val="3000"/>
              </a:lnSpc>
            </a:pPr>
            <a:r>
              <a:rPr lang="en-US" sz="3000" b="1" baseline="0" dirty="0">
                <a:solidFill>
                  <a:schemeClr val="bg1"/>
                </a:solidFill>
              </a:rPr>
              <a:t>SWEDISH AGENCY FOR HEALTH TECHNOLOGY ASSESSMENT AND ASSESSMENT OF SOCIAL SERVICES</a:t>
            </a:r>
            <a:endParaRPr lang="sv-SE" sz="3000" b="1" baseline="0" dirty="0">
              <a:solidFill>
                <a:schemeClr val="bg1"/>
              </a:solidFill>
            </a:endParaRPr>
          </a:p>
        </p:txBody>
      </p:sp>
      <p:sp>
        <p:nvSpPr>
          <p:cNvPr id="8" name="textruta 7">
            <a:extLst>
              <a:ext uri="{FF2B5EF4-FFF2-40B4-BE49-F238E27FC236}">
                <a16:creationId xmlns:a16="http://schemas.microsoft.com/office/drawing/2014/main" id="{CD65ED61-A7D6-44EF-82A5-EB4A78881606}"/>
              </a:ext>
            </a:extLst>
          </p:cNvPr>
          <p:cNvSpPr txBox="1"/>
          <p:nvPr userDrawn="1"/>
        </p:nvSpPr>
        <p:spPr>
          <a:xfrm>
            <a:off x="4355976" y="2996952"/>
            <a:ext cx="2088232" cy="1477328"/>
          </a:xfrm>
          <a:prstGeom prst="rect">
            <a:avLst/>
          </a:prstGeom>
          <a:noFill/>
        </p:spPr>
        <p:txBody>
          <a:bodyPr wrap="square" rtlCol="0">
            <a:spAutoFit/>
          </a:bodyPr>
          <a:lstStyle/>
          <a:p>
            <a:r>
              <a:rPr lang="en-GB" sz="1800" noProof="0" dirty="0">
                <a:solidFill>
                  <a:schemeClr val="bg1"/>
                </a:solidFill>
              </a:rPr>
              <a:t>Visit our website</a:t>
            </a:r>
            <a:br>
              <a:rPr lang="en-GB" sz="1800" noProof="0" dirty="0">
                <a:solidFill>
                  <a:schemeClr val="bg1"/>
                </a:solidFill>
              </a:rPr>
            </a:br>
            <a:r>
              <a:rPr lang="en-GB" sz="1800" b="1" spc="50" baseline="0" noProof="0" dirty="0">
                <a:solidFill>
                  <a:schemeClr val="bg1"/>
                </a:solidFill>
              </a:rPr>
              <a:t>www.sbu.</a:t>
            </a:r>
            <a:r>
              <a:rPr lang="en-GB" sz="1800" b="1" spc="50" baseline="0" noProof="0" dirty="0">
                <a:ln>
                  <a:noFill/>
                </a:ln>
                <a:solidFill>
                  <a:schemeClr val="bg1"/>
                </a:solidFill>
              </a:rPr>
              <a:t>se/en</a:t>
            </a:r>
          </a:p>
          <a:p>
            <a:endParaRPr lang="en-GB" sz="1800" noProof="0" dirty="0">
              <a:solidFill>
                <a:schemeClr val="bg1"/>
              </a:solidFill>
            </a:endParaRPr>
          </a:p>
          <a:p>
            <a:r>
              <a:rPr lang="en-GB" sz="1800" noProof="0" dirty="0">
                <a:solidFill>
                  <a:schemeClr val="bg1"/>
                </a:solidFill>
              </a:rPr>
              <a:t>Follow us on Twitter</a:t>
            </a:r>
            <a:br>
              <a:rPr lang="en-GB" sz="1800" noProof="0" dirty="0">
                <a:solidFill>
                  <a:schemeClr val="bg1"/>
                </a:solidFill>
              </a:rPr>
            </a:br>
            <a:r>
              <a:rPr lang="en-GB" sz="1800" b="1" spc="50" baseline="0" noProof="0" dirty="0">
                <a:solidFill>
                  <a:schemeClr val="bg1"/>
                </a:solidFill>
              </a:rPr>
              <a:t>@</a:t>
            </a:r>
            <a:r>
              <a:rPr lang="en-GB" sz="1800" b="1" spc="50" baseline="0" noProof="0" dirty="0" err="1">
                <a:solidFill>
                  <a:schemeClr val="bg1"/>
                </a:solidFill>
              </a:rPr>
              <a:t>SBU_en</a:t>
            </a:r>
            <a:endParaRPr lang="en-GB" sz="1800" b="1" spc="50" baseline="0" noProof="0" dirty="0">
              <a:solidFill>
                <a:schemeClr val="bg1"/>
              </a:solidFill>
            </a:endParaRPr>
          </a:p>
        </p:txBody>
      </p:sp>
      <p:sp>
        <p:nvSpPr>
          <p:cNvPr id="4" name="Rektangel 3">
            <a:hlinkClick r:id="rId2"/>
            <a:extLst>
              <a:ext uri="{FF2B5EF4-FFF2-40B4-BE49-F238E27FC236}">
                <a16:creationId xmlns:a16="http://schemas.microsoft.com/office/drawing/2014/main" id="{A481E8BF-CD5F-4813-8CF9-680A51AB2FF7}"/>
              </a:ext>
            </a:extLst>
          </p:cNvPr>
          <p:cNvSpPr/>
          <p:nvPr userDrawn="1"/>
        </p:nvSpPr>
        <p:spPr>
          <a:xfrm>
            <a:off x="4387076" y="2984512"/>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hlinkClick r:id="rId3"/>
            <a:extLst>
              <a:ext uri="{FF2B5EF4-FFF2-40B4-BE49-F238E27FC236}">
                <a16:creationId xmlns:a16="http://schemas.microsoft.com/office/drawing/2014/main" id="{C968C357-6E10-49ED-B554-0C9F27CBBE2E}"/>
              </a:ext>
            </a:extLst>
          </p:cNvPr>
          <p:cNvSpPr/>
          <p:nvPr userDrawn="1"/>
        </p:nvSpPr>
        <p:spPr>
          <a:xfrm>
            <a:off x="4387076" y="3756355"/>
            <a:ext cx="1969096" cy="74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28978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400835"/>
            <a:ext cx="7772400" cy="1152000"/>
          </a:xfrm>
        </p:spPr>
        <p:txBody>
          <a:bodyPr anchor="t">
            <a:normAutofit/>
          </a:bodyPr>
          <a:lstStyle>
            <a:lvl1pPr algn="ctr">
              <a:defRPr sz="3600" cap="all" baseline="0">
                <a:solidFill>
                  <a:srgbClr val="005CAA"/>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371600" y="3562625"/>
            <a:ext cx="6400800" cy="1752600"/>
          </a:xfrm>
        </p:spPr>
        <p:txBody>
          <a:bodyPr>
            <a:normAutofit/>
          </a:bodyPr>
          <a:lstStyle>
            <a:lvl1pPr marL="0" indent="0" algn="ctr">
              <a:buNone/>
              <a:defRPr sz="3200" b="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5" name="Platshållare för bildnummer 4"/>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7" name="Platshållare för sidfot 3">
            <a:extLst>
              <a:ext uri="{FF2B5EF4-FFF2-40B4-BE49-F238E27FC236}">
                <a16:creationId xmlns:a16="http://schemas.microsoft.com/office/drawing/2014/main" id="{23CB4148-DBCC-44A5-99A9-8C452B2F15B5}"/>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4245106886"/>
      </p:ext>
    </p:extLst>
  </p:cSld>
  <p:clrMapOvr>
    <a:masterClrMapping/>
  </p:clrMapOvr>
  <p:transition spd="slow">
    <p:randomBar dir="vert"/>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99592" y="1690215"/>
            <a:ext cx="7344000" cy="450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nummer 7"/>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5" name="Platshållare för sidfot 3">
            <a:extLst>
              <a:ext uri="{FF2B5EF4-FFF2-40B4-BE49-F238E27FC236}">
                <a16:creationId xmlns:a16="http://schemas.microsoft.com/office/drawing/2014/main" id="{9878E11C-EE6D-4E31-89C1-C61BC5216245}"/>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275551554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99592" y="1690215"/>
            <a:ext cx="7344000" cy="450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nummer 7"/>
          <p:cNvSpPr>
            <a:spLocks noGrp="1"/>
          </p:cNvSpPr>
          <p:nvPr>
            <p:ph type="sldNum" sz="quarter" idx="11"/>
          </p:nvPr>
        </p:nvSpPr>
        <p:spPr/>
        <p:txBody>
          <a:bodyPr/>
          <a:lstStyle/>
          <a:p>
            <a:fld id="{DC77FB7F-F7ED-40A2-86E6-F4714BC8C87B}" type="slidenum">
              <a:rPr lang="sv-SE" smtClean="0"/>
              <a:pPr/>
              <a:t>‹#›</a:t>
            </a:fld>
            <a:endParaRPr lang="sv-SE" dirty="0"/>
          </a:p>
        </p:txBody>
      </p:sp>
      <p:sp>
        <p:nvSpPr>
          <p:cNvPr id="5" name="Platshållare för sidfot 3">
            <a:extLst>
              <a:ext uri="{FF2B5EF4-FFF2-40B4-BE49-F238E27FC236}">
                <a16:creationId xmlns:a16="http://schemas.microsoft.com/office/drawing/2014/main" id="{9878E11C-EE6D-4E31-89C1-C61BC5216245}"/>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961198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99592" y="1690215"/>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0" y="1690216"/>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6" name="Platshållare för sidfot 3">
            <a:extLst>
              <a:ext uri="{FF2B5EF4-FFF2-40B4-BE49-F238E27FC236}">
                <a16:creationId xmlns:a16="http://schemas.microsoft.com/office/drawing/2014/main" id="{7BF60033-F885-41F6-A2CB-8256AB229B18}"/>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2188343424"/>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899888" y="600026"/>
            <a:ext cx="7344000" cy="1080000"/>
          </a:xfrm>
        </p:spPr>
        <p:txBody>
          <a:bodyPr/>
          <a:lstStyle/>
          <a:p>
            <a:r>
              <a:rPr lang="sv-SE"/>
              <a:t>Klicka här för att ändra mall för rubrikformat</a:t>
            </a:r>
          </a:p>
        </p:txBody>
      </p:sp>
      <p:sp>
        <p:nvSpPr>
          <p:cNvPr id="4" name="Platshållare för innehåll 3"/>
          <p:cNvSpPr>
            <a:spLocks noGrp="1"/>
          </p:cNvSpPr>
          <p:nvPr>
            <p:ph sz="half" idx="2"/>
          </p:nvPr>
        </p:nvSpPr>
        <p:spPr>
          <a:xfrm>
            <a:off x="2699792" y="1690216"/>
            <a:ext cx="5544208"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6" name="Platshållare för bild 5"/>
          <p:cNvSpPr>
            <a:spLocks noGrp="1"/>
          </p:cNvSpPr>
          <p:nvPr>
            <p:ph type="pic" sz="quarter" idx="12"/>
          </p:nvPr>
        </p:nvSpPr>
        <p:spPr>
          <a:xfrm>
            <a:off x="899888" y="1772816"/>
            <a:ext cx="1620000" cy="1080000"/>
          </a:xfrm>
        </p:spPr>
        <p:txBody>
          <a:bodyPr>
            <a:normAutofit/>
          </a:bodyPr>
          <a:lstStyle>
            <a:lvl1pPr marL="0" indent="0">
              <a:buNone/>
              <a:defRPr sz="1600"/>
            </a:lvl1pPr>
          </a:lstStyle>
          <a:p>
            <a:r>
              <a:rPr lang="sv-SE"/>
              <a:t>Klicka på ikonen för att lägga till en bild</a:t>
            </a:r>
          </a:p>
        </p:txBody>
      </p:sp>
      <p:sp>
        <p:nvSpPr>
          <p:cNvPr id="8" name="Platshållare för bild 5"/>
          <p:cNvSpPr>
            <a:spLocks noGrp="1"/>
          </p:cNvSpPr>
          <p:nvPr>
            <p:ph type="pic" sz="quarter" idx="13"/>
          </p:nvPr>
        </p:nvSpPr>
        <p:spPr>
          <a:xfrm>
            <a:off x="899888" y="3393056"/>
            <a:ext cx="1620000" cy="1080000"/>
          </a:xfrm>
        </p:spPr>
        <p:txBody>
          <a:bodyPr>
            <a:normAutofit/>
          </a:bodyPr>
          <a:lstStyle>
            <a:lvl1pPr marL="0" indent="0">
              <a:buNone/>
              <a:defRPr sz="1600"/>
            </a:lvl1pPr>
          </a:lstStyle>
          <a:p>
            <a:r>
              <a:rPr lang="sv-SE"/>
              <a:t>Klicka på ikonen för att lägga till en bild</a:t>
            </a:r>
            <a:endParaRPr lang="sv-SE" dirty="0"/>
          </a:p>
        </p:txBody>
      </p:sp>
      <p:sp>
        <p:nvSpPr>
          <p:cNvPr id="10" name="Platshållare för bild 5"/>
          <p:cNvSpPr>
            <a:spLocks noGrp="1"/>
          </p:cNvSpPr>
          <p:nvPr>
            <p:ph type="pic" sz="quarter" idx="14"/>
          </p:nvPr>
        </p:nvSpPr>
        <p:spPr>
          <a:xfrm>
            <a:off x="899888" y="5013296"/>
            <a:ext cx="1620000" cy="1080000"/>
          </a:xfrm>
        </p:spPr>
        <p:txBody>
          <a:bodyPr>
            <a:normAutofit/>
          </a:bodyPr>
          <a:lstStyle>
            <a:lvl1pPr marL="0" indent="0">
              <a:buNone/>
              <a:defRPr sz="1600"/>
            </a:lvl1pPr>
          </a:lstStyle>
          <a:p>
            <a:r>
              <a:rPr lang="sv-SE"/>
              <a:t>Klicka på ikonen för att lägga till en bild</a:t>
            </a:r>
          </a:p>
        </p:txBody>
      </p:sp>
      <p:sp>
        <p:nvSpPr>
          <p:cNvPr id="11" name="Platshållare för sidfot 3">
            <a:extLst>
              <a:ext uri="{FF2B5EF4-FFF2-40B4-BE49-F238E27FC236}">
                <a16:creationId xmlns:a16="http://schemas.microsoft.com/office/drawing/2014/main" id="{7CA06EE6-4145-4688-B406-B497AB651C61}"/>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2789932476"/>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innehållsdelar med rubrik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hasCustomPrompt="1"/>
          </p:nvPr>
        </p:nvSpPr>
        <p:spPr>
          <a:xfrm>
            <a:off x="899592" y="1703229"/>
            <a:ext cx="3600000" cy="432000"/>
          </a:xfrm>
        </p:spPr>
        <p:txBody>
          <a:bodyPr anchor="ctr"/>
          <a:lstStyle>
            <a:lvl1pPr marL="0" indent="0">
              <a:buNone/>
              <a:defRPr sz="2400" b="1" baseline="0">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p:cNvSpPr>
            <a:spLocks noGrp="1"/>
          </p:cNvSpPr>
          <p:nvPr>
            <p:ph sz="half" idx="2"/>
          </p:nvPr>
        </p:nvSpPr>
        <p:spPr>
          <a:xfrm>
            <a:off x="899592"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4008" y="1703229"/>
            <a:ext cx="3600000" cy="460800"/>
          </a:xfrm>
        </p:spPr>
        <p:txBody>
          <a:bodyPr anchor="ctr"/>
          <a:lstStyle>
            <a:lvl1pPr marL="0" indent="0">
              <a:buNone/>
              <a:defRPr sz="2400" b="1">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innehåll 5"/>
          <p:cNvSpPr>
            <a:spLocks noGrp="1"/>
          </p:cNvSpPr>
          <p:nvPr>
            <p:ph sz="quarter" idx="4"/>
          </p:nvPr>
        </p:nvSpPr>
        <p:spPr>
          <a:xfrm>
            <a:off x="4644008"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nummer 10"/>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8" name="Platshållare för sidfot 3">
            <a:extLst>
              <a:ext uri="{FF2B5EF4-FFF2-40B4-BE49-F238E27FC236}">
                <a16:creationId xmlns:a16="http://schemas.microsoft.com/office/drawing/2014/main" id="{2EE99E2D-8D61-4B9D-B2A7-8FAB6736848E}"/>
              </a:ext>
            </a:extLst>
          </p:cNvPr>
          <p:cNvSpPr>
            <a:spLocks noGrp="1"/>
          </p:cNvSpPr>
          <p:nvPr>
            <p:ph type="ftr" sz="quarter" idx="12"/>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528478007"/>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7" name="Platshållare för bildnummer 6"/>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4" name="Platshållare för sidfot 3">
            <a:extLst>
              <a:ext uri="{FF2B5EF4-FFF2-40B4-BE49-F238E27FC236}">
                <a16:creationId xmlns:a16="http://schemas.microsoft.com/office/drawing/2014/main" id="{94316C89-675D-4061-8CF2-7256BCB08072}"/>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3931209571"/>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Platshållare för bildnummer 5"/>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sp>
        <p:nvSpPr>
          <p:cNvPr id="3" name="Platshållare för sidfot 3">
            <a:extLst>
              <a:ext uri="{FF2B5EF4-FFF2-40B4-BE49-F238E27FC236}">
                <a16:creationId xmlns:a16="http://schemas.microsoft.com/office/drawing/2014/main" id="{F4E867F7-0DC3-49A3-987D-62AA71D6D374}"/>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2254038380"/>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bild m rubrik">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367338"/>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900496" y="5589240"/>
            <a:ext cx="6660000" cy="792088"/>
          </a:xfrm>
        </p:spPr>
        <p:txBody>
          <a:bodyPr anchor="t" anchorCtr="0">
            <a:noAutofit/>
          </a:bodyPr>
          <a:lstStyle>
            <a:lvl1pPr algn="l">
              <a:defRPr sz="2800" b="1"/>
            </a:lvl1pPr>
          </a:lstStyle>
          <a:p>
            <a:r>
              <a:rPr lang="sv-SE" dirty="0"/>
              <a:t>Klicka här för att ändra format</a:t>
            </a:r>
          </a:p>
        </p:txBody>
      </p:sp>
      <p:sp>
        <p:nvSpPr>
          <p:cNvPr id="9" name="Platshållare för bildnummer 8"/>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2797520329"/>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apitelbild m rubrik o 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4797151"/>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p:nvPr>
        </p:nvSpPr>
        <p:spPr>
          <a:xfrm>
            <a:off x="900496" y="4941168"/>
            <a:ext cx="6660000" cy="426170"/>
          </a:xfrm>
        </p:spPr>
        <p:txBody>
          <a:bodyPr anchor="b">
            <a:noAutofit/>
          </a:bodyPr>
          <a:lstStyle>
            <a:lvl1pPr algn="l">
              <a:defRPr sz="2800" b="1"/>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900496" y="5378905"/>
            <a:ext cx="66600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9" name="Platshållare för bildnummer 8"/>
          <p:cNvSpPr>
            <a:spLocks noGrp="1"/>
          </p:cNvSpPr>
          <p:nvPr>
            <p:ph type="sldNum" sz="quarter" idx="11"/>
          </p:nvPr>
        </p:nvSpPr>
        <p:spPr/>
        <p:txBody>
          <a:bodyPr/>
          <a:lstStyle/>
          <a:p>
            <a:fld id="{DC77FB7F-F7ED-40A2-86E6-F4714BC8C87B}" type="slidenum">
              <a:rPr lang="sv-SE" smtClean="0">
                <a:solidFill>
                  <a:prstClr val="white">
                    <a:lumMod val="50000"/>
                  </a:prstClr>
                </a:solidFill>
              </a:rPr>
              <a:pPr/>
              <a:t>‹#›</a:t>
            </a:fld>
            <a:endParaRPr lang="sv-SE" dirty="0">
              <a:solidFill>
                <a:prstClr val="white">
                  <a:lumMod val="50000"/>
                </a:prstClr>
              </a:solidFill>
            </a:endParaRPr>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rPr>
              <a:t>SBU</a:t>
            </a:r>
          </a:p>
        </p:txBody>
      </p:sp>
    </p:spTree>
    <p:extLst>
      <p:ext uri="{BB962C8B-B14F-4D97-AF65-F5344CB8AC3E}">
        <p14:creationId xmlns:p14="http://schemas.microsoft.com/office/powerpoint/2010/main" val="941328205"/>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p:cNvSpPr>
            <a:spLocks noGrp="1"/>
          </p:cNvSpPr>
          <p:nvPr>
            <p:ph type="dt" sz="half" idx="10"/>
          </p:nvPr>
        </p:nvSpPr>
        <p:spPr>
          <a:xfrm>
            <a:off x="457200" y="6356350"/>
            <a:ext cx="2133600" cy="365125"/>
          </a:xfrm>
          <a:prstGeom prst="rect">
            <a:avLst/>
          </a:prstGeom>
        </p:spPr>
        <p:txBody>
          <a:bodyPr/>
          <a:lstStyle/>
          <a:p>
            <a:fld id="{D3C211FD-5B46-4B5B-BFCE-EF0B00343250}" type="datetimeFigureOut">
              <a:rPr lang="en-US">
                <a:solidFill>
                  <a:prstClr val="black"/>
                </a:solidFill>
              </a:rPr>
              <a:pPr/>
              <a:t>3/17/2020</a:t>
            </a:fld>
            <a:endParaRPr lang="en-US">
              <a:solidFill>
                <a:prstClr val="black"/>
              </a:solidFill>
            </a:endParaRPr>
          </a:p>
        </p:txBody>
      </p:sp>
      <p:sp>
        <p:nvSpPr>
          <p:cNvPr id="8" name="Platshållare för sidfot 7"/>
          <p:cNvSpPr>
            <a:spLocks noGrp="1"/>
          </p:cNvSpPr>
          <p:nvPr>
            <p:ph type="ftr" sz="quarter" idx="11"/>
          </p:nvPr>
        </p:nvSpPr>
        <p:spPr/>
        <p:txBody>
          <a:bodyPr/>
          <a:lstStyle/>
          <a:p>
            <a:endParaRPr lang="en-US">
              <a:solidFill>
                <a:prstClr val="black">
                  <a:tint val="75000"/>
                </a:prstClr>
              </a:solidFill>
            </a:endParaRPr>
          </a:p>
        </p:txBody>
      </p:sp>
      <p:sp>
        <p:nvSpPr>
          <p:cNvPr id="9" name="Platshållare för bildnummer 8"/>
          <p:cNvSpPr>
            <a:spLocks noGrp="1"/>
          </p:cNvSpPr>
          <p:nvPr>
            <p:ph type="sldNum" sz="quarter" idx="12"/>
          </p:nvPr>
        </p:nvSpPr>
        <p:spPr/>
        <p:txBody>
          <a:bodyPr/>
          <a:lstStyle/>
          <a:p>
            <a:fld id="{9ED777F0-C1B8-47C6-A5C9-B87F86FEBFF3}"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82981471"/>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tor kapitelbild med rubrik">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367338"/>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p:nvPr>
        </p:nvSpPr>
        <p:spPr>
          <a:xfrm>
            <a:off x="900496" y="5766607"/>
            <a:ext cx="6660000" cy="426170"/>
          </a:xfrm>
        </p:spPr>
        <p:txBody>
          <a:bodyPr anchor="b">
            <a:noAutofit/>
          </a:bodyPr>
          <a:lstStyle>
            <a:lvl1pPr algn="l">
              <a:defRPr sz="2800" b="1"/>
            </a:lvl1pPr>
          </a:lstStyle>
          <a:p>
            <a:r>
              <a:rPr lang="sv-SE" dirty="0"/>
              <a:t>Klicka här för att ändra format</a:t>
            </a:r>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2292785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1143000" y="274638"/>
            <a:ext cx="7543800" cy="1143000"/>
          </a:xfrm>
        </p:spPr>
        <p:txBody>
          <a:bodyPr/>
          <a:lstStyle/>
          <a:p>
            <a:r>
              <a:rPr lang="sv-SE"/>
              <a:t>Klicka här för att ändra format</a:t>
            </a:r>
            <a:endParaRPr lang="en-US"/>
          </a:p>
        </p:txBody>
      </p:sp>
      <p:sp>
        <p:nvSpPr>
          <p:cNvPr id="3" name="Platshållare för diagram 2"/>
          <p:cNvSpPr>
            <a:spLocks noGrp="1"/>
          </p:cNvSpPr>
          <p:nvPr>
            <p:ph type="chart" idx="1"/>
          </p:nvPr>
        </p:nvSpPr>
        <p:spPr>
          <a:xfrm>
            <a:off x="1143000" y="1600206"/>
            <a:ext cx="7543800" cy="4525963"/>
          </a:xfrm>
        </p:spPr>
        <p:txBody>
          <a:bodyPr/>
          <a:lstStyle/>
          <a:p>
            <a:pPr lvl="0"/>
            <a:endParaRPr lang="en-US" noProof="0"/>
          </a:p>
        </p:txBody>
      </p:sp>
      <p:sp>
        <p:nvSpPr>
          <p:cNvPr id="4" name="Platshållare för bildnummer 3"/>
          <p:cNvSpPr>
            <a:spLocks noGrp="1"/>
          </p:cNvSpPr>
          <p:nvPr>
            <p:ph type="sldNum" sz="quarter" idx="10"/>
          </p:nvPr>
        </p:nvSpPr>
        <p:spPr>
          <a:xfrm>
            <a:off x="6553200" y="6245225"/>
            <a:ext cx="2133600" cy="476250"/>
          </a:xfrm>
        </p:spPr>
        <p:txBody>
          <a:bodyPr/>
          <a:lstStyle>
            <a:lvl1pPr fontAlgn="auto">
              <a:spcBef>
                <a:spcPts val="0"/>
              </a:spcBef>
              <a:spcAft>
                <a:spcPts val="0"/>
              </a:spcAft>
              <a:defRPr/>
            </a:lvl1pPr>
          </a:lstStyle>
          <a:p>
            <a:pPr>
              <a:defRPr/>
            </a:pPr>
            <a:fld id="{50E687A3-B1C7-4045-BC1C-054214486406}"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708448396"/>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99592" y="1690215"/>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0" y="1690216"/>
            <a:ext cx="3600000"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sp>
        <p:nvSpPr>
          <p:cNvPr id="6" name="Platshållare för sidfot 3">
            <a:extLst>
              <a:ext uri="{FF2B5EF4-FFF2-40B4-BE49-F238E27FC236}">
                <a16:creationId xmlns:a16="http://schemas.microsoft.com/office/drawing/2014/main" id="{7BF60033-F885-41F6-A2CB-8256AB229B18}"/>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413700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899888" y="600026"/>
            <a:ext cx="7344000" cy="1080000"/>
          </a:xfrm>
        </p:spPr>
        <p:txBody>
          <a:bodyPr/>
          <a:lstStyle/>
          <a:p>
            <a:r>
              <a:rPr lang="sv-SE"/>
              <a:t>Klicka här för att ändra mall för rubrikformat</a:t>
            </a:r>
          </a:p>
        </p:txBody>
      </p:sp>
      <p:sp>
        <p:nvSpPr>
          <p:cNvPr id="4" name="Platshållare för innehåll 3"/>
          <p:cNvSpPr>
            <a:spLocks noGrp="1"/>
          </p:cNvSpPr>
          <p:nvPr>
            <p:ph sz="half" idx="2"/>
          </p:nvPr>
        </p:nvSpPr>
        <p:spPr>
          <a:xfrm>
            <a:off x="2699792" y="1690216"/>
            <a:ext cx="5544208" cy="4500000"/>
          </a:xfrm>
        </p:spPr>
        <p:txBody>
          <a:bodyPr>
            <a:normAutofit/>
          </a:bodyPr>
          <a:lstStyle>
            <a:lvl1pPr>
              <a:defRPr sz="2400"/>
            </a:lvl1pPr>
            <a:lvl2pPr>
              <a:defRPr sz="2000"/>
            </a:lvl2pPr>
            <a:lvl3pPr>
              <a:defRPr sz="1600"/>
            </a:lvl3pPr>
            <a:lvl4pPr>
              <a:defRPr sz="1200"/>
            </a:lvl4pPr>
            <a:lvl5pPr>
              <a:defRPr sz="9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sp>
        <p:nvSpPr>
          <p:cNvPr id="6" name="Platshållare för bild 5"/>
          <p:cNvSpPr>
            <a:spLocks noGrp="1"/>
          </p:cNvSpPr>
          <p:nvPr>
            <p:ph type="pic" sz="quarter" idx="12"/>
          </p:nvPr>
        </p:nvSpPr>
        <p:spPr>
          <a:xfrm>
            <a:off x="899888" y="1772816"/>
            <a:ext cx="1620000" cy="1080000"/>
          </a:xfrm>
        </p:spPr>
        <p:txBody>
          <a:bodyPr>
            <a:normAutofit/>
          </a:bodyPr>
          <a:lstStyle>
            <a:lvl1pPr marL="0" indent="0">
              <a:buNone/>
              <a:defRPr sz="1600"/>
            </a:lvl1pPr>
          </a:lstStyle>
          <a:p>
            <a:r>
              <a:rPr lang="sv-SE"/>
              <a:t>Klicka på ikonen för att lägga till en bild</a:t>
            </a:r>
          </a:p>
        </p:txBody>
      </p:sp>
      <p:sp>
        <p:nvSpPr>
          <p:cNvPr id="8" name="Platshållare för bild 5"/>
          <p:cNvSpPr>
            <a:spLocks noGrp="1"/>
          </p:cNvSpPr>
          <p:nvPr>
            <p:ph type="pic" sz="quarter" idx="13"/>
          </p:nvPr>
        </p:nvSpPr>
        <p:spPr>
          <a:xfrm>
            <a:off x="899888" y="3393056"/>
            <a:ext cx="1620000" cy="1080000"/>
          </a:xfrm>
        </p:spPr>
        <p:txBody>
          <a:bodyPr>
            <a:normAutofit/>
          </a:bodyPr>
          <a:lstStyle>
            <a:lvl1pPr marL="0" indent="0">
              <a:buNone/>
              <a:defRPr sz="1600"/>
            </a:lvl1pPr>
          </a:lstStyle>
          <a:p>
            <a:r>
              <a:rPr lang="sv-SE"/>
              <a:t>Klicka på ikonen för att lägga till en bild</a:t>
            </a:r>
            <a:endParaRPr lang="sv-SE" dirty="0"/>
          </a:p>
        </p:txBody>
      </p:sp>
      <p:sp>
        <p:nvSpPr>
          <p:cNvPr id="10" name="Platshållare för bild 5"/>
          <p:cNvSpPr>
            <a:spLocks noGrp="1"/>
          </p:cNvSpPr>
          <p:nvPr>
            <p:ph type="pic" sz="quarter" idx="14"/>
          </p:nvPr>
        </p:nvSpPr>
        <p:spPr>
          <a:xfrm>
            <a:off x="899888" y="5013296"/>
            <a:ext cx="1620000" cy="1080000"/>
          </a:xfrm>
        </p:spPr>
        <p:txBody>
          <a:bodyPr>
            <a:normAutofit/>
          </a:bodyPr>
          <a:lstStyle>
            <a:lvl1pPr marL="0" indent="0">
              <a:buNone/>
              <a:defRPr sz="1600"/>
            </a:lvl1pPr>
          </a:lstStyle>
          <a:p>
            <a:r>
              <a:rPr lang="sv-SE"/>
              <a:t>Klicka på ikonen för att lägga till en bild</a:t>
            </a:r>
          </a:p>
        </p:txBody>
      </p:sp>
      <p:sp>
        <p:nvSpPr>
          <p:cNvPr id="11" name="Platshållare för sidfot 3">
            <a:extLst>
              <a:ext uri="{FF2B5EF4-FFF2-40B4-BE49-F238E27FC236}">
                <a16:creationId xmlns:a16="http://schemas.microsoft.com/office/drawing/2014/main" id="{7CA06EE6-4145-4688-B406-B497AB651C61}"/>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23129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med rubrik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hasCustomPrompt="1"/>
          </p:nvPr>
        </p:nvSpPr>
        <p:spPr>
          <a:xfrm>
            <a:off x="899592" y="1703229"/>
            <a:ext cx="3600000" cy="432000"/>
          </a:xfrm>
        </p:spPr>
        <p:txBody>
          <a:bodyPr anchor="ctr"/>
          <a:lstStyle>
            <a:lvl1pPr marL="0" indent="0">
              <a:buNone/>
              <a:defRPr sz="2400" b="1" baseline="0">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p:cNvSpPr>
            <a:spLocks noGrp="1"/>
          </p:cNvSpPr>
          <p:nvPr>
            <p:ph sz="half" idx="2"/>
          </p:nvPr>
        </p:nvSpPr>
        <p:spPr>
          <a:xfrm>
            <a:off x="899592"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4008" y="1703229"/>
            <a:ext cx="3600000" cy="460800"/>
          </a:xfrm>
        </p:spPr>
        <p:txBody>
          <a:bodyPr anchor="ctr"/>
          <a:lstStyle>
            <a:lvl1pPr marL="0" indent="0">
              <a:buNone/>
              <a:defRPr sz="2400" b="1">
                <a:solidFill>
                  <a:srgbClr val="005CAA"/>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Platshållare för innehåll 5"/>
          <p:cNvSpPr>
            <a:spLocks noGrp="1"/>
          </p:cNvSpPr>
          <p:nvPr>
            <p:ph sz="quarter" idx="4"/>
          </p:nvPr>
        </p:nvSpPr>
        <p:spPr>
          <a:xfrm>
            <a:off x="4644008" y="2152908"/>
            <a:ext cx="3600000" cy="4032000"/>
          </a:xfrm>
        </p:spPr>
        <p:txBody>
          <a:bodyPr>
            <a:normAutofit/>
          </a:bodyPr>
          <a:lstStyle>
            <a:lvl1pPr>
              <a:defRPr sz="2000"/>
            </a:lvl1pPr>
            <a:lvl2pPr>
              <a:defRPr sz="1600"/>
            </a:lvl2pPr>
            <a:lvl3pPr>
              <a:defRPr sz="1200"/>
            </a:lvl3pPr>
            <a:lvl4pPr>
              <a:defRPr sz="900"/>
            </a:lvl4pPr>
            <a:lvl5pPr>
              <a:defRPr sz="9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nummer 10"/>
          <p:cNvSpPr>
            <a:spLocks noGrp="1"/>
          </p:cNvSpPr>
          <p:nvPr>
            <p:ph type="sldNum" sz="quarter" idx="11"/>
          </p:nvPr>
        </p:nvSpPr>
        <p:spPr/>
        <p:txBody>
          <a:bodyPr/>
          <a:lstStyle/>
          <a:p>
            <a:fld id="{DC77FB7F-F7ED-40A2-86E6-F4714BC8C87B}" type="slidenum">
              <a:rPr lang="sv-SE" smtClean="0"/>
              <a:pPr/>
              <a:t>‹#›</a:t>
            </a:fld>
            <a:endParaRPr lang="sv-SE" dirty="0"/>
          </a:p>
        </p:txBody>
      </p:sp>
      <p:sp>
        <p:nvSpPr>
          <p:cNvPr id="8" name="Platshållare för sidfot 3">
            <a:extLst>
              <a:ext uri="{FF2B5EF4-FFF2-40B4-BE49-F238E27FC236}">
                <a16:creationId xmlns:a16="http://schemas.microsoft.com/office/drawing/2014/main" id="{2EE99E2D-8D61-4B9D-B2A7-8FAB6736848E}"/>
              </a:ext>
            </a:extLst>
          </p:cNvPr>
          <p:cNvSpPr>
            <a:spLocks noGrp="1"/>
          </p:cNvSpPr>
          <p:nvPr>
            <p:ph type="ftr" sz="quarter" idx="12"/>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243950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7" name="Platshållare för bildnummer 6"/>
          <p:cNvSpPr>
            <a:spLocks noGrp="1"/>
          </p:cNvSpPr>
          <p:nvPr>
            <p:ph type="sldNum" sz="quarter" idx="11"/>
          </p:nvPr>
        </p:nvSpPr>
        <p:spPr/>
        <p:txBody>
          <a:bodyPr/>
          <a:lstStyle/>
          <a:p>
            <a:fld id="{DC77FB7F-F7ED-40A2-86E6-F4714BC8C87B}" type="slidenum">
              <a:rPr lang="sv-SE" smtClean="0"/>
              <a:pPr/>
              <a:t>‹#›</a:t>
            </a:fld>
            <a:endParaRPr lang="sv-SE" dirty="0"/>
          </a:p>
        </p:txBody>
      </p:sp>
      <p:sp>
        <p:nvSpPr>
          <p:cNvPr id="4" name="Platshållare för sidfot 3">
            <a:extLst>
              <a:ext uri="{FF2B5EF4-FFF2-40B4-BE49-F238E27FC236}">
                <a16:creationId xmlns:a16="http://schemas.microsoft.com/office/drawing/2014/main" id="{94316C89-675D-4061-8CF2-7256BCB08072}"/>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359706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Platshållare för bildnummer 5"/>
          <p:cNvSpPr>
            <a:spLocks noGrp="1"/>
          </p:cNvSpPr>
          <p:nvPr>
            <p:ph type="sldNum" sz="quarter" idx="11"/>
          </p:nvPr>
        </p:nvSpPr>
        <p:spPr/>
        <p:txBody>
          <a:bodyPr/>
          <a:lstStyle/>
          <a:p>
            <a:fld id="{DC77FB7F-F7ED-40A2-86E6-F4714BC8C87B}" type="slidenum">
              <a:rPr lang="sv-SE" smtClean="0"/>
              <a:pPr/>
              <a:t>‹#›</a:t>
            </a:fld>
            <a:endParaRPr lang="sv-SE" dirty="0"/>
          </a:p>
        </p:txBody>
      </p:sp>
      <p:sp>
        <p:nvSpPr>
          <p:cNvPr id="3" name="Platshållare för sidfot 3">
            <a:extLst>
              <a:ext uri="{FF2B5EF4-FFF2-40B4-BE49-F238E27FC236}">
                <a16:creationId xmlns:a16="http://schemas.microsoft.com/office/drawing/2014/main" id="{F4E867F7-0DC3-49A3-987D-62AA71D6D374}"/>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169059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bild m rubrik">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367338"/>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900496" y="5589240"/>
            <a:ext cx="6660000" cy="792088"/>
          </a:xfrm>
        </p:spPr>
        <p:txBody>
          <a:bodyPr anchor="t" anchorCtr="0">
            <a:noAutofit/>
          </a:bodyPr>
          <a:lstStyle>
            <a:lvl1pPr algn="l">
              <a:defRPr sz="2800" b="1"/>
            </a:lvl1pPr>
          </a:lstStyle>
          <a:p>
            <a:r>
              <a:rPr lang="sv-SE" dirty="0"/>
              <a:t>Klicka här för att ändra format</a:t>
            </a:r>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235255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apitelbild m rubrik o 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4797151"/>
          </a:xfrm>
        </p:spPr>
        <p:txBody>
          <a:bodyPr>
            <a:normAutofit/>
          </a:bodyPr>
          <a:lstStyle>
            <a:lvl1pPr marL="0" indent="0">
              <a:buNone/>
              <a:defRPr sz="24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p:nvPr>
        </p:nvSpPr>
        <p:spPr>
          <a:xfrm>
            <a:off x="900496" y="4941168"/>
            <a:ext cx="6660000" cy="426170"/>
          </a:xfrm>
        </p:spPr>
        <p:txBody>
          <a:bodyPr anchor="b">
            <a:noAutofit/>
          </a:bodyPr>
          <a:lstStyle>
            <a:lvl1pPr algn="l">
              <a:defRPr sz="2800" b="1"/>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900496" y="5378905"/>
            <a:ext cx="66600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9" name="Platshållare för bildnummer 8"/>
          <p:cNvSpPr>
            <a:spLocks noGrp="1"/>
          </p:cNvSpPr>
          <p:nvPr>
            <p:ph type="sldNum" sz="quarter" idx="11"/>
          </p:nvPr>
        </p:nvSpPr>
        <p:spPr/>
        <p:txBody>
          <a:bodyPr/>
          <a:lstStyle/>
          <a:p>
            <a:fld id="{DC77FB7F-F7ED-40A2-86E6-F4714BC8C87B}" type="slidenum">
              <a:rPr lang="sv-SE" smtClean="0"/>
              <a:pPr/>
              <a:t>‹#›</a:t>
            </a:fld>
            <a:endParaRPr lang="sv-SE" dirty="0"/>
          </a:p>
        </p:txBody>
      </p:sp>
      <p:cxnSp>
        <p:nvCxnSpPr>
          <p:cNvPr id="7" name="Rak koppling 6"/>
          <p:cNvCxnSpPr/>
          <p:nvPr userDrawn="1"/>
        </p:nvCxnSpPr>
        <p:spPr>
          <a:xfrm flipH="1">
            <a:off x="-252536"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536733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flipH="1">
            <a:off x="9180512" y="494116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latshållare för sidfot 3">
            <a:extLst>
              <a:ext uri="{FF2B5EF4-FFF2-40B4-BE49-F238E27FC236}">
                <a16:creationId xmlns:a16="http://schemas.microsoft.com/office/drawing/2014/main" id="{083E8A4F-78A8-4FB1-83D6-023903C1160E}"/>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spTree>
    <p:extLst>
      <p:ext uri="{BB962C8B-B14F-4D97-AF65-F5344CB8AC3E}">
        <p14:creationId xmlns:p14="http://schemas.microsoft.com/office/powerpoint/2010/main" val="338430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99888" y="600026"/>
            <a:ext cx="7344000" cy="1080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899592" y="1690216"/>
            <a:ext cx="7344000" cy="45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352480" y="6426000"/>
            <a:ext cx="576000" cy="291600"/>
          </a:xfrm>
          <a:prstGeom prst="rect">
            <a:avLst/>
          </a:prstGeom>
        </p:spPr>
        <p:txBody>
          <a:bodyPr vert="horz" lIns="91440" tIns="45720" rIns="91440" bIns="45720" rtlCol="0" anchor="ctr"/>
          <a:lstStyle>
            <a:lvl1pPr algn="r">
              <a:defRPr sz="1000" b="0">
                <a:solidFill>
                  <a:schemeClr val="bg1">
                    <a:lumMod val="50000"/>
                  </a:schemeClr>
                </a:solidFill>
              </a:defRPr>
            </a:lvl1pPr>
          </a:lstStyle>
          <a:p>
            <a:fld id="{DC77FB7F-F7ED-40A2-86E6-F4714BC8C87B}" type="slidenum">
              <a:rPr lang="sv-SE" smtClean="0"/>
              <a:pPr/>
              <a:t>‹#›</a:t>
            </a:fld>
            <a:endParaRPr lang="sv-SE" dirty="0"/>
          </a:p>
        </p:txBody>
      </p:sp>
      <p:cxnSp>
        <p:nvCxnSpPr>
          <p:cNvPr id="7" name="Rak koppling 6"/>
          <p:cNvCxnSpPr/>
          <p:nvPr userDrawn="1"/>
        </p:nvCxnSpPr>
        <p:spPr>
          <a:xfrm flipH="1">
            <a:off x="-252536" y="60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60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168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p:cNvCxnSpPr/>
          <p:nvPr userDrawn="1"/>
        </p:nvCxnSpPr>
        <p:spPr>
          <a:xfrm flipH="1">
            <a:off x="9180512" y="168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koppling 13"/>
          <p:cNvCxnSpPr/>
          <p:nvPr userDrawn="1"/>
        </p:nvCxnSpPr>
        <p:spPr>
          <a:xfrm flipH="1">
            <a:off x="-252536" y="619021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koppling 14"/>
          <p:cNvCxnSpPr/>
          <p:nvPr userDrawn="1"/>
        </p:nvCxnSpPr>
        <p:spPr>
          <a:xfrm flipH="1">
            <a:off x="9180512" y="619021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koppling 18"/>
          <p:cNvCxnSpPr/>
          <p:nvPr userDrawn="1"/>
        </p:nvCxnSpPr>
        <p:spPr>
          <a:xfrm>
            <a:off x="899888" y="-2434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koppling 19"/>
          <p:cNvCxnSpPr/>
          <p:nvPr userDrawn="1"/>
        </p:nvCxnSpPr>
        <p:spPr>
          <a:xfrm>
            <a:off x="8243888" y="-2434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899592" y="68853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p:cNvCxnSpPr/>
          <p:nvPr userDrawn="1"/>
        </p:nvCxnSpPr>
        <p:spPr>
          <a:xfrm>
            <a:off x="8243592" y="688538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 name="Platshållare för sidfot 3">
            <a:extLst>
              <a:ext uri="{FF2B5EF4-FFF2-40B4-BE49-F238E27FC236}">
                <a16:creationId xmlns:a16="http://schemas.microsoft.com/office/drawing/2014/main" id="{4628C6A1-EDAD-4436-B7C9-ECD04C2A6A53}"/>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SBU</a:t>
            </a:r>
          </a:p>
        </p:txBody>
      </p:sp>
      <p:pic>
        <p:nvPicPr>
          <p:cNvPr id="9" name="Bildobjekt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938716" y="5925859"/>
            <a:ext cx="609752" cy="784476"/>
          </a:xfrm>
          <a:prstGeom prst="rect">
            <a:avLst/>
          </a:prstGeom>
          <a:effectLst/>
        </p:spPr>
      </p:pic>
    </p:spTree>
    <p:extLst>
      <p:ext uri="{BB962C8B-B14F-4D97-AF65-F5344CB8AC3E}">
        <p14:creationId xmlns:p14="http://schemas.microsoft.com/office/powerpoint/2010/main" val="99725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5" r:id="rId4"/>
    <p:sldLayoutId id="2147483653" r:id="rId5"/>
    <p:sldLayoutId id="2147483654" r:id="rId6"/>
    <p:sldLayoutId id="2147483655" r:id="rId7"/>
    <p:sldLayoutId id="2147483666" r:id="rId8"/>
    <p:sldLayoutId id="2147483662" r:id="rId9"/>
  </p:sldLayoutIdLst>
  <p:hf sldNum="0" hdr="0" ftr="0" dt="0"/>
  <p:txStyles>
    <p:titleStyle>
      <a:lvl1pPr algn="l" defTabSz="914400" rtl="0" eaLnBrk="1" latinLnBrk="0" hangingPunct="1">
        <a:spcBef>
          <a:spcPct val="0"/>
        </a:spcBef>
        <a:buNone/>
        <a:defRPr sz="3200" b="1" kern="1200">
          <a:solidFill>
            <a:srgbClr val="005CA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840E37A-8379-4B27-9D79-91F95C1DF3F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3739" y="850"/>
            <a:ext cx="9062298" cy="6830740"/>
          </a:xfrm>
          <a:prstGeom prst="rect">
            <a:avLst/>
          </a:prstGeom>
        </p:spPr>
      </p:pic>
      <p:pic>
        <p:nvPicPr>
          <p:cNvPr id="4" name="Bildobjekt 3">
            <a:extLst>
              <a:ext uri="{FF2B5EF4-FFF2-40B4-BE49-F238E27FC236}">
                <a16:creationId xmlns:a16="http://schemas.microsoft.com/office/drawing/2014/main" id="{698B9AD2-E640-4EF0-AC8C-A5CAD159E01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38716" y="5925859"/>
            <a:ext cx="609752" cy="784476"/>
          </a:xfrm>
          <a:prstGeom prst="rect">
            <a:avLst/>
          </a:prstGeom>
          <a:effectLst/>
        </p:spPr>
      </p:pic>
    </p:spTree>
    <p:extLst>
      <p:ext uri="{BB962C8B-B14F-4D97-AF65-F5344CB8AC3E}">
        <p14:creationId xmlns:p14="http://schemas.microsoft.com/office/powerpoint/2010/main" val="2392456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840E37A-8379-4B27-9D79-91F95C1DF3F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740" y="24880"/>
            <a:ext cx="9062296" cy="6832441"/>
          </a:xfrm>
          <a:prstGeom prst="rect">
            <a:avLst/>
          </a:prstGeom>
        </p:spPr>
      </p:pic>
      <p:pic>
        <p:nvPicPr>
          <p:cNvPr id="4" name="Bildobjekt 3">
            <a:extLst>
              <a:ext uri="{FF2B5EF4-FFF2-40B4-BE49-F238E27FC236}">
                <a16:creationId xmlns:a16="http://schemas.microsoft.com/office/drawing/2014/main" id="{7FE6DDCE-0607-4C8D-A69B-52FD3FA810E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38716" y="5925859"/>
            <a:ext cx="609752" cy="784476"/>
          </a:xfrm>
          <a:prstGeom prst="rect">
            <a:avLst/>
          </a:prstGeom>
          <a:effectLst/>
        </p:spPr>
      </p:pic>
    </p:spTree>
    <p:extLst>
      <p:ext uri="{BB962C8B-B14F-4D97-AF65-F5344CB8AC3E}">
        <p14:creationId xmlns:p14="http://schemas.microsoft.com/office/powerpoint/2010/main" val="29332259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99888" y="600026"/>
            <a:ext cx="7344000" cy="10800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899592" y="1690216"/>
            <a:ext cx="7344000" cy="45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352480" y="6426000"/>
            <a:ext cx="576000" cy="291600"/>
          </a:xfrm>
          <a:prstGeom prst="rect">
            <a:avLst/>
          </a:prstGeom>
        </p:spPr>
        <p:txBody>
          <a:bodyPr vert="horz" lIns="91440" tIns="45720" rIns="91440" bIns="45720" rtlCol="0" anchor="ctr"/>
          <a:lstStyle>
            <a:lvl1pPr algn="r">
              <a:defRPr sz="1000" b="0">
                <a:solidFill>
                  <a:schemeClr val="bg1">
                    <a:lumMod val="50000"/>
                  </a:schemeClr>
                </a:solidFill>
              </a:defRPr>
            </a:lvl1pPr>
          </a:lstStyle>
          <a:p>
            <a:fld id="{DC77FB7F-F7ED-40A2-86E6-F4714BC8C87B}" type="slidenum">
              <a:rPr lang="sv-SE" smtClean="0">
                <a:solidFill>
                  <a:prstClr val="white">
                    <a:lumMod val="50000"/>
                  </a:prstClr>
                </a:solidFill>
                <a:cs typeface="Arial" panose="020B0604020202020204" pitchFamily="34" charset="0"/>
              </a:rPr>
              <a:pPr/>
              <a:t>‹#›</a:t>
            </a:fld>
            <a:endParaRPr lang="sv-SE" dirty="0">
              <a:solidFill>
                <a:prstClr val="white">
                  <a:lumMod val="50000"/>
                </a:prstClr>
              </a:solidFill>
              <a:cs typeface="Arial" panose="020B0604020202020204" pitchFamily="34" charset="0"/>
            </a:endParaRPr>
          </a:p>
        </p:txBody>
      </p:sp>
      <p:cxnSp>
        <p:nvCxnSpPr>
          <p:cNvPr id="7" name="Rak koppling 6"/>
          <p:cNvCxnSpPr/>
          <p:nvPr userDrawn="1"/>
        </p:nvCxnSpPr>
        <p:spPr>
          <a:xfrm flipH="1">
            <a:off x="-252536" y="60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p:cNvCxnSpPr/>
          <p:nvPr userDrawn="1"/>
        </p:nvCxnSpPr>
        <p:spPr>
          <a:xfrm flipH="1">
            <a:off x="9180512" y="60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flipH="1">
            <a:off x="-252536" y="168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p:cNvCxnSpPr/>
          <p:nvPr userDrawn="1"/>
        </p:nvCxnSpPr>
        <p:spPr>
          <a:xfrm flipH="1">
            <a:off x="9180512" y="168002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koppling 13"/>
          <p:cNvCxnSpPr/>
          <p:nvPr userDrawn="1"/>
        </p:nvCxnSpPr>
        <p:spPr>
          <a:xfrm flipH="1">
            <a:off x="-252536" y="619021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koppling 14"/>
          <p:cNvCxnSpPr/>
          <p:nvPr userDrawn="1"/>
        </p:nvCxnSpPr>
        <p:spPr>
          <a:xfrm flipH="1">
            <a:off x="9180512" y="619021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koppling 18"/>
          <p:cNvCxnSpPr/>
          <p:nvPr userDrawn="1"/>
        </p:nvCxnSpPr>
        <p:spPr>
          <a:xfrm>
            <a:off x="899888" y="-2434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koppling 19"/>
          <p:cNvCxnSpPr/>
          <p:nvPr userDrawn="1"/>
        </p:nvCxnSpPr>
        <p:spPr>
          <a:xfrm>
            <a:off x="8243888" y="-2434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899592" y="68853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p:cNvCxnSpPr/>
          <p:nvPr userDrawn="1"/>
        </p:nvCxnSpPr>
        <p:spPr>
          <a:xfrm>
            <a:off x="8243592" y="688538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 name="Platshållare för sidfot 3">
            <a:extLst>
              <a:ext uri="{FF2B5EF4-FFF2-40B4-BE49-F238E27FC236}">
                <a16:creationId xmlns:a16="http://schemas.microsoft.com/office/drawing/2014/main" id="{4628C6A1-EDAD-4436-B7C9-ECD04C2A6A53}"/>
              </a:ext>
            </a:extLst>
          </p:cNvPr>
          <p:cNvSpPr>
            <a:spLocks noGrp="1"/>
          </p:cNvSpPr>
          <p:nvPr>
            <p:ph type="ftr" sz="quarter" idx="3"/>
          </p:nvPr>
        </p:nvSpPr>
        <p:spPr>
          <a:xfrm>
            <a:off x="899592" y="6426000"/>
            <a:ext cx="6768752" cy="284497"/>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solidFill>
                  <a:prstClr val="black">
                    <a:tint val="75000"/>
                  </a:prstClr>
                </a:solidFill>
                <a:cs typeface="Arial" panose="020B0604020202020204" pitchFamily="34" charset="0"/>
              </a:rPr>
              <a:t>SBU</a:t>
            </a:r>
          </a:p>
        </p:txBody>
      </p:sp>
      <p:pic>
        <p:nvPicPr>
          <p:cNvPr id="9" name="Bildobjekt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38716" y="5925859"/>
            <a:ext cx="609752" cy="784476"/>
          </a:xfrm>
          <a:prstGeom prst="rect">
            <a:avLst/>
          </a:prstGeom>
          <a:effectLst/>
        </p:spPr>
      </p:pic>
    </p:spTree>
    <p:extLst>
      <p:ext uri="{BB962C8B-B14F-4D97-AF65-F5344CB8AC3E}">
        <p14:creationId xmlns:p14="http://schemas.microsoft.com/office/powerpoint/2010/main" val="21274101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spd="slow">
    <p:randomBar dir="vert"/>
  </p:transition>
  <p:hf sldNum="0" hdr="0" ftr="0" dt="0"/>
  <p:txStyles>
    <p:titleStyle>
      <a:lvl1pPr algn="l" defTabSz="914400" rtl="0" eaLnBrk="1" latinLnBrk="0" hangingPunct="1">
        <a:spcBef>
          <a:spcPct val="0"/>
        </a:spcBef>
        <a:buNone/>
        <a:defRPr sz="3200" b="1" kern="1200">
          <a:solidFill>
            <a:srgbClr val="005CA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628650" indent="-268288"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4863" indent="-17621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90600" indent="-1857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66813" indent="-176213" algn="l" defTabSz="914400"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3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54075" y="676275"/>
            <a:ext cx="7772400" cy="1168549"/>
          </a:xfrm>
        </p:spPr>
        <p:txBody>
          <a:bodyPr>
            <a:normAutofit fontScale="90000"/>
          </a:bodyPr>
          <a:lstStyle/>
          <a:p>
            <a:pPr algn="ctr" eaLnBrk="1" hangingPunct="1"/>
            <a:r>
              <a:rPr lang="sv-SE" altLang="sv-SE" sz="2800" dirty="0"/>
              <a:t>GRADE – </a:t>
            </a:r>
            <a:br>
              <a:rPr lang="sv-SE" altLang="sv-SE" sz="2800" dirty="0"/>
            </a:br>
            <a:r>
              <a:rPr lang="sv-SE" altLang="sv-SE" sz="2800" dirty="0"/>
              <a:t>en metod för att bedöma tillförlitligheten i det vetenskapliga underlaget</a:t>
            </a:r>
          </a:p>
        </p:txBody>
      </p:sp>
      <p:sp>
        <p:nvSpPr>
          <p:cNvPr id="10244" name="Rectangle 3"/>
          <p:cNvSpPr>
            <a:spLocks noGrp="1" noChangeArrowheads="1"/>
          </p:cNvSpPr>
          <p:nvPr>
            <p:ph idx="1"/>
          </p:nvPr>
        </p:nvSpPr>
        <p:spPr>
          <a:xfrm>
            <a:off x="1090091" y="2171701"/>
            <a:ext cx="7587183" cy="3314700"/>
          </a:xfrm>
        </p:spPr>
        <p:txBody>
          <a:bodyPr>
            <a:normAutofit/>
          </a:bodyPr>
          <a:lstStyle/>
          <a:p>
            <a:pPr marL="1701800" indent="-1701800">
              <a:lnSpc>
                <a:spcPct val="80000"/>
              </a:lnSpc>
              <a:spcBef>
                <a:spcPts val="0"/>
              </a:spcBef>
              <a:spcAft>
                <a:spcPts val="600"/>
              </a:spcAft>
              <a:buNone/>
              <a:tabLst>
                <a:tab pos="1701800" algn="l"/>
              </a:tabLst>
            </a:pPr>
            <a:r>
              <a:rPr lang="sv-SE" dirty="0"/>
              <a:t>(⊕⊕⊕⊕) = 	</a:t>
            </a:r>
            <a:r>
              <a:rPr lang="sv-SE" b="1" dirty="0">
                <a:solidFill>
                  <a:srgbClr val="00B0F0"/>
                </a:solidFill>
              </a:rPr>
              <a:t>Hög</a:t>
            </a:r>
            <a:r>
              <a:rPr lang="sv-SE" b="1" dirty="0"/>
              <a:t> </a:t>
            </a:r>
            <a:r>
              <a:rPr lang="sv-SE" dirty="0"/>
              <a:t>tillförlitlighet</a:t>
            </a:r>
          </a:p>
          <a:p>
            <a:pPr marL="1701800" indent="-1701800">
              <a:lnSpc>
                <a:spcPct val="80000"/>
              </a:lnSpc>
              <a:spcBef>
                <a:spcPts val="0"/>
              </a:spcBef>
              <a:spcAft>
                <a:spcPts val="2400"/>
              </a:spcAft>
              <a:buNone/>
              <a:tabLst>
                <a:tab pos="1701800" algn="l"/>
              </a:tabLst>
            </a:pPr>
            <a:r>
              <a:rPr lang="sv-SE" dirty="0"/>
              <a:t>	</a:t>
            </a:r>
            <a:r>
              <a:rPr lang="sv-SE" sz="1800" dirty="0"/>
              <a:t>Mycket låg sannolikhet att nya studier ska ändra slutsatsen</a:t>
            </a:r>
          </a:p>
          <a:p>
            <a:pPr marL="1701800" indent="-1701800">
              <a:lnSpc>
                <a:spcPct val="80000"/>
              </a:lnSpc>
              <a:spcBef>
                <a:spcPts val="0"/>
              </a:spcBef>
              <a:spcAft>
                <a:spcPts val="2400"/>
              </a:spcAft>
              <a:buNone/>
              <a:tabLst>
                <a:tab pos="1701800" algn="l"/>
              </a:tabLst>
            </a:pPr>
            <a:r>
              <a:rPr lang="sv-SE" dirty="0"/>
              <a:t>(⊕⊕⊕</a:t>
            </a:r>
            <a:r>
              <a:rPr lang="sv-SE" dirty="0">
                <a:sym typeface="Wingdings 2" panose="05020102010507070707" pitchFamily="18" charset="2"/>
              </a:rPr>
              <a:t></a:t>
            </a:r>
            <a:r>
              <a:rPr lang="sv-SE" dirty="0"/>
              <a:t>) = 	</a:t>
            </a:r>
            <a:r>
              <a:rPr lang="sv-SE" b="1" dirty="0">
                <a:solidFill>
                  <a:srgbClr val="92D050"/>
                </a:solidFill>
              </a:rPr>
              <a:t>Måttligt hög </a:t>
            </a:r>
            <a:r>
              <a:rPr lang="sv-SE" dirty="0"/>
              <a:t>tillförlitlighet</a:t>
            </a:r>
          </a:p>
          <a:p>
            <a:pPr marL="1701800" indent="-1701800">
              <a:lnSpc>
                <a:spcPct val="80000"/>
              </a:lnSpc>
              <a:spcBef>
                <a:spcPts val="0"/>
              </a:spcBef>
              <a:spcAft>
                <a:spcPts val="1800"/>
              </a:spcAft>
              <a:buNone/>
              <a:tabLst>
                <a:tab pos="1701800" algn="l"/>
              </a:tabLst>
            </a:pPr>
            <a:r>
              <a:rPr lang="sv-SE" dirty="0"/>
              <a:t>(⊕⊕</a:t>
            </a:r>
            <a:r>
              <a:rPr lang="sv-SE" dirty="0">
                <a:sym typeface="Wingdings 2" panose="05020102010507070707" pitchFamily="18" charset="2"/>
              </a:rPr>
              <a:t></a:t>
            </a:r>
            <a:r>
              <a:rPr lang="sv-SE" dirty="0"/>
              <a:t>) = 	</a:t>
            </a:r>
            <a:r>
              <a:rPr lang="sv-SE" b="1" dirty="0"/>
              <a:t>Låg</a:t>
            </a:r>
            <a:r>
              <a:rPr lang="sv-SE" dirty="0"/>
              <a:t> tillförlitlighet</a:t>
            </a:r>
          </a:p>
          <a:p>
            <a:pPr marL="1701800" indent="-1701800">
              <a:lnSpc>
                <a:spcPct val="80000"/>
              </a:lnSpc>
              <a:spcBef>
                <a:spcPts val="0"/>
              </a:spcBef>
              <a:spcAft>
                <a:spcPts val="600"/>
              </a:spcAft>
              <a:buNone/>
              <a:tabLst>
                <a:tab pos="1701800" algn="l"/>
              </a:tabLst>
            </a:pPr>
            <a:r>
              <a:rPr lang="sv-SE" dirty="0"/>
              <a:t>(⊕</a:t>
            </a:r>
            <a:r>
              <a:rPr lang="sv-SE" dirty="0">
                <a:sym typeface="Wingdings 2" panose="05020102010507070707" pitchFamily="18" charset="2"/>
              </a:rPr>
              <a:t></a:t>
            </a:r>
            <a:r>
              <a:rPr lang="sv-SE" dirty="0"/>
              <a:t>) = 	</a:t>
            </a:r>
            <a:r>
              <a:rPr lang="sv-SE" b="1" dirty="0">
                <a:solidFill>
                  <a:srgbClr val="FFC000"/>
                </a:solidFill>
              </a:rPr>
              <a:t>Mycket låg </a:t>
            </a:r>
            <a:r>
              <a:rPr lang="sv-SE" dirty="0"/>
              <a:t>tillförlitlighet</a:t>
            </a:r>
          </a:p>
          <a:p>
            <a:pPr marL="1701800" indent="-1701800">
              <a:lnSpc>
                <a:spcPct val="80000"/>
              </a:lnSpc>
              <a:spcBef>
                <a:spcPts val="0"/>
              </a:spcBef>
              <a:spcAft>
                <a:spcPts val="1800"/>
              </a:spcAft>
              <a:buNone/>
            </a:pPr>
            <a:r>
              <a:rPr lang="sv-SE" sz="1800" dirty="0"/>
              <a:t>	Hög sannolikhet att nya studier ska ge ett annorlunda resultat</a:t>
            </a:r>
          </a:p>
          <a:p>
            <a:pPr marL="360362" lvl="1" indent="0">
              <a:spcBef>
                <a:spcPts val="0"/>
              </a:spcBef>
              <a:spcAft>
                <a:spcPts val="1800"/>
              </a:spcAft>
              <a:buNone/>
            </a:pPr>
            <a:endParaRPr lang="sv-SE" altLang="sv-SE" sz="2400" dirty="0"/>
          </a:p>
          <a:p>
            <a:pPr lvl="1">
              <a:spcBef>
                <a:spcPts val="0"/>
              </a:spcBef>
              <a:spcAft>
                <a:spcPts val="1800"/>
              </a:spcAft>
              <a:buNone/>
            </a:pPr>
            <a:endParaRPr lang="sv-SE" altLang="sv-SE" sz="2400" dirty="0"/>
          </a:p>
          <a:p>
            <a:pPr eaLnBrk="1" hangingPunct="1">
              <a:spcBef>
                <a:spcPts val="0"/>
              </a:spcBef>
              <a:spcAft>
                <a:spcPts val="1800"/>
              </a:spcAft>
              <a:buFontTx/>
              <a:buNone/>
            </a:pPr>
            <a:endParaRPr lang="sv-SE" altLang="sv-SE" dirty="0"/>
          </a:p>
        </p:txBody>
      </p:sp>
      <p:sp>
        <p:nvSpPr>
          <p:cNvPr id="10242" name="Platshållare för bildnummer 5"/>
          <p:cNvSpPr>
            <a:spLocks noGrp="1"/>
          </p:cNvSpPr>
          <p:nvPr>
            <p:ph type="sldNum" sz="quarter" idx="11"/>
          </p:nvPr>
        </p:nvSpPr>
        <p:spPr>
          <a:xfrm>
            <a:off x="6934200" y="228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2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7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E4A1BE-98BC-4DDF-B5BE-6B263B6C9420}" type="slidenum">
              <a:rPr kumimoji="0" lang="sv-SE" altLang="sv-SE"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919980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544A0A-888B-46B7-BF93-EA3EE61EF377}"/>
              </a:ext>
            </a:extLst>
          </p:cNvPr>
          <p:cNvSpPr>
            <a:spLocks noGrp="1"/>
          </p:cNvSpPr>
          <p:nvPr>
            <p:ph type="title"/>
          </p:nvPr>
        </p:nvSpPr>
        <p:spPr/>
        <p:txBody>
          <a:bodyPr/>
          <a:lstStyle/>
          <a:p>
            <a:r>
              <a:rPr lang="sv-SE" dirty="0"/>
              <a:t>Tillförlitligheten till resultaten </a:t>
            </a:r>
          </a:p>
        </p:txBody>
      </p:sp>
      <p:sp>
        <p:nvSpPr>
          <p:cNvPr id="3" name="Platshållare för innehåll 2">
            <a:extLst>
              <a:ext uri="{FF2B5EF4-FFF2-40B4-BE49-F238E27FC236}">
                <a16:creationId xmlns:a16="http://schemas.microsoft.com/office/drawing/2014/main" id="{367AAE75-1EA1-49F0-AB72-CD5CEEB49C5D}"/>
              </a:ext>
            </a:extLst>
          </p:cNvPr>
          <p:cNvSpPr>
            <a:spLocks noGrp="1"/>
          </p:cNvSpPr>
          <p:nvPr>
            <p:ph idx="1"/>
          </p:nvPr>
        </p:nvSpPr>
        <p:spPr/>
        <p:txBody>
          <a:bodyPr/>
          <a:lstStyle/>
          <a:p>
            <a:pPr marL="0" indent="0">
              <a:buNone/>
            </a:pPr>
            <a:r>
              <a:rPr lang="sv-SE" dirty="0"/>
              <a:t>Följande gränsvärden (tröskelvärden) definierades för tillräcklig prediktiv förmåga:</a:t>
            </a:r>
          </a:p>
          <a:p>
            <a:pPr marL="0" indent="0">
              <a:buNone/>
            </a:pPr>
            <a:endParaRPr lang="sv-SE" dirty="0"/>
          </a:p>
          <a:p>
            <a:r>
              <a:rPr lang="sv-SE" dirty="0"/>
              <a:t>AUC-värde: minst 0,65</a:t>
            </a:r>
          </a:p>
          <a:p>
            <a:r>
              <a:rPr lang="sv-SE" dirty="0"/>
              <a:t>Sensitivitet: minst 0,56</a:t>
            </a:r>
          </a:p>
          <a:p>
            <a:r>
              <a:rPr lang="sv-SE" dirty="0"/>
              <a:t>Specificitet: minst 0,71</a:t>
            </a:r>
          </a:p>
        </p:txBody>
      </p:sp>
    </p:spTree>
    <p:extLst>
      <p:ext uri="{BB962C8B-B14F-4D97-AF65-F5344CB8AC3E}">
        <p14:creationId xmlns:p14="http://schemas.microsoft.com/office/powerpoint/2010/main" val="161662467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C816E-2EE8-496E-B75B-A2C8709FA757}"/>
              </a:ext>
            </a:extLst>
          </p:cNvPr>
          <p:cNvSpPr>
            <a:spLocks noGrp="1"/>
          </p:cNvSpPr>
          <p:nvPr>
            <p:ph type="title"/>
          </p:nvPr>
        </p:nvSpPr>
        <p:spPr>
          <a:xfrm>
            <a:off x="683568" y="332656"/>
            <a:ext cx="7344000" cy="1080000"/>
          </a:xfrm>
        </p:spPr>
        <p:txBody>
          <a:bodyPr>
            <a:normAutofit/>
          </a:bodyPr>
          <a:lstStyle/>
          <a:p>
            <a:pPr algn="ctr"/>
            <a:r>
              <a:rPr lang="sv-SE" dirty="0"/>
              <a:t>Exempel på resultat - </a:t>
            </a:r>
            <a:r>
              <a:rPr lang="sv-SE" sz="2400" dirty="0"/>
              <a:t>om metodernas förmåga att bedöma risk för återfall i våld, båda könen</a:t>
            </a:r>
            <a:endParaRPr lang="sv-SE" sz="2400" b="0" dirty="0"/>
          </a:p>
        </p:txBody>
      </p:sp>
      <p:pic>
        <p:nvPicPr>
          <p:cNvPr id="7" name="Platshållare för innehåll 6">
            <a:extLst>
              <a:ext uri="{FF2B5EF4-FFF2-40B4-BE49-F238E27FC236}">
                <a16:creationId xmlns:a16="http://schemas.microsoft.com/office/drawing/2014/main" id="{AE471338-E94D-42E4-B506-CD140B5749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9428" y="1777619"/>
            <a:ext cx="6105144" cy="4325112"/>
          </a:xfrm>
        </p:spPr>
      </p:pic>
      <p:sp>
        <p:nvSpPr>
          <p:cNvPr id="3" name="Rektangel 2">
            <a:extLst>
              <a:ext uri="{FF2B5EF4-FFF2-40B4-BE49-F238E27FC236}">
                <a16:creationId xmlns:a16="http://schemas.microsoft.com/office/drawing/2014/main" id="{83342DC2-E3C4-416C-9ED4-ED37CCD9BD77}"/>
              </a:ext>
            </a:extLst>
          </p:cNvPr>
          <p:cNvSpPr/>
          <p:nvPr/>
        </p:nvSpPr>
        <p:spPr>
          <a:xfrm>
            <a:off x="3851920" y="5877272"/>
            <a:ext cx="3772652" cy="8640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AUC är sannolikheten för att en slumpmässigt utvald person som fortsätter begå nya kriminella handlingar ska ha en högre bedömd återfallsrisk än en slumpmässigt utvald person som inte begår nya kriminella handlingar</a:t>
            </a:r>
          </a:p>
        </p:txBody>
      </p:sp>
    </p:spTree>
    <p:extLst>
      <p:ext uri="{BB962C8B-B14F-4D97-AF65-F5344CB8AC3E}">
        <p14:creationId xmlns:p14="http://schemas.microsoft.com/office/powerpoint/2010/main" val="391999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BF5EC2-6A1B-4A4D-BDC7-C7C35B4E7829}"/>
              </a:ext>
            </a:extLst>
          </p:cNvPr>
          <p:cNvSpPr>
            <a:spLocks noGrp="1"/>
          </p:cNvSpPr>
          <p:nvPr>
            <p:ph type="title"/>
          </p:nvPr>
        </p:nvSpPr>
        <p:spPr/>
        <p:txBody>
          <a:bodyPr/>
          <a:lstStyle/>
          <a:p>
            <a:r>
              <a:rPr lang="sv-SE" dirty="0"/>
              <a:t>Resultattabell - ett exempel</a:t>
            </a:r>
          </a:p>
        </p:txBody>
      </p:sp>
      <p:graphicFrame>
        <p:nvGraphicFramePr>
          <p:cNvPr id="4" name="Platshållare för innehåll 3">
            <a:extLst>
              <a:ext uri="{FF2B5EF4-FFF2-40B4-BE49-F238E27FC236}">
                <a16:creationId xmlns:a16="http://schemas.microsoft.com/office/drawing/2014/main" id="{4D072BE9-1CBE-4966-A5A1-009FDA19DC38}"/>
              </a:ext>
            </a:extLst>
          </p:cNvPr>
          <p:cNvGraphicFramePr>
            <a:graphicFrameLocks noGrp="1"/>
          </p:cNvGraphicFramePr>
          <p:nvPr>
            <p:ph idx="1"/>
          </p:nvPr>
        </p:nvGraphicFramePr>
        <p:xfrm>
          <a:off x="683568" y="1556792"/>
          <a:ext cx="7272512" cy="5242587"/>
        </p:xfrm>
        <a:graphic>
          <a:graphicData uri="http://schemas.openxmlformats.org/drawingml/2006/table">
            <a:tbl>
              <a:tblPr firstRow="1" firstCol="1" bandRow="1">
                <a:effectLst>
                  <a:outerShdw blurRad="50800" dist="50800" dir="5400000" algn="ctr" rotWithShape="0">
                    <a:schemeClr val="bg1">
                      <a:lumMod val="85000"/>
                    </a:schemeClr>
                  </a:outerShdw>
                </a:effectLst>
                <a:tableStyleId>{5C22544A-7EE6-4342-B048-85BDC9FD1C3A}</a:tableStyleId>
              </a:tblPr>
              <a:tblGrid>
                <a:gridCol w="1368152">
                  <a:extLst>
                    <a:ext uri="{9D8B030D-6E8A-4147-A177-3AD203B41FA5}">
                      <a16:colId xmlns:a16="http://schemas.microsoft.com/office/drawing/2014/main" val="3669686962"/>
                    </a:ext>
                  </a:extLst>
                </a:gridCol>
                <a:gridCol w="1655437">
                  <a:extLst>
                    <a:ext uri="{9D8B030D-6E8A-4147-A177-3AD203B41FA5}">
                      <a16:colId xmlns:a16="http://schemas.microsoft.com/office/drawing/2014/main" val="3837358642"/>
                    </a:ext>
                  </a:extLst>
                </a:gridCol>
                <a:gridCol w="1571019">
                  <a:extLst>
                    <a:ext uri="{9D8B030D-6E8A-4147-A177-3AD203B41FA5}">
                      <a16:colId xmlns:a16="http://schemas.microsoft.com/office/drawing/2014/main" val="1178233733"/>
                    </a:ext>
                  </a:extLst>
                </a:gridCol>
                <a:gridCol w="1309752">
                  <a:extLst>
                    <a:ext uri="{9D8B030D-6E8A-4147-A177-3AD203B41FA5}">
                      <a16:colId xmlns:a16="http://schemas.microsoft.com/office/drawing/2014/main" val="2425056076"/>
                    </a:ext>
                  </a:extLst>
                </a:gridCol>
                <a:gridCol w="1368152">
                  <a:extLst>
                    <a:ext uri="{9D8B030D-6E8A-4147-A177-3AD203B41FA5}">
                      <a16:colId xmlns:a16="http://schemas.microsoft.com/office/drawing/2014/main" val="531958608"/>
                    </a:ext>
                  </a:extLst>
                </a:gridCol>
              </a:tblGrid>
              <a:tr h="751867">
                <a:tc>
                  <a:txBody>
                    <a:bodyPr/>
                    <a:lstStyle/>
                    <a:p>
                      <a:pPr>
                        <a:spcAft>
                          <a:spcPts val="1000"/>
                        </a:spcAft>
                      </a:pPr>
                      <a:r>
                        <a:rPr lang="sv-SE" sz="1200" b="1" dirty="0">
                          <a:solidFill>
                            <a:schemeClr val="tx1"/>
                          </a:solidFill>
                          <a:effectLst/>
                        </a:rPr>
                        <a:t>Samtliga metoder</a:t>
                      </a:r>
                      <a:endParaRPr lang="sv-SE"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66" marR="63866" marT="0" marB="0">
                    <a:solidFill>
                      <a:schemeClr val="bg1">
                        <a:lumMod val="85000"/>
                      </a:schemeClr>
                    </a:solidFill>
                  </a:tcPr>
                </a:tc>
                <a:tc>
                  <a:txBody>
                    <a:bodyPr/>
                    <a:lstStyle/>
                    <a:p>
                      <a:pPr>
                        <a:spcAft>
                          <a:spcPts val="1000"/>
                        </a:spcAft>
                      </a:pPr>
                      <a:r>
                        <a:rPr lang="sv-SE" sz="1200" b="1" dirty="0">
                          <a:solidFill>
                            <a:schemeClr val="tx1"/>
                          </a:solidFill>
                          <a:effectLst/>
                        </a:rPr>
                        <a:t>Antal deltagare och antal studier</a:t>
                      </a:r>
                    </a:p>
                    <a:p>
                      <a:pPr>
                        <a:spcAft>
                          <a:spcPts val="1000"/>
                        </a:spcAft>
                      </a:pPr>
                      <a:r>
                        <a:rPr lang="sv-SE" sz="1200" b="1" dirty="0">
                          <a:solidFill>
                            <a:schemeClr val="tx1"/>
                          </a:solidFill>
                          <a:effectLst/>
                        </a:rPr>
                        <a:t> </a:t>
                      </a:r>
                      <a:endParaRPr lang="sv-SE"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66" marR="63866" marT="0" marB="0">
                    <a:solidFill>
                      <a:schemeClr val="bg1">
                        <a:lumMod val="85000"/>
                      </a:schemeClr>
                    </a:solidFill>
                  </a:tcPr>
                </a:tc>
                <a:tc>
                  <a:txBody>
                    <a:bodyPr/>
                    <a:lstStyle/>
                    <a:p>
                      <a:pPr>
                        <a:spcAft>
                          <a:spcPts val="1000"/>
                        </a:spcAft>
                      </a:pPr>
                      <a:r>
                        <a:rPr lang="sv-SE" sz="1200" b="1" dirty="0">
                          <a:solidFill>
                            <a:schemeClr val="tx1"/>
                          </a:solidFill>
                          <a:effectLst/>
                        </a:rPr>
                        <a:t>Antal AUC-värden ≥ 0,65 samt variation</a:t>
                      </a:r>
                    </a:p>
                    <a:p>
                      <a:pPr>
                        <a:spcAft>
                          <a:spcPts val="1000"/>
                        </a:spcAft>
                      </a:pPr>
                      <a:r>
                        <a:rPr lang="sv-SE" sz="1200" b="1" dirty="0">
                          <a:solidFill>
                            <a:schemeClr val="tx1"/>
                          </a:solidFill>
                          <a:effectLst/>
                        </a:rPr>
                        <a:t> </a:t>
                      </a:r>
                      <a:endParaRPr lang="sv-SE"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66" marR="63866" marT="0" marB="0">
                    <a:solidFill>
                      <a:schemeClr val="bg1">
                        <a:lumMod val="85000"/>
                      </a:schemeClr>
                    </a:solidFill>
                  </a:tcPr>
                </a:tc>
                <a:tc>
                  <a:txBody>
                    <a:bodyPr/>
                    <a:lstStyle/>
                    <a:p>
                      <a:pPr>
                        <a:spcAft>
                          <a:spcPts val="1000"/>
                        </a:spcAft>
                      </a:pPr>
                      <a:r>
                        <a:rPr lang="sv-SE" sz="1200" b="1" dirty="0">
                          <a:solidFill>
                            <a:schemeClr val="tx1"/>
                          </a:solidFill>
                          <a:effectLst/>
                        </a:rPr>
                        <a:t>Tillförlitlighet (GRADE)</a:t>
                      </a:r>
                      <a:endParaRPr lang="sv-SE"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66" marR="63866" marT="0" marB="0">
                    <a:solidFill>
                      <a:schemeClr val="bg1">
                        <a:lumMod val="85000"/>
                      </a:schemeClr>
                    </a:solidFill>
                  </a:tcPr>
                </a:tc>
                <a:tc>
                  <a:txBody>
                    <a:bodyPr/>
                    <a:lstStyle/>
                    <a:p>
                      <a:pPr>
                        <a:spcAft>
                          <a:spcPts val="1000"/>
                        </a:spcAft>
                      </a:pPr>
                      <a:r>
                        <a:rPr lang="sv-SE" sz="1200" b="1" dirty="0">
                          <a:solidFill>
                            <a:schemeClr val="tx1"/>
                          </a:solidFill>
                          <a:effectLst/>
                        </a:rPr>
                        <a:t>Avdrag</a:t>
                      </a:r>
                      <a:endParaRPr lang="sv-SE"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66" marR="63866" marT="0" marB="0">
                    <a:solidFill>
                      <a:schemeClr val="bg1">
                        <a:lumMod val="85000"/>
                      </a:schemeClr>
                    </a:solidFill>
                  </a:tcPr>
                </a:tc>
                <a:extLst>
                  <a:ext uri="{0D108BD9-81ED-4DB2-BD59-A6C34878D82A}">
                    <a16:rowId xmlns:a16="http://schemas.microsoft.com/office/drawing/2014/main" val="896680344"/>
                  </a:ext>
                </a:extLst>
              </a:tr>
              <a:tr h="976324">
                <a:tc>
                  <a:txBody>
                    <a:bodyPr/>
                    <a:lstStyle/>
                    <a:p>
                      <a:pPr>
                        <a:spcAft>
                          <a:spcPts val="1000"/>
                        </a:spcAft>
                      </a:pPr>
                      <a:r>
                        <a:rPr lang="sv-SE" sz="1200" dirty="0">
                          <a:solidFill>
                            <a:schemeClr val="tx1"/>
                          </a:solidFill>
                          <a:effectLst/>
                        </a:rPr>
                        <a:t>Återfall i våld </a:t>
                      </a:r>
                      <a:br>
                        <a:rPr lang="sv-SE" sz="1200" dirty="0">
                          <a:solidFill>
                            <a:schemeClr val="tx1"/>
                          </a:solidFill>
                          <a:effectLst/>
                        </a:rPr>
                      </a:br>
                      <a:r>
                        <a:rPr lang="sv-SE" sz="1200" dirty="0">
                          <a:solidFill>
                            <a:schemeClr val="tx1"/>
                          </a:solidFill>
                          <a:effectLst/>
                        </a:rPr>
                        <a:t>alla ungdomar </a:t>
                      </a:r>
                    </a:p>
                    <a:p>
                      <a:pPr>
                        <a:spcAft>
                          <a:spcPts val="1000"/>
                        </a:spcAft>
                      </a:pPr>
                      <a:r>
                        <a:rPr lang="sv-SE" sz="1200" dirty="0">
                          <a:solidFill>
                            <a:schemeClr val="tx1"/>
                          </a:solidFill>
                          <a:effectLst/>
                        </a:rPr>
                        <a:t>Samtliga metoder</a:t>
                      </a:r>
                    </a:p>
                    <a:p>
                      <a:pPr>
                        <a:spcAft>
                          <a:spcPts val="1000"/>
                        </a:spcAft>
                      </a:pPr>
                      <a:r>
                        <a:rPr lang="sv-SE" sz="1200" dirty="0">
                          <a:solidFill>
                            <a:schemeClr val="tx1"/>
                          </a:solidFill>
                          <a:effectLst/>
                        </a:rPr>
                        <a:t> </a:t>
                      </a:r>
                      <a:endParaRPr lang="sv-SE"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spcAft>
                          <a:spcPts val="1000"/>
                        </a:spcAft>
                      </a:pPr>
                      <a:r>
                        <a:rPr lang="sv-SE" sz="1000" dirty="0">
                          <a:effectLst/>
                        </a:rPr>
                        <a:t>11 249 ungdomar</a:t>
                      </a:r>
                    </a:p>
                    <a:p>
                      <a:pPr>
                        <a:spcAft>
                          <a:spcPts val="1000"/>
                        </a:spcAft>
                      </a:pPr>
                      <a:r>
                        <a:rPr lang="sv-SE" sz="1000" dirty="0">
                          <a:effectLst/>
                        </a:rPr>
                        <a:t>17 studier med 22 AUC-värden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AUC ≥0,65: 20 AUC-värden (variationsvidd 0,57 till 0,79) </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lnSpc>
                          <a:spcPct val="115000"/>
                        </a:lnSpc>
                        <a:spcAft>
                          <a:spcPts val="1000"/>
                        </a:spcAft>
                      </a:pPr>
                      <a:r>
                        <a:rPr lang="el-GR" sz="1000" dirty="0">
                          <a:effectLst/>
                        </a:rPr>
                        <a:t>(⊕⊕⊕Ο)  </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en-US" sz="1000" dirty="0" err="1">
                          <a:effectLst/>
                        </a:rPr>
                        <a:t>Kommentar</a:t>
                      </a:r>
                      <a:r>
                        <a:rPr lang="en-US" sz="1000" dirty="0">
                          <a:effectLst/>
                        </a:rPr>
                        <a:t> </a:t>
                      </a:r>
                      <a:r>
                        <a:rPr lang="en-US" sz="1000" baseline="30000" dirty="0">
                          <a:effectLst/>
                        </a:rPr>
                        <a:t>1</a:t>
                      </a:r>
                      <a:r>
                        <a:rPr lang="en-US" sz="1000" dirty="0">
                          <a:effectLst/>
                        </a:rPr>
                        <a:t> </a:t>
                      </a:r>
                      <a:endParaRPr lang="sv-SE" sz="1000" dirty="0">
                        <a:effectLst/>
                      </a:endParaRPr>
                    </a:p>
                    <a:p>
                      <a:pPr>
                        <a:spcAft>
                          <a:spcPts val="1000"/>
                        </a:spcAft>
                      </a:pPr>
                      <a:r>
                        <a:rPr lang="en-US" sz="1000" dirty="0">
                          <a:effectLst/>
                        </a:rPr>
                        <a:t>–1 Risk för </a:t>
                      </a:r>
                      <a:r>
                        <a:rPr lang="en-US" sz="1000" dirty="0" err="1">
                          <a:effectLst/>
                        </a:rPr>
                        <a:t>snedvridning</a:t>
                      </a:r>
                      <a:r>
                        <a:rPr lang="en-US" sz="1000" dirty="0">
                          <a:effectLst/>
                        </a:rPr>
                        <a:t> </a:t>
                      </a:r>
                      <a:r>
                        <a:rPr lang="en-US" sz="1000" baseline="30000" dirty="0">
                          <a:effectLst/>
                        </a:rPr>
                        <a:t>2 </a:t>
                      </a:r>
                      <a:endParaRPr lang="sv-SE" sz="1000" dirty="0">
                        <a:effectLst/>
                      </a:endParaRPr>
                    </a:p>
                    <a:p>
                      <a:pPr>
                        <a:spcAft>
                          <a:spcPts val="1000"/>
                        </a:spcAft>
                      </a:pPr>
                      <a:r>
                        <a:rPr lang="en-US"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extLst>
                  <a:ext uri="{0D108BD9-81ED-4DB2-BD59-A6C34878D82A}">
                    <a16:rowId xmlns:a16="http://schemas.microsoft.com/office/drawing/2014/main" val="3310275664"/>
                  </a:ext>
                </a:extLst>
              </a:tr>
              <a:tr h="874220">
                <a:tc>
                  <a:txBody>
                    <a:bodyPr/>
                    <a:lstStyle/>
                    <a:p>
                      <a:pPr>
                        <a:spcAft>
                          <a:spcPts val="1000"/>
                        </a:spcAft>
                      </a:pPr>
                      <a:r>
                        <a:rPr lang="sv-SE" sz="1200" dirty="0">
                          <a:solidFill>
                            <a:schemeClr val="tx1"/>
                          </a:solidFill>
                          <a:effectLst/>
                        </a:rPr>
                        <a:t>Återfall i våld – pojkar </a:t>
                      </a:r>
                    </a:p>
                    <a:p>
                      <a:pPr>
                        <a:spcAft>
                          <a:spcPts val="1000"/>
                        </a:spcAft>
                      </a:pPr>
                      <a:r>
                        <a:rPr lang="sv-SE" sz="1200" dirty="0">
                          <a:solidFill>
                            <a:schemeClr val="tx1"/>
                          </a:solidFill>
                          <a:effectLst/>
                        </a:rPr>
                        <a:t>Samtliga metoder</a:t>
                      </a:r>
                    </a:p>
                    <a:p>
                      <a:pPr>
                        <a:spcAft>
                          <a:spcPts val="1000"/>
                        </a:spcAft>
                      </a:pPr>
                      <a:r>
                        <a:rPr lang="sv-SE" sz="1200" dirty="0">
                          <a:solidFill>
                            <a:schemeClr val="tx1"/>
                          </a:solidFill>
                          <a:effectLst/>
                        </a:rPr>
                        <a:t> </a:t>
                      </a:r>
                      <a:endParaRPr lang="sv-SE"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spcAft>
                          <a:spcPts val="1000"/>
                        </a:spcAft>
                      </a:pPr>
                      <a:r>
                        <a:rPr lang="sv-SE" sz="1000" dirty="0">
                          <a:effectLst/>
                        </a:rPr>
                        <a:t>9 479 pojkar</a:t>
                      </a:r>
                    </a:p>
                    <a:p>
                      <a:pPr>
                        <a:spcAft>
                          <a:spcPts val="1000"/>
                        </a:spcAft>
                      </a:pPr>
                      <a:r>
                        <a:rPr lang="sv-SE" sz="1000" dirty="0">
                          <a:effectLst/>
                        </a:rPr>
                        <a:t>14 studier med 15 AUC-värden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AUC ≥0,65: 12 AUC-värden (variationsvidd 0,59 till 0,88)</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lnSpc>
                          <a:spcPct val="115000"/>
                        </a:lnSpc>
                        <a:spcAft>
                          <a:spcPts val="1000"/>
                        </a:spcAft>
                      </a:pPr>
                      <a:r>
                        <a:rPr lang="el-GR" sz="1000" dirty="0">
                          <a:effectLst/>
                        </a:rPr>
                        <a:t>(⊕⊕⊕Ο) </a:t>
                      </a:r>
                      <a:r>
                        <a:rPr lang="sv-SE" sz="1000" dirty="0">
                          <a:effectLst/>
                        </a:rPr>
                        <a:t> </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Kommentar </a:t>
                      </a:r>
                      <a:r>
                        <a:rPr lang="sv-SE" sz="1000" baseline="30000" dirty="0">
                          <a:effectLst/>
                        </a:rPr>
                        <a:t>3</a:t>
                      </a:r>
                      <a:r>
                        <a:rPr lang="sv-SE" sz="1000" dirty="0">
                          <a:effectLst/>
                        </a:rPr>
                        <a:t> </a:t>
                      </a:r>
                    </a:p>
                    <a:p>
                      <a:pPr>
                        <a:spcAft>
                          <a:spcPts val="1000"/>
                        </a:spcAft>
                      </a:pPr>
                      <a:r>
                        <a:rPr lang="sv-SE" sz="1000" dirty="0">
                          <a:effectLst/>
                        </a:rPr>
                        <a:t>–1 Risk för snedvridning</a:t>
                      </a:r>
                      <a:r>
                        <a:rPr lang="sv-SE" sz="1000" baseline="30000" dirty="0">
                          <a:effectLst/>
                        </a:rPr>
                        <a:t>2</a:t>
                      </a:r>
                      <a:r>
                        <a:rPr lang="sv-SE" sz="700" dirty="0">
                          <a:effectLst/>
                        </a:rPr>
                        <a:t> </a:t>
                      </a:r>
                      <a:endParaRPr lang="sv-SE" sz="1000" dirty="0">
                        <a:effectLst/>
                      </a:endParaRP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extLst>
                  <a:ext uri="{0D108BD9-81ED-4DB2-BD59-A6C34878D82A}">
                    <a16:rowId xmlns:a16="http://schemas.microsoft.com/office/drawing/2014/main" val="650927117"/>
                  </a:ext>
                </a:extLst>
              </a:tr>
              <a:tr h="874220">
                <a:tc>
                  <a:txBody>
                    <a:bodyPr/>
                    <a:lstStyle/>
                    <a:p>
                      <a:pPr>
                        <a:spcAft>
                          <a:spcPts val="1000"/>
                        </a:spcAft>
                      </a:pPr>
                      <a:r>
                        <a:rPr lang="sv-SE" sz="1200" dirty="0">
                          <a:solidFill>
                            <a:schemeClr val="tx1"/>
                          </a:solidFill>
                          <a:effectLst/>
                        </a:rPr>
                        <a:t>Återfall i våld - flickor </a:t>
                      </a:r>
                    </a:p>
                    <a:p>
                      <a:pPr>
                        <a:spcAft>
                          <a:spcPts val="1000"/>
                        </a:spcAft>
                      </a:pPr>
                      <a:r>
                        <a:rPr lang="sv-SE" sz="1200" dirty="0">
                          <a:solidFill>
                            <a:schemeClr val="tx1"/>
                          </a:solidFill>
                          <a:effectLst/>
                        </a:rPr>
                        <a:t>Samtliga metoder</a:t>
                      </a:r>
                    </a:p>
                    <a:p>
                      <a:pPr>
                        <a:spcAft>
                          <a:spcPts val="1000"/>
                        </a:spcAft>
                      </a:pPr>
                      <a:r>
                        <a:rPr lang="sv-SE" sz="1200" dirty="0">
                          <a:solidFill>
                            <a:schemeClr val="tx1"/>
                          </a:solidFill>
                          <a:effectLst/>
                        </a:rPr>
                        <a:t> </a:t>
                      </a:r>
                      <a:endParaRPr lang="sv-SE"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spcAft>
                          <a:spcPts val="1000"/>
                        </a:spcAft>
                      </a:pPr>
                      <a:r>
                        <a:rPr lang="sv-SE" sz="1000" dirty="0">
                          <a:effectLst/>
                        </a:rPr>
                        <a:t>1 372 flickor</a:t>
                      </a:r>
                    </a:p>
                    <a:p>
                      <a:pPr>
                        <a:spcAft>
                          <a:spcPts val="1000"/>
                        </a:spcAft>
                      </a:pPr>
                      <a:r>
                        <a:rPr lang="sv-SE" sz="1000" dirty="0">
                          <a:effectLst/>
                        </a:rPr>
                        <a:t>9 studier med 10 AUC-värden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AUC ≥0,65: 8 AUC-värden (variationsvidd 0,60 till 0,84)</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 </a:t>
                      </a:r>
                    </a:p>
                    <a:p>
                      <a:pPr>
                        <a:lnSpc>
                          <a:spcPct val="115000"/>
                        </a:lnSpc>
                        <a:spcAft>
                          <a:spcPts val="1000"/>
                        </a:spcAft>
                      </a:pPr>
                      <a:r>
                        <a:rPr lang="el-GR" sz="1000" dirty="0">
                          <a:effectLst/>
                        </a:rPr>
                        <a:t>(⊕⊕ΟΟ) </a:t>
                      </a: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–1 Precision </a:t>
                      </a:r>
                      <a:r>
                        <a:rPr lang="sv-SE" sz="1000" baseline="30000" dirty="0">
                          <a:effectLst/>
                        </a:rPr>
                        <a:t>4</a:t>
                      </a:r>
                      <a:r>
                        <a:rPr lang="sv-SE" sz="1000" dirty="0">
                          <a:effectLst/>
                        </a:rPr>
                        <a:t> </a:t>
                      </a:r>
                    </a:p>
                    <a:p>
                      <a:pPr>
                        <a:spcAft>
                          <a:spcPts val="1000"/>
                        </a:spcAft>
                      </a:pPr>
                      <a:r>
                        <a:rPr lang="sv-SE" sz="1000" dirty="0">
                          <a:effectLst/>
                        </a:rPr>
                        <a:t>–1 Risk för snedvridning </a:t>
                      </a:r>
                      <a:r>
                        <a:rPr lang="sv-SE" sz="1000" baseline="30000" dirty="0">
                          <a:effectLst/>
                        </a:rPr>
                        <a:t>2</a:t>
                      </a:r>
                      <a:endParaRPr lang="sv-SE" sz="1000" dirty="0">
                        <a:effectLst/>
                      </a:endParaRP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extLst>
                  <a:ext uri="{0D108BD9-81ED-4DB2-BD59-A6C34878D82A}">
                    <a16:rowId xmlns:a16="http://schemas.microsoft.com/office/drawing/2014/main" val="3453246120"/>
                  </a:ext>
                </a:extLst>
              </a:tr>
              <a:tr h="1157056">
                <a:tc>
                  <a:txBody>
                    <a:bodyPr/>
                    <a:lstStyle/>
                    <a:p>
                      <a:pPr>
                        <a:spcAft>
                          <a:spcPts val="1000"/>
                        </a:spcAft>
                      </a:pPr>
                      <a:r>
                        <a:rPr lang="sv-SE" sz="1200" dirty="0">
                          <a:solidFill>
                            <a:schemeClr val="tx1"/>
                          </a:solidFill>
                          <a:effectLst/>
                        </a:rPr>
                        <a:t>Återfall i något brott - alla ungdomar</a:t>
                      </a:r>
                    </a:p>
                    <a:p>
                      <a:pPr>
                        <a:spcAft>
                          <a:spcPts val="1000"/>
                        </a:spcAft>
                      </a:pPr>
                      <a:r>
                        <a:rPr lang="sv-SE" sz="1200" dirty="0">
                          <a:solidFill>
                            <a:schemeClr val="tx1"/>
                          </a:solidFill>
                          <a:effectLst/>
                        </a:rPr>
                        <a:t>Samtliga metoder</a:t>
                      </a:r>
                    </a:p>
                    <a:p>
                      <a:pPr>
                        <a:spcAft>
                          <a:spcPts val="1000"/>
                        </a:spcAft>
                      </a:pPr>
                      <a:r>
                        <a:rPr lang="sv-SE" sz="1200" dirty="0">
                          <a:solidFill>
                            <a:schemeClr val="tx1"/>
                          </a:solidFill>
                          <a:effectLst/>
                        </a:rPr>
                        <a:t> </a:t>
                      </a:r>
                      <a:endParaRPr lang="sv-SE"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spcAft>
                          <a:spcPts val="1000"/>
                        </a:spcAft>
                      </a:pPr>
                      <a:r>
                        <a:rPr lang="sv-SE" sz="1000" dirty="0">
                          <a:effectLst/>
                        </a:rPr>
                        <a:t>18 904 ungdomar</a:t>
                      </a:r>
                    </a:p>
                    <a:p>
                      <a:pPr>
                        <a:spcAft>
                          <a:spcPts val="1000"/>
                        </a:spcAft>
                      </a:pPr>
                      <a:r>
                        <a:rPr lang="sv-SE" sz="1000" dirty="0">
                          <a:effectLst/>
                        </a:rPr>
                        <a:t>26 studier med 32 AUC-värden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AUC ≥0,65: 26 AUC-värden (variationsvidd 0,60 till 0,83)</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lnSpc>
                          <a:spcPct val="115000"/>
                        </a:lnSpc>
                        <a:spcAft>
                          <a:spcPts val="1000"/>
                        </a:spcAft>
                      </a:pPr>
                      <a:r>
                        <a:rPr lang="el-GR" sz="1050" kern="1200" dirty="0">
                          <a:solidFill>
                            <a:schemeClr val="dk1"/>
                          </a:solidFill>
                          <a:effectLst/>
                          <a:latin typeface="+mn-lt"/>
                          <a:ea typeface="+mn-ea"/>
                          <a:cs typeface="+mn-cs"/>
                        </a:rPr>
                        <a:t>(⊕⊕⊕Ο)  </a:t>
                      </a:r>
                    </a:p>
                    <a:p>
                      <a:pPr>
                        <a:spcAft>
                          <a:spcPts val="1000"/>
                        </a:spcAft>
                      </a:pPr>
                      <a:r>
                        <a:rPr lang="en-US"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tc>
                  <a:txBody>
                    <a:bodyPr/>
                    <a:lstStyle/>
                    <a:p>
                      <a:pPr>
                        <a:spcAft>
                          <a:spcPts val="1000"/>
                        </a:spcAft>
                      </a:pPr>
                      <a:r>
                        <a:rPr lang="sv-SE" sz="1000" dirty="0">
                          <a:effectLst/>
                        </a:rPr>
                        <a:t>Kommentar </a:t>
                      </a:r>
                      <a:r>
                        <a:rPr lang="sv-SE" sz="1000" baseline="30000" dirty="0">
                          <a:effectLst/>
                        </a:rPr>
                        <a:t>5</a:t>
                      </a:r>
                      <a:r>
                        <a:rPr lang="sv-SE" sz="1000" dirty="0">
                          <a:effectLst/>
                        </a:rPr>
                        <a:t> </a:t>
                      </a:r>
                    </a:p>
                    <a:p>
                      <a:pPr>
                        <a:spcAft>
                          <a:spcPts val="1000"/>
                        </a:spcAft>
                      </a:pPr>
                      <a:r>
                        <a:rPr lang="sv-SE" sz="1000" dirty="0">
                          <a:effectLst/>
                        </a:rPr>
                        <a:t>–1 Risk för snedvridning </a:t>
                      </a:r>
                      <a:r>
                        <a:rPr lang="sv-SE" sz="1000" baseline="30000" dirty="0">
                          <a:effectLst/>
                        </a:rPr>
                        <a:t>2</a:t>
                      </a:r>
                      <a:endParaRPr lang="sv-SE" sz="1000" dirty="0">
                        <a:effectLst/>
                      </a:endParaRPr>
                    </a:p>
                    <a:p>
                      <a:pPr>
                        <a:spcAft>
                          <a:spcPts val="1000"/>
                        </a:spcAft>
                      </a:pPr>
                      <a:r>
                        <a:rPr lang="sv-SE" sz="1000" dirty="0">
                          <a:effectLst/>
                        </a:rPr>
                        <a:t> </a:t>
                      </a:r>
                    </a:p>
                    <a:p>
                      <a:pPr>
                        <a:spcAft>
                          <a:spcPts val="1000"/>
                        </a:spcAft>
                      </a:pPr>
                      <a:r>
                        <a:rPr lang="sv-SE" sz="1000" dirty="0">
                          <a:effectLst/>
                        </a:rPr>
                        <a:t> </a:t>
                      </a:r>
                      <a:endParaRPr lang="sv-S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pattFill prst="pct5">
                      <a:fgClr>
                        <a:schemeClr val="accent1"/>
                      </a:fgClr>
                      <a:bgClr>
                        <a:schemeClr val="bg1"/>
                      </a:bgClr>
                    </a:pattFill>
                  </a:tcPr>
                </a:tc>
                <a:extLst>
                  <a:ext uri="{0D108BD9-81ED-4DB2-BD59-A6C34878D82A}">
                    <a16:rowId xmlns:a16="http://schemas.microsoft.com/office/drawing/2014/main" val="1006267514"/>
                  </a:ext>
                </a:extLst>
              </a:tr>
            </a:tbl>
          </a:graphicData>
        </a:graphic>
      </p:graphicFrame>
    </p:spTree>
    <p:extLst>
      <p:ext uri="{BB962C8B-B14F-4D97-AF65-F5344CB8AC3E}">
        <p14:creationId xmlns:p14="http://schemas.microsoft.com/office/powerpoint/2010/main" val="381442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27FF4F-DDB8-4B14-863F-AE7311510ADD}"/>
              </a:ext>
            </a:extLst>
          </p:cNvPr>
          <p:cNvSpPr>
            <a:spLocks noGrp="1"/>
          </p:cNvSpPr>
          <p:nvPr>
            <p:ph type="title"/>
          </p:nvPr>
        </p:nvSpPr>
        <p:spPr/>
        <p:txBody>
          <a:bodyPr/>
          <a:lstStyle/>
          <a:p>
            <a:r>
              <a:rPr lang="sv-SE" dirty="0"/>
              <a:t>Definitioner </a:t>
            </a:r>
          </a:p>
        </p:txBody>
      </p:sp>
      <p:sp>
        <p:nvSpPr>
          <p:cNvPr id="3" name="Platshållare för innehåll 2">
            <a:extLst>
              <a:ext uri="{FF2B5EF4-FFF2-40B4-BE49-F238E27FC236}">
                <a16:creationId xmlns:a16="http://schemas.microsoft.com/office/drawing/2014/main" id="{19E6C264-EDEF-42D3-B03B-B2A40E503C75}"/>
              </a:ext>
            </a:extLst>
          </p:cNvPr>
          <p:cNvSpPr>
            <a:spLocks noGrp="1"/>
          </p:cNvSpPr>
          <p:nvPr>
            <p:ph idx="1"/>
          </p:nvPr>
        </p:nvSpPr>
        <p:spPr/>
        <p:txBody>
          <a:bodyPr/>
          <a:lstStyle/>
          <a:p>
            <a:r>
              <a:rPr lang="sv-SE" dirty="0"/>
              <a:t>Sensitivitet: andel av ungdomar som faktiskt återfallit och som även bedömts ha medelhög till hög risk med risk- och behovsbedömningsmetoder </a:t>
            </a:r>
          </a:p>
          <a:p>
            <a:pPr marL="0" indent="0">
              <a:buNone/>
            </a:pPr>
            <a:endParaRPr lang="sv-SE" dirty="0"/>
          </a:p>
          <a:p>
            <a:r>
              <a:rPr lang="sv-SE" dirty="0"/>
              <a:t>Specificitet: andel av ungdomar som de facto inte återfallit och som även bedömts ha låg risk med risk- och behovsbedömningsmetoder</a:t>
            </a:r>
          </a:p>
          <a:p>
            <a:endParaRPr lang="sv-SE" dirty="0"/>
          </a:p>
        </p:txBody>
      </p:sp>
    </p:spTree>
    <p:extLst>
      <p:ext uri="{BB962C8B-B14F-4D97-AF65-F5344CB8AC3E}">
        <p14:creationId xmlns:p14="http://schemas.microsoft.com/office/powerpoint/2010/main" val="87793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00076E-4F51-4999-ADB9-9C00F1C0B234}"/>
              </a:ext>
            </a:extLst>
          </p:cNvPr>
          <p:cNvSpPr>
            <a:spLocks noGrp="1"/>
          </p:cNvSpPr>
          <p:nvPr>
            <p:ph type="title"/>
          </p:nvPr>
        </p:nvSpPr>
        <p:spPr>
          <a:xfrm>
            <a:off x="971600" y="116632"/>
            <a:ext cx="7344000" cy="1080000"/>
          </a:xfrm>
        </p:spPr>
        <p:txBody>
          <a:bodyPr>
            <a:normAutofit fontScale="90000"/>
          </a:bodyPr>
          <a:lstStyle/>
          <a:p>
            <a:r>
              <a:rPr lang="sv-SE" sz="2700" dirty="0"/>
              <a:t>Risk- och behovsbedömningsmetoders samt sedvanliga bedömningars förmåga att bedöma risk för återfall</a:t>
            </a:r>
          </a:p>
        </p:txBody>
      </p:sp>
      <p:graphicFrame>
        <p:nvGraphicFramePr>
          <p:cNvPr id="4" name="Platshållare för innehåll 3">
            <a:extLst>
              <a:ext uri="{FF2B5EF4-FFF2-40B4-BE49-F238E27FC236}">
                <a16:creationId xmlns:a16="http://schemas.microsoft.com/office/drawing/2014/main" id="{F1CDD66B-8B67-4814-91C1-8BFA88145873}"/>
              </a:ext>
            </a:extLst>
          </p:cNvPr>
          <p:cNvGraphicFramePr>
            <a:graphicFrameLocks noGrp="1"/>
          </p:cNvGraphicFramePr>
          <p:nvPr>
            <p:ph idx="1"/>
            <p:extLst>
              <p:ext uri="{D42A27DB-BD31-4B8C-83A1-F6EECF244321}">
                <p14:modId xmlns:p14="http://schemas.microsoft.com/office/powerpoint/2010/main" val="1211289105"/>
              </p:ext>
            </p:extLst>
          </p:nvPr>
        </p:nvGraphicFramePr>
        <p:xfrm>
          <a:off x="395538" y="908715"/>
          <a:ext cx="8424935" cy="6027061"/>
        </p:xfrm>
        <a:graphic>
          <a:graphicData uri="http://schemas.openxmlformats.org/drawingml/2006/table">
            <a:tbl>
              <a:tblPr firstRow="1" firstCol="1" bandRow="1">
                <a:tableStyleId>{5C22544A-7EE6-4342-B048-85BDC9FD1C3A}</a:tableStyleId>
              </a:tblPr>
              <a:tblGrid>
                <a:gridCol w="3224117">
                  <a:extLst>
                    <a:ext uri="{9D8B030D-6E8A-4147-A177-3AD203B41FA5}">
                      <a16:colId xmlns:a16="http://schemas.microsoft.com/office/drawing/2014/main" val="2611288972"/>
                    </a:ext>
                  </a:extLst>
                </a:gridCol>
                <a:gridCol w="1528409">
                  <a:extLst>
                    <a:ext uri="{9D8B030D-6E8A-4147-A177-3AD203B41FA5}">
                      <a16:colId xmlns:a16="http://schemas.microsoft.com/office/drawing/2014/main" val="2361336928"/>
                    </a:ext>
                  </a:extLst>
                </a:gridCol>
                <a:gridCol w="1694021">
                  <a:extLst>
                    <a:ext uri="{9D8B030D-6E8A-4147-A177-3AD203B41FA5}">
                      <a16:colId xmlns:a16="http://schemas.microsoft.com/office/drawing/2014/main" val="2322149412"/>
                    </a:ext>
                  </a:extLst>
                </a:gridCol>
                <a:gridCol w="1978388">
                  <a:extLst>
                    <a:ext uri="{9D8B030D-6E8A-4147-A177-3AD203B41FA5}">
                      <a16:colId xmlns:a16="http://schemas.microsoft.com/office/drawing/2014/main" val="3776227080"/>
                    </a:ext>
                  </a:extLst>
                </a:gridCol>
              </a:tblGrid>
              <a:tr h="987222">
                <a:tc>
                  <a:txBody>
                    <a:bodyPr/>
                    <a:lstStyle/>
                    <a:p>
                      <a:pPr>
                        <a:spcAft>
                          <a:spcPts val="0"/>
                        </a:spcAft>
                      </a:pPr>
                      <a:r>
                        <a:rPr lang="sv-SE" sz="1600" b="1" kern="1200" dirty="0">
                          <a:solidFill>
                            <a:schemeClr val="tx1"/>
                          </a:solidFill>
                          <a:effectLst/>
                          <a:latin typeface="+mn-lt"/>
                          <a:ea typeface="+mn-ea"/>
                          <a:cs typeface="+mn-cs"/>
                        </a:rPr>
                        <a:t>Återfall i våld och något brott för samtliga ungdomar efter bedömningsmetod </a:t>
                      </a:r>
                    </a:p>
                  </a:txBody>
                  <a:tcPr>
                    <a:solidFill>
                      <a:schemeClr val="bg1">
                        <a:lumMod val="95000"/>
                      </a:schemeClr>
                    </a:solidFill>
                  </a:tcPr>
                </a:tc>
                <a:tc>
                  <a:txBody>
                    <a:bodyPr/>
                    <a:lstStyle/>
                    <a:p>
                      <a:pPr>
                        <a:spcAft>
                          <a:spcPts val="0"/>
                        </a:spcAft>
                      </a:pPr>
                      <a:r>
                        <a:rPr lang="sv-SE" sz="1600" b="1" kern="1200" dirty="0">
                          <a:solidFill>
                            <a:schemeClr val="tx1"/>
                          </a:solidFill>
                          <a:effectLst/>
                          <a:latin typeface="+mn-lt"/>
                          <a:ea typeface="+mn-ea"/>
                          <a:cs typeface="+mn-cs"/>
                        </a:rPr>
                        <a:t>AUC ≥ 0,65</a:t>
                      </a:r>
                    </a:p>
                    <a:p>
                      <a:pPr>
                        <a:spcAft>
                          <a:spcPts val="0"/>
                        </a:spcAft>
                      </a:pPr>
                      <a:r>
                        <a:rPr lang="sv-SE" sz="1600" b="1" kern="1200" dirty="0">
                          <a:solidFill>
                            <a:schemeClr val="tx1"/>
                          </a:solidFill>
                          <a:effectLst/>
                          <a:latin typeface="+mn-lt"/>
                          <a:ea typeface="+mn-ea"/>
                          <a:cs typeface="+mn-cs"/>
                        </a:rPr>
                        <a:t>Tillförlitlighet</a:t>
                      </a:r>
                    </a:p>
                    <a:p>
                      <a:pPr>
                        <a:spcAft>
                          <a:spcPts val="0"/>
                        </a:spcAft>
                      </a:pPr>
                      <a:r>
                        <a:rPr lang="sv-SE" sz="1600" b="1" kern="1200" dirty="0">
                          <a:solidFill>
                            <a:schemeClr val="tx1"/>
                          </a:solidFill>
                          <a:effectLst/>
                          <a:latin typeface="+mn-lt"/>
                          <a:ea typeface="+mn-ea"/>
                          <a:cs typeface="+mn-cs"/>
                        </a:rPr>
                        <a:t>(GRADE)</a:t>
                      </a:r>
                    </a:p>
                  </a:txBody>
                  <a:tcPr>
                    <a:solidFill>
                      <a:schemeClr val="bg1">
                        <a:lumMod val="95000"/>
                      </a:schemeClr>
                    </a:solidFill>
                  </a:tcPr>
                </a:tc>
                <a:tc>
                  <a:txBody>
                    <a:bodyPr/>
                    <a:lstStyle/>
                    <a:p>
                      <a:pPr>
                        <a:spcAft>
                          <a:spcPts val="0"/>
                        </a:spcAft>
                      </a:pPr>
                      <a:r>
                        <a:rPr lang="sv-SE" sz="1600" b="1" kern="1200" dirty="0">
                          <a:solidFill>
                            <a:schemeClr val="tx1"/>
                          </a:solidFill>
                          <a:effectLst/>
                          <a:latin typeface="+mn-lt"/>
                          <a:ea typeface="+mn-ea"/>
                          <a:cs typeface="+mn-cs"/>
                        </a:rPr>
                        <a:t>Sensitivitet ≥ 0,56</a:t>
                      </a:r>
                    </a:p>
                    <a:p>
                      <a:pPr>
                        <a:spcAft>
                          <a:spcPts val="0"/>
                        </a:spcAft>
                      </a:pPr>
                      <a:r>
                        <a:rPr lang="sv-SE" sz="1600" b="1" kern="1200" dirty="0">
                          <a:solidFill>
                            <a:schemeClr val="tx1"/>
                          </a:solidFill>
                          <a:effectLst/>
                          <a:latin typeface="+mn-lt"/>
                          <a:ea typeface="+mn-ea"/>
                          <a:cs typeface="+mn-cs"/>
                        </a:rPr>
                        <a:t>Tillförlitlighet</a:t>
                      </a:r>
                    </a:p>
                    <a:p>
                      <a:pPr>
                        <a:spcAft>
                          <a:spcPts val="0"/>
                        </a:spcAft>
                      </a:pPr>
                      <a:r>
                        <a:rPr lang="sv-SE" sz="1600" b="1" kern="1200" dirty="0">
                          <a:solidFill>
                            <a:schemeClr val="tx1"/>
                          </a:solidFill>
                          <a:effectLst/>
                          <a:latin typeface="+mn-lt"/>
                          <a:ea typeface="+mn-ea"/>
                          <a:cs typeface="+mn-cs"/>
                        </a:rPr>
                        <a:t>(GRADE)</a:t>
                      </a:r>
                    </a:p>
                  </a:txBody>
                  <a:tcPr>
                    <a:solidFill>
                      <a:schemeClr val="bg1">
                        <a:lumMod val="95000"/>
                      </a:schemeClr>
                    </a:solidFill>
                  </a:tcPr>
                </a:tc>
                <a:tc>
                  <a:txBody>
                    <a:bodyPr/>
                    <a:lstStyle/>
                    <a:p>
                      <a:pPr>
                        <a:spcAft>
                          <a:spcPts val="0"/>
                        </a:spcAft>
                      </a:pPr>
                      <a:r>
                        <a:rPr lang="sv-SE" sz="1600" b="1" kern="1200" dirty="0">
                          <a:solidFill>
                            <a:schemeClr val="tx1"/>
                          </a:solidFill>
                          <a:effectLst/>
                          <a:latin typeface="+mn-lt"/>
                          <a:ea typeface="+mn-ea"/>
                          <a:cs typeface="+mn-cs"/>
                        </a:rPr>
                        <a:t>Specificitet ≥ 0,71</a:t>
                      </a:r>
                    </a:p>
                    <a:p>
                      <a:pPr>
                        <a:spcAft>
                          <a:spcPts val="0"/>
                        </a:spcAft>
                      </a:pPr>
                      <a:r>
                        <a:rPr lang="sv-SE" sz="1600" b="1" kern="1200" dirty="0">
                          <a:solidFill>
                            <a:schemeClr val="tx1"/>
                          </a:solidFill>
                          <a:effectLst/>
                          <a:latin typeface="+mn-lt"/>
                          <a:ea typeface="+mn-ea"/>
                          <a:cs typeface="+mn-cs"/>
                        </a:rPr>
                        <a:t>Tillförlitlighet</a:t>
                      </a:r>
                    </a:p>
                    <a:p>
                      <a:pPr>
                        <a:spcAft>
                          <a:spcPts val="0"/>
                        </a:spcAft>
                      </a:pPr>
                      <a:r>
                        <a:rPr lang="sv-SE" sz="1600" b="1" kern="1200" dirty="0">
                          <a:solidFill>
                            <a:schemeClr val="tx1"/>
                          </a:solidFill>
                          <a:effectLst/>
                          <a:latin typeface="+mn-lt"/>
                          <a:ea typeface="+mn-ea"/>
                          <a:cs typeface="+mn-cs"/>
                        </a:rPr>
                        <a:t>(GRADE)</a:t>
                      </a:r>
                    </a:p>
                  </a:txBody>
                  <a:tcPr>
                    <a:solidFill>
                      <a:schemeClr val="bg1">
                        <a:lumMod val="95000"/>
                      </a:schemeClr>
                    </a:solidFill>
                  </a:tcPr>
                </a:tc>
                <a:extLst>
                  <a:ext uri="{0D108BD9-81ED-4DB2-BD59-A6C34878D82A}">
                    <a16:rowId xmlns:a16="http://schemas.microsoft.com/office/drawing/2014/main" val="3823111803"/>
                  </a:ext>
                </a:extLst>
              </a:tr>
              <a:tr h="289107">
                <a:tc gridSpan="4">
                  <a:txBody>
                    <a:bodyPr/>
                    <a:lstStyle/>
                    <a:p>
                      <a:pPr>
                        <a:spcAft>
                          <a:spcPts val="0"/>
                        </a:spcAft>
                      </a:pPr>
                      <a:r>
                        <a:rPr lang="sv-SE" sz="1800" u="sng" dirty="0">
                          <a:solidFill>
                            <a:schemeClr val="tx1"/>
                          </a:solidFill>
                          <a:effectLst/>
                        </a:rPr>
                        <a:t>Alla </a:t>
                      </a:r>
                      <a:r>
                        <a:rPr lang="sv-SE" sz="1600" u="sng" dirty="0">
                          <a:solidFill>
                            <a:schemeClr val="tx1"/>
                          </a:solidFill>
                          <a:effectLst/>
                        </a:rPr>
                        <a:t>strukturerade</a:t>
                      </a:r>
                      <a:r>
                        <a:rPr lang="sv-SE" sz="1800" u="sng" dirty="0">
                          <a:solidFill>
                            <a:schemeClr val="tx1"/>
                          </a:solidFill>
                          <a:effectLst/>
                        </a:rPr>
                        <a:t> metoder</a:t>
                      </a:r>
                      <a:endParaRPr lang="sv-SE" sz="18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017427381"/>
                  </a:ext>
                </a:extLst>
              </a:tr>
              <a:tr h="437359">
                <a:tc>
                  <a:txBody>
                    <a:bodyPr/>
                    <a:lstStyle/>
                    <a:p>
                      <a:pPr>
                        <a:spcAft>
                          <a:spcPts val="0"/>
                        </a:spcAft>
                      </a:pPr>
                      <a:r>
                        <a:rPr lang="sv-SE" sz="1400" dirty="0">
                          <a:solidFill>
                            <a:schemeClr val="tx1"/>
                          </a:solidFill>
                          <a:effectLst/>
                        </a:rPr>
                        <a:t>Återfall i våld </a:t>
                      </a:r>
                      <a:endParaRPr lang="sv-SE"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00B050"/>
                          </a:solidFill>
                          <a:effectLst/>
                        </a:rPr>
                        <a:t>Måttlig </a:t>
                      </a:r>
                      <a:endParaRPr lang="sv-SE" sz="1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 Mycket låg</a:t>
                      </a:r>
                    </a:p>
                  </a:txBody>
                  <a:tcPr>
                    <a:solidFill>
                      <a:schemeClr val="bg1">
                        <a:lumMod val="95000"/>
                      </a:schemeClr>
                    </a:solidFill>
                  </a:tcPr>
                </a:tc>
                <a:tc>
                  <a:txBody>
                    <a:bodyPr/>
                    <a:lstStyle/>
                    <a:p>
                      <a:pPr>
                        <a:spcAft>
                          <a:spcPts val="0"/>
                        </a:spcAft>
                      </a:pPr>
                      <a:r>
                        <a:rPr lang="sv-SE" sz="1400" b="1" dirty="0">
                          <a:solidFill>
                            <a:schemeClr val="tx1"/>
                          </a:solidFill>
                          <a:effectLst/>
                        </a:rPr>
                        <a:t>Låg</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63689608"/>
                  </a:ext>
                </a:extLst>
              </a:tr>
              <a:tr h="491481">
                <a:tc>
                  <a:txBody>
                    <a:bodyPr/>
                    <a:lstStyle/>
                    <a:p>
                      <a:pPr>
                        <a:spcAft>
                          <a:spcPts val="0"/>
                        </a:spcAft>
                      </a:pPr>
                      <a:r>
                        <a:rPr lang="sv-SE" sz="1400" dirty="0">
                          <a:solidFill>
                            <a:schemeClr val="tx1"/>
                          </a:solidFill>
                          <a:effectLst/>
                        </a:rPr>
                        <a:t>Återfall i brott</a:t>
                      </a:r>
                      <a:endParaRPr lang="sv-SE"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00B050"/>
                          </a:solidFill>
                          <a:effectLst/>
                        </a:rPr>
                        <a:t>Måttlig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effectLst/>
                        </a:rPr>
                        <a:t>Låg</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566133064"/>
                  </a:ext>
                </a:extLst>
              </a:tr>
              <a:tr h="289107">
                <a:tc gridSpan="4">
                  <a:txBody>
                    <a:bodyPr/>
                    <a:lstStyle/>
                    <a:p>
                      <a:pPr>
                        <a:spcAft>
                          <a:spcPts val="0"/>
                        </a:spcAft>
                      </a:pPr>
                      <a:r>
                        <a:rPr lang="sv-SE" sz="1600" b="1" u="sng" kern="1200" dirty="0">
                          <a:solidFill>
                            <a:schemeClr val="tx1"/>
                          </a:solidFill>
                          <a:effectLst/>
                          <a:latin typeface="+mn-lt"/>
                          <a:ea typeface="+mn-ea"/>
                          <a:cs typeface="+mn-cs"/>
                        </a:rPr>
                        <a:t>YLS/CMI</a:t>
                      </a:r>
                    </a:p>
                  </a:txBody>
                  <a:tcPr>
                    <a:solidFill>
                      <a:schemeClr val="bg1">
                        <a:lumMod val="9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062327715"/>
                  </a:ext>
                </a:extLst>
              </a:tr>
              <a:tr h="491481">
                <a:tc>
                  <a:txBody>
                    <a:bodyPr/>
                    <a:lstStyle/>
                    <a:p>
                      <a:pPr>
                        <a:spcAft>
                          <a:spcPts val="0"/>
                        </a:spcAft>
                      </a:pPr>
                      <a:r>
                        <a:rPr lang="sv-SE" sz="1400" dirty="0">
                          <a:solidFill>
                            <a:schemeClr val="tx1"/>
                          </a:solidFill>
                          <a:effectLst/>
                        </a:rPr>
                        <a:t>Återfall i våld </a:t>
                      </a:r>
                      <a:endParaRPr lang="sv-SE"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00B050"/>
                          </a:solidFill>
                          <a:effectLst/>
                        </a:rPr>
                        <a:t>Måttlig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effectLst/>
                        </a:rPr>
                        <a:t>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37411131"/>
                  </a:ext>
                </a:extLst>
              </a:tr>
              <a:tr h="491481">
                <a:tc>
                  <a:txBody>
                    <a:bodyPr/>
                    <a:lstStyle/>
                    <a:p>
                      <a:pPr>
                        <a:spcAft>
                          <a:spcPts val="0"/>
                        </a:spcAft>
                      </a:pPr>
                      <a:r>
                        <a:rPr lang="sv-SE" sz="1400" dirty="0">
                          <a:solidFill>
                            <a:schemeClr val="tx1"/>
                          </a:solidFill>
                          <a:effectLst/>
                        </a:rPr>
                        <a:t>Återfall i brott</a:t>
                      </a:r>
                      <a:endParaRPr lang="sv-SE"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00B050"/>
                          </a:solidFill>
                          <a:effectLst/>
                        </a:rPr>
                        <a:t>Måttlig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effectLst/>
                        </a:rPr>
                        <a:t>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692299785"/>
                  </a:ext>
                </a:extLst>
              </a:tr>
              <a:tr h="289107">
                <a:tc gridSpan="4">
                  <a:txBody>
                    <a:bodyPr/>
                    <a:lstStyle/>
                    <a:p>
                      <a:pPr>
                        <a:spcAft>
                          <a:spcPts val="0"/>
                        </a:spcAft>
                      </a:pPr>
                      <a:r>
                        <a:rPr lang="sv-SE" sz="1600" b="1" u="sng" kern="1200" dirty="0">
                          <a:solidFill>
                            <a:schemeClr val="tx1"/>
                          </a:solidFill>
                          <a:effectLst/>
                          <a:latin typeface="+mn-lt"/>
                          <a:ea typeface="+mn-ea"/>
                          <a:cs typeface="+mn-cs"/>
                        </a:rPr>
                        <a:t>SAVRY</a:t>
                      </a:r>
                    </a:p>
                  </a:txBody>
                  <a:tcPr>
                    <a:solidFill>
                      <a:schemeClr val="bg1">
                        <a:lumMod val="9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031907336"/>
                  </a:ext>
                </a:extLst>
              </a:tr>
              <a:tr h="491481">
                <a:tc>
                  <a:txBody>
                    <a:bodyPr/>
                    <a:lstStyle/>
                    <a:p>
                      <a:pPr>
                        <a:spcAft>
                          <a:spcPts val="0"/>
                        </a:spcAft>
                      </a:pPr>
                      <a:r>
                        <a:rPr lang="sv-SE" sz="1400">
                          <a:solidFill>
                            <a:schemeClr val="tx1"/>
                          </a:solidFill>
                          <a:effectLst/>
                        </a:rPr>
                        <a:t>Återfall i våld </a:t>
                      </a:r>
                      <a:endParaRPr lang="sv-SE"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00B050"/>
                          </a:solidFill>
                          <a:effectLst/>
                        </a:rPr>
                        <a:t>Måttlig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effectLst/>
                        </a:rPr>
                        <a:t>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937011676"/>
                  </a:ext>
                </a:extLst>
              </a:tr>
              <a:tr h="491481">
                <a:tc>
                  <a:txBody>
                    <a:bodyPr/>
                    <a:lstStyle/>
                    <a:p>
                      <a:pPr>
                        <a:spcAft>
                          <a:spcPts val="0"/>
                        </a:spcAft>
                      </a:pPr>
                      <a:r>
                        <a:rPr lang="sv-SE" sz="1400" dirty="0">
                          <a:solidFill>
                            <a:schemeClr val="tx1"/>
                          </a:solidFill>
                          <a:effectLst/>
                        </a:rPr>
                        <a:t>Återfall i brott</a:t>
                      </a:r>
                      <a:endParaRPr lang="sv-SE"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a:effectLst/>
                        </a:rPr>
                        <a:t>Låg</a:t>
                      </a:r>
                    </a:p>
                    <a:p>
                      <a:pPr>
                        <a:spcAft>
                          <a:spcPts val="0"/>
                        </a:spcAft>
                      </a:pPr>
                      <a:r>
                        <a:rPr lang="sv-SE" sz="1400" b="1">
                          <a:effectLst/>
                        </a:rPr>
                        <a:t> </a:t>
                      </a:r>
                      <a:endParaRPr lang="sv-SE"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p>
                    <a:p>
                      <a:pPr>
                        <a:spcAft>
                          <a:spcPts val="0"/>
                        </a:spcAft>
                      </a:pPr>
                      <a:r>
                        <a:rPr lang="sv-SE" sz="1400" b="1" dirty="0">
                          <a:effectLst/>
                        </a:rPr>
                        <a:t> </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408950914"/>
                  </a:ext>
                </a:extLst>
              </a:tr>
              <a:tr h="289107">
                <a:tc gridSpan="4">
                  <a:txBody>
                    <a:bodyPr/>
                    <a:lstStyle/>
                    <a:p>
                      <a:pPr>
                        <a:spcAft>
                          <a:spcPts val="0"/>
                        </a:spcAft>
                      </a:pPr>
                      <a:r>
                        <a:rPr lang="sv-SE" sz="1800" b="1" u="sng" dirty="0">
                          <a:solidFill>
                            <a:schemeClr val="tx1"/>
                          </a:solidFill>
                          <a:effectLst/>
                        </a:rPr>
                        <a:t>Sedvanlig bedömning</a:t>
                      </a:r>
                      <a:endParaRPr lang="sv-SE" sz="1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835311572"/>
                  </a:ext>
                </a:extLst>
              </a:tr>
              <a:tr h="289107">
                <a:tc>
                  <a:txBody>
                    <a:bodyPr/>
                    <a:lstStyle/>
                    <a:p>
                      <a:pPr>
                        <a:spcAft>
                          <a:spcPts val="0"/>
                        </a:spcAft>
                      </a:pPr>
                      <a:r>
                        <a:rPr lang="sv-SE" sz="1400">
                          <a:solidFill>
                            <a:schemeClr val="tx1"/>
                          </a:solidFill>
                          <a:effectLst/>
                        </a:rPr>
                        <a:t>Återfall i våld</a:t>
                      </a:r>
                      <a:endParaRPr lang="sv-SE"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endParaRPr lang="sv-SE" sz="14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endParaRPr lang="sv-SE" sz="14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 </a:t>
                      </a:r>
                      <a:endParaRPr lang="sv-SE" sz="14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04402771"/>
                  </a:ext>
                </a:extLst>
              </a:tr>
              <a:tr h="289107">
                <a:tc>
                  <a:txBody>
                    <a:bodyPr/>
                    <a:lstStyle/>
                    <a:p>
                      <a:pPr>
                        <a:spcAft>
                          <a:spcPts val="0"/>
                        </a:spcAft>
                      </a:pPr>
                      <a:r>
                        <a:rPr lang="sv-SE" sz="1400" dirty="0">
                          <a:solidFill>
                            <a:schemeClr val="tx1"/>
                          </a:solidFill>
                          <a:effectLst/>
                        </a:rPr>
                        <a:t>Återfall i brott</a:t>
                      </a:r>
                      <a:endParaRPr lang="sv-SE"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endParaRPr lang="sv-SE" sz="14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endParaRPr lang="sv-SE" sz="14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spcAft>
                          <a:spcPts val="0"/>
                        </a:spcAft>
                      </a:pPr>
                      <a:r>
                        <a:rPr lang="sv-SE" sz="1400" b="1" dirty="0">
                          <a:solidFill>
                            <a:srgbClr val="FFC000"/>
                          </a:solidFill>
                          <a:effectLst/>
                        </a:rPr>
                        <a:t>Mycket låg</a:t>
                      </a:r>
                      <a:endParaRPr lang="sv-SE" sz="14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692726392"/>
                  </a:ext>
                </a:extLst>
              </a:tr>
            </a:tbl>
          </a:graphicData>
        </a:graphic>
      </p:graphicFrame>
    </p:spTree>
    <p:extLst>
      <p:ext uri="{BB962C8B-B14F-4D97-AF65-F5344CB8AC3E}">
        <p14:creationId xmlns:p14="http://schemas.microsoft.com/office/powerpoint/2010/main" val="185344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CDDD1-5105-4811-9DDF-21ABECC58F78}"/>
              </a:ext>
            </a:extLst>
          </p:cNvPr>
          <p:cNvSpPr>
            <a:spLocks noGrp="1"/>
          </p:cNvSpPr>
          <p:nvPr>
            <p:ph type="title"/>
          </p:nvPr>
        </p:nvSpPr>
        <p:spPr/>
        <p:txBody>
          <a:bodyPr/>
          <a:lstStyle/>
          <a:p>
            <a:pPr algn="ctr"/>
            <a:r>
              <a:rPr lang="sv-SE" dirty="0"/>
              <a:t>Påverkan behandlingsplanering                          och effekt på återfall i brott</a:t>
            </a:r>
          </a:p>
        </p:txBody>
      </p:sp>
      <p:sp>
        <p:nvSpPr>
          <p:cNvPr id="3" name="Platshållare för innehåll 2">
            <a:extLst>
              <a:ext uri="{FF2B5EF4-FFF2-40B4-BE49-F238E27FC236}">
                <a16:creationId xmlns:a16="http://schemas.microsoft.com/office/drawing/2014/main" id="{7472AA35-2CCE-4BB3-B244-BE806EA5F764}"/>
              </a:ext>
            </a:extLst>
          </p:cNvPr>
          <p:cNvSpPr>
            <a:spLocks noGrp="1"/>
          </p:cNvSpPr>
          <p:nvPr>
            <p:ph idx="1"/>
          </p:nvPr>
        </p:nvSpPr>
        <p:spPr/>
        <p:txBody>
          <a:bodyPr/>
          <a:lstStyle/>
          <a:p>
            <a:pPr marL="0" indent="0">
              <a:buNone/>
            </a:pPr>
            <a:endParaRPr lang="sv-SE" dirty="0"/>
          </a:p>
          <a:p>
            <a:r>
              <a:rPr lang="sv-SE" b="1" dirty="0"/>
              <a:t>Tre studier </a:t>
            </a:r>
            <a:r>
              <a:rPr lang="sv-SE" dirty="0"/>
              <a:t>om </a:t>
            </a:r>
            <a:r>
              <a:rPr lang="sv-SE" b="1" dirty="0"/>
              <a:t>påverkan på insatser </a:t>
            </a:r>
            <a:r>
              <a:rPr lang="sv-SE" dirty="0"/>
              <a:t>(matchning mellan risknivå och behov till planerade insatser), men med </a:t>
            </a:r>
            <a:r>
              <a:rPr lang="sv-SE" b="1" dirty="0"/>
              <a:t>hög risk </a:t>
            </a:r>
            <a:r>
              <a:rPr lang="sv-SE" dirty="0"/>
              <a:t>för snedvridna resultat. Ingår som exempel på var forskningen befinner sig</a:t>
            </a:r>
          </a:p>
          <a:p>
            <a:pPr marL="0" indent="0">
              <a:buNone/>
            </a:pPr>
            <a:endParaRPr lang="sv-SE" dirty="0"/>
          </a:p>
          <a:p>
            <a:r>
              <a:rPr lang="sv-SE" b="1" dirty="0"/>
              <a:t>Inga</a:t>
            </a:r>
            <a:r>
              <a:rPr lang="sv-SE" dirty="0"/>
              <a:t> studier om risk- och behovsbedömningsmetoders effekt på </a:t>
            </a:r>
            <a:r>
              <a:rPr lang="sv-SE" b="1" dirty="0"/>
              <a:t>återfall i brott</a:t>
            </a:r>
          </a:p>
        </p:txBody>
      </p:sp>
    </p:spTree>
    <p:extLst>
      <p:ext uri="{BB962C8B-B14F-4D97-AF65-F5344CB8AC3E}">
        <p14:creationId xmlns:p14="http://schemas.microsoft.com/office/powerpoint/2010/main" val="188620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EEF52-ACD2-407A-AB57-CEF9F9EAAB3C}"/>
              </a:ext>
            </a:extLst>
          </p:cNvPr>
          <p:cNvSpPr>
            <a:spLocks noGrp="1"/>
          </p:cNvSpPr>
          <p:nvPr>
            <p:ph type="title"/>
          </p:nvPr>
        </p:nvSpPr>
        <p:spPr/>
        <p:txBody>
          <a:bodyPr/>
          <a:lstStyle/>
          <a:p>
            <a:pPr algn="ctr"/>
            <a:r>
              <a:rPr lang="sv-SE" dirty="0"/>
              <a:t>Erfarenheter och upplevelser                                  av metoderna</a:t>
            </a:r>
          </a:p>
        </p:txBody>
      </p:sp>
      <p:sp>
        <p:nvSpPr>
          <p:cNvPr id="3" name="Platshållare för innehåll 2">
            <a:extLst>
              <a:ext uri="{FF2B5EF4-FFF2-40B4-BE49-F238E27FC236}">
                <a16:creationId xmlns:a16="http://schemas.microsoft.com/office/drawing/2014/main" id="{0BD09834-7888-402A-95BB-444D87915AD5}"/>
              </a:ext>
            </a:extLst>
          </p:cNvPr>
          <p:cNvSpPr>
            <a:spLocks noGrp="1"/>
          </p:cNvSpPr>
          <p:nvPr>
            <p:ph idx="1"/>
          </p:nvPr>
        </p:nvSpPr>
        <p:spPr/>
        <p:txBody>
          <a:bodyPr/>
          <a:lstStyle/>
          <a:p>
            <a:endParaRPr lang="sv-SE" dirty="0"/>
          </a:p>
          <a:p>
            <a:r>
              <a:rPr lang="sv-SE" dirty="0"/>
              <a:t>Inga studier om ungas eller anhörigas upplevelser</a:t>
            </a:r>
          </a:p>
          <a:p>
            <a:pPr marL="0" indent="0">
              <a:buNone/>
            </a:pPr>
            <a:endParaRPr lang="sv-SE" dirty="0"/>
          </a:p>
          <a:p>
            <a:r>
              <a:rPr lang="sv-SE" dirty="0"/>
              <a:t>En amerikansk studie (två artiklar med 111 respektive 71 som arbetar inom frivård)</a:t>
            </a:r>
          </a:p>
          <a:p>
            <a:endParaRPr lang="sv-SE" dirty="0"/>
          </a:p>
          <a:p>
            <a:r>
              <a:rPr lang="sv-SE" b="1" dirty="0"/>
              <a:t>Yrkesverksammas upplevelser </a:t>
            </a:r>
            <a:r>
              <a:rPr lang="sv-SE" dirty="0"/>
              <a:t>av att använda risk- och behovsbedömningsmetoder: positivt genom att ge stöd, fördjupning och transparens samt anses tidskrävande</a:t>
            </a:r>
          </a:p>
          <a:p>
            <a:endParaRPr lang="sv-SE" dirty="0"/>
          </a:p>
          <a:p>
            <a:endParaRPr lang="sv-SE" dirty="0"/>
          </a:p>
        </p:txBody>
      </p:sp>
    </p:spTree>
    <p:extLst>
      <p:ext uri="{BB962C8B-B14F-4D97-AF65-F5344CB8AC3E}">
        <p14:creationId xmlns:p14="http://schemas.microsoft.com/office/powerpoint/2010/main" val="253746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559D66-BC22-42BC-A431-9FD9AAA0BD42}"/>
              </a:ext>
            </a:extLst>
          </p:cNvPr>
          <p:cNvSpPr>
            <a:spLocks noGrp="1"/>
          </p:cNvSpPr>
          <p:nvPr>
            <p:ph type="title"/>
          </p:nvPr>
        </p:nvSpPr>
        <p:spPr>
          <a:xfrm>
            <a:off x="971600" y="548800"/>
            <a:ext cx="7344000" cy="1080000"/>
          </a:xfrm>
        </p:spPr>
        <p:txBody>
          <a:bodyPr/>
          <a:lstStyle/>
          <a:p>
            <a:pPr algn="ctr"/>
            <a:r>
              <a:rPr lang="sv-SE" dirty="0"/>
              <a:t>Ekonomiska aspekter</a:t>
            </a:r>
          </a:p>
        </p:txBody>
      </p:sp>
      <p:pic>
        <p:nvPicPr>
          <p:cNvPr id="5" name="Bildobjekt 4" descr="En bild som visar tårta, bord, inomhus, sitter&#10;&#10;Automatiskt genererad beskrivning">
            <a:extLst>
              <a:ext uri="{FF2B5EF4-FFF2-40B4-BE49-F238E27FC236}">
                <a16:creationId xmlns:a16="http://schemas.microsoft.com/office/drawing/2014/main" id="{D7C3346E-EECA-48C1-AF46-ADC32C667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699" y="4365104"/>
            <a:ext cx="3216602" cy="2100844"/>
          </a:xfrm>
          <a:prstGeom prst="rect">
            <a:avLst/>
          </a:prstGeom>
        </p:spPr>
      </p:pic>
      <p:sp>
        <p:nvSpPr>
          <p:cNvPr id="3" name="Platshållare för innehåll 2">
            <a:extLst>
              <a:ext uri="{FF2B5EF4-FFF2-40B4-BE49-F238E27FC236}">
                <a16:creationId xmlns:a16="http://schemas.microsoft.com/office/drawing/2014/main" id="{D6C5E4C0-B8D8-4E41-8652-AF31D7B77EC4}"/>
              </a:ext>
            </a:extLst>
          </p:cNvPr>
          <p:cNvSpPr>
            <a:spLocks noGrp="1"/>
          </p:cNvSpPr>
          <p:nvPr>
            <p:ph idx="1"/>
          </p:nvPr>
        </p:nvSpPr>
        <p:spPr>
          <a:xfrm>
            <a:off x="972416" y="1690215"/>
            <a:ext cx="7344000" cy="4500000"/>
          </a:xfrm>
        </p:spPr>
        <p:txBody>
          <a:bodyPr>
            <a:normAutofit/>
          </a:bodyPr>
          <a:lstStyle/>
          <a:p>
            <a:r>
              <a:rPr lang="sv-SE" dirty="0"/>
              <a:t>Den systematiska litteratursökningen identifierade inga studier avseende ekonomiska aspekter </a:t>
            </a:r>
          </a:p>
          <a:p>
            <a:pPr marL="0" indent="0">
              <a:buNone/>
            </a:pPr>
            <a:endParaRPr lang="sv-SE" dirty="0"/>
          </a:p>
          <a:p>
            <a:r>
              <a:rPr lang="sv-SE" dirty="0"/>
              <a:t>Användning av SAVRY och YLS/CMI medför vissa merkostnader för utbildning jämfört med sedvanliga bedömningar </a:t>
            </a:r>
          </a:p>
          <a:p>
            <a:pPr marL="0" indent="0">
              <a:buNone/>
            </a:pPr>
            <a:endParaRPr lang="sv-SE" dirty="0"/>
          </a:p>
        </p:txBody>
      </p:sp>
    </p:spTree>
    <p:extLst>
      <p:ext uri="{BB962C8B-B14F-4D97-AF65-F5344CB8AC3E}">
        <p14:creationId xmlns:p14="http://schemas.microsoft.com/office/powerpoint/2010/main" val="298332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9B9EA2-F0D4-4E61-A4D5-C56499B07AA2}"/>
              </a:ext>
            </a:extLst>
          </p:cNvPr>
          <p:cNvSpPr>
            <a:spLocks noGrp="1"/>
          </p:cNvSpPr>
          <p:nvPr>
            <p:ph type="title"/>
          </p:nvPr>
        </p:nvSpPr>
        <p:spPr/>
        <p:txBody>
          <a:bodyPr/>
          <a:lstStyle/>
          <a:p>
            <a:r>
              <a:rPr lang="sv-SE" dirty="0"/>
              <a:t>		Etiska aspekter</a:t>
            </a:r>
          </a:p>
        </p:txBody>
      </p:sp>
      <p:sp>
        <p:nvSpPr>
          <p:cNvPr id="3" name="Platshållare för innehåll 2">
            <a:extLst>
              <a:ext uri="{FF2B5EF4-FFF2-40B4-BE49-F238E27FC236}">
                <a16:creationId xmlns:a16="http://schemas.microsoft.com/office/drawing/2014/main" id="{A44FA69A-71C3-41A9-8597-924035AF9BC1}"/>
              </a:ext>
            </a:extLst>
          </p:cNvPr>
          <p:cNvSpPr>
            <a:spLocks noGrp="1"/>
          </p:cNvSpPr>
          <p:nvPr>
            <p:ph idx="1"/>
          </p:nvPr>
        </p:nvSpPr>
        <p:spPr>
          <a:xfrm>
            <a:off x="914176" y="1340768"/>
            <a:ext cx="7344000" cy="4500000"/>
          </a:xfrm>
        </p:spPr>
        <p:txBody>
          <a:bodyPr>
            <a:normAutofit lnSpcReduction="10000"/>
          </a:bodyPr>
          <a:lstStyle/>
          <a:p>
            <a:pPr marL="0" lvl="0" indent="0">
              <a:buNone/>
            </a:pPr>
            <a:endParaRPr lang="sv-SE" sz="1200" dirty="0"/>
          </a:p>
          <a:p>
            <a:pPr marL="0" lvl="0" indent="0">
              <a:buNone/>
            </a:pPr>
            <a:endParaRPr lang="sv-SE" sz="1200" dirty="0"/>
          </a:p>
          <a:p>
            <a:r>
              <a:rPr lang="sv-SE" dirty="0"/>
              <a:t>Viktigt med matchande interventioner som kan möta  behov som risk- och behovsbedömningsmetoderna visar</a:t>
            </a:r>
          </a:p>
          <a:p>
            <a:r>
              <a:rPr lang="sv-SE" dirty="0"/>
              <a:t>Felbedömningar kan vara problematiskt, t.ex. ur ett samhällsskyddsperspektiv </a:t>
            </a:r>
          </a:p>
          <a:p>
            <a:r>
              <a:rPr lang="sv-SE" dirty="0"/>
              <a:t>Ett etiskt dilemma kan finnas avseende hur resultat av förhöjd riskbedömning ska hanteras eftersom det  inte går att avgöra risk- och behovsbedömningsmetodernas träffsäkerhet när de pekar på medelhög till hög risk </a:t>
            </a:r>
          </a:p>
          <a:p>
            <a:r>
              <a:rPr lang="sv-SE" b="1" dirty="0"/>
              <a:t>Likartade etiska spänningar med eller utan risk- och behovsbedömningsmetoder</a:t>
            </a:r>
          </a:p>
          <a:p>
            <a:endParaRPr lang="sv-SE" dirty="0"/>
          </a:p>
        </p:txBody>
      </p:sp>
    </p:spTree>
    <p:extLst>
      <p:ext uri="{BB962C8B-B14F-4D97-AF65-F5344CB8AC3E}">
        <p14:creationId xmlns:p14="http://schemas.microsoft.com/office/powerpoint/2010/main" val="269450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C7DE4-24E6-4E37-8C19-677B834981E0}"/>
              </a:ext>
            </a:extLst>
          </p:cNvPr>
          <p:cNvSpPr>
            <a:spLocks noGrp="1"/>
          </p:cNvSpPr>
          <p:nvPr>
            <p:ph type="title"/>
          </p:nvPr>
        </p:nvSpPr>
        <p:spPr>
          <a:xfrm>
            <a:off x="899888" y="600026"/>
            <a:ext cx="7344000" cy="1892870"/>
          </a:xfrm>
        </p:spPr>
        <p:txBody>
          <a:bodyPr>
            <a:noAutofit/>
          </a:bodyPr>
          <a:lstStyle/>
          <a:p>
            <a:pPr algn="ctr"/>
            <a:r>
              <a:rPr lang="sv-SE" sz="3600" dirty="0"/>
              <a:t>Risk- och behovsbedömning av ungdomar avseende återfall </a:t>
            </a:r>
            <a:br>
              <a:rPr lang="sv-SE" sz="3600" dirty="0"/>
            </a:br>
            <a:r>
              <a:rPr lang="sv-SE" sz="3600" dirty="0"/>
              <a:t>i våld och annan kriminalitet</a:t>
            </a:r>
          </a:p>
        </p:txBody>
      </p:sp>
      <p:sp>
        <p:nvSpPr>
          <p:cNvPr id="3" name="Rektangel 2">
            <a:extLst>
              <a:ext uri="{FF2B5EF4-FFF2-40B4-BE49-F238E27FC236}">
                <a16:creationId xmlns:a16="http://schemas.microsoft.com/office/drawing/2014/main" id="{2C2642A9-7AFC-4F2E-9D6A-295A438F06E7}"/>
              </a:ext>
            </a:extLst>
          </p:cNvPr>
          <p:cNvSpPr/>
          <p:nvPr/>
        </p:nvSpPr>
        <p:spPr>
          <a:xfrm>
            <a:off x="2123728" y="2673786"/>
            <a:ext cx="5976664" cy="646331"/>
          </a:xfrm>
          <a:prstGeom prst="rect">
            <a:avLst/>
          </a:prstGeom>
        </p:spPr>
        <p:txBody>
          <a:bodyPr wrap="square">
            <a:spAutoFit/>
          </a:bodyPr>
          <a:lstStyle/>
          <a:p>
            <a:r>
              <a:rPr lang="sv-SE" dirty="0"/>
              <a:t>En systematisk översikt och utvärdering</a:t>
            </a:r>
          </a:p>
          <a:p>
            <a:r>
              <a:rPr lang="sv-SE" dirty="0"/>
              <a:t>inklusive ekonomiska och etiska aspekter</a:t>
            </a:r>
          </a:p>
        </p:txBody>
      </p:sp>
      <p:pic>
        <p:nvPicPr>
          <p:cNvPr id="4" name="Bildobjekt 3">
            <a:extLst>
              <a:ext uri="{FF2B5EF4-FFF2-40B4-BE49-F238E27FC236}">
                <a16:creationId xmlns:a16="http://schemas.microsoft.com/office/drawing/2014/main" id="{3DF856AE-AE99-4196-BD35-DA0323F48C70}"/>
              </a:ext>
            </a:extLst>
          </p:cNvPr>
          <p:cNvPicPr>
            <a:picLocks noChangeAspect="1"/>
          </p:cNvPicPr>
          <p:nvPr/>
        </p:nvPicPr>
        <p:blipFill>
          <a:blip r:embed="rId2"/>
          <a:stretch>
            <a:fillRect/>
          </a:stretch>
        </p:blipFill>
        <p:spPr>
          <a:xfrm>
            <a:off x="2339752" y="3537884"/>
            <a:ext cx="3456384" cy="2592288"/>
          </a:xfrm>
          <a:prstGeom prst="rect">
            <a:avLst/>
          </a:prstGeom>
        </p:spPr>
      </p:pic>
    </p:spTree>
    <p:extLst>
      <p:ext uri="{BB962C8B-B14F-4D97-AF65-F5344CB8AC3E}">
        <p14:creationId xmlns:p14="http://schemas.microsoft.com/office/powerpoint/2010/main" val="334292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F23944-5339-4C6E-A4D7-CF017D030E03}"/>
              </a:ext>
            </a:extLst>
          </p:cNvPr>
          <p:cNvSpPr>
            <a:spLocks noGrp="1"/>
          </p:cNvSpPr>
          <p:nvPr>
            <p:ph type="title"/>
          </p:nvPr>
        </p:nvSpPr>
        <p:spPr/>
        <p:txBody>
          <a:bodyPr/>
          <a:lstStyle/>
          <a:p>
            <a:r>
              <a:rPr lang="sv-SE" dirty="0"/>
              <a:t>Slutsatser </a:t>
            </a:r>
          </a:p>
        </p:txBody>
      </p:sp>
      <p:sp>
        <p:nvSpPr>
          <p:cNvPr id="3" name="Platshållare för innehåll 2">
            <a:extLst>
              <a:ext uri="{FF2B5EF4-FFF2-40B4-BE49-F238E27FC236}">
                <a16:creationId xmlns:a16="http://schemas.microsoft.com/office/drawing/2014/main" id="{E81EA4EC-F9B4-4865-BD05-9952AB63019E}"/>
              </a:ext>
            </a:extLst>
          </p:cNvPr>
          <p:cNvSpPr>
            <a:spLocks noGrp="1"/>
          </p:cNvSpPr>
          <p:nvPr>
            <p:ph idx="1"/>
          </p:nvPr>
        </p:nvSpPr>
        <p:spPr/>
        <p:txBody>
          <a:bodyPr>
            <a:normAutofit/>
          </a:bodyPr>
          <a:lstStyle/>
          <a:p>
            <a:pPr marL="285750" lvl="1" indent="0">
              <a:buNone/>
            </a:pPr>
            <a:r>
              <a:rPr lang="sv-SE" dirty="0"/>
              <a:t> </a:t>
            </a:r>
          </a:p>
          <a:p>
            <a:endParaRPr lang="sv-SE" dirty="0"/>
          </a:p>
        </p:txBody>
      </p:sp>
      <p:sp>
        <p:nvSpPr>
          <p:cNvPr id="4" name="Rektangel 3">
            <a:extLst>
              <a:ext uri="{FF2B5EF4-FFF2-40B4-BE49-F238E27FC236}">
                <a16:creationId xmlns:a16="http://schemas.microsoft.com/office/drawing/2014/main" id="{89732BAC-C9A3-46F0-9A2C-7A42EA26391C}"/>
              </a:ext>
            </a:extLst>
          </p:cNvPr>
          <p:cNvSpPr/>
          <p:nvPr/>
        </p:nvSpPr>
        <p:spPr>
          <a:xfrm>
            <a:off x="899592" y="1484784"/>
            <a:ext cx="5958408" cy="3416320"/>
          </a:xfrm>
          <a:prstGeom prst="rect">
            <a:avLst/>
          </a:prstGeom>
        </p:spPr>
        <p:txBody>
          <a:bodyPr wrap="square">
            <a:spAutoFit/>
          </a:bodyPr>
          <a:lstStyle/>
          <a:p>
            <a:pPr marL="342900" indent="-342900">
              <a:buFont typeface="Arial" panose="020B0604020202020204" pitchFamily="34" charset="0"/>
              <a:buChar char="•"/>
            </a:pPr>
            <a:r>
              <a:rPr lang="sv-SE" sz="2400" dirty="0"/>
              <a:t>Strukturerade risk- och behovsbedömnings-metoder ger </a:t>
            </a:r>
            <a:r>
              <a:rPr lang="sv-SE" sz="2400" b="1" dirty="0"/>
              <a:t>troligen</a:t>
            </a:r>
            <a:r>
              <a:rPr lang="sv-SE" sz="2400" dirty="0"/>
              <a:t> vägledning vid bedömning av ungdomars risk för återfall i våld och annan kriminalitet (måttlig vetenskaplig tillförlitlighet,</a:t>
            </a:r>
            <a:r>
              <a:rPr lang="sv-SE" sz="2400" dirty="0">
                <a:solidFill>
                  <a:srgbClr val="92D050"/>
                </a:solidFill>
              </a:rPr>
              <a:t> ⊕⊕⊕</a:t>
            </a:r>
            <a:r>
              <a:rPr lang="sv-SE" sz="2400" dirty="0">
                <a:solidFill>
                  <a:srgbClr val="92D050"/>
                </a:solidFill>
                <a:sym typeface="Wingdings 2" panose="05020102010507070707" pitchFamily="18" charset="2"/>
              </a:rPr>
              <a:t></a:t>
            </a:r>
            <a:r>
              <a:rPr lang="sv-SE" sz="2400" dirty="0"/>
              <a:t>). </a:t>
            </a:r>
          </a:p>
          <a:p>
            <a:pPr marL="342900" indent="-342900">
              <a:buFont typeface="Arial" panose="020B0604020202020204" pitchFamily="34" charset="0"/>
              <a:buChar char="•"/>
            </a:pPr>
            <a:endParaRPr lang="sv-SE" sz="2400" dirty="0"/>
          </a:p>
          <a:p>
            <a:r>
              <a:rPr lang="sv-SE" sz="2400" dirty="0"/>
              <a:t>     Av metoderna i denna övergripande     </a:t>
            </a:r>
          </a:p>
          <a:p>
            <a:r>
              <a:rPr lang="sv-SE" sz="2400" dirty="0"/>
              <a:t>     bedömning är det YLS/CMI och SAVRY som  </a:t>
            </a:r>
          </a:p>
          <a:p>
            <a:r>
              <a:rPr lang="sv-SE" sz="2400" dirty="0"/>
              <a:t>     studerats mest </a:t>
            </a:r>
          </a:p>
        </p:txBody>
      </p:sp>
    </p:spTree>
    <p:extLst>
      <p:ext uri="{BB962C8B-B14F-4D97-AF65-F5344CB8AC3E}">
        <p14:creationId xmlns:p14="http://schemas.microsoft.com/office/powerpoint/2010/main" val="414985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9BC7C6-CB64-4BF9-8FF9-2E1733473E26}"/>
              </a:ext>
            </a:extLst>
          </p:cNvPr>
          <p:cNvSpPr>
            <a:spLocks noGrp="1"/>
          </p:cNvSpPr>
          <p:nvPr>
            <p:ph type="title"/>
          </p:nvPr>
        </p:nvSpPr>
        <p:spPr/>
        <p:txBody>
          <a:bodyPr/>
          <a:lstStyle/>
          <a:p>
            <a:r>
              <a:rPr lang="sv-SE" dirty="0"/>
              <a:t>Slutsatser (fortsättning)</a:t>
            </a:r>
          </a:p>
        </p:txBody>
      </p:sp>
      <p:sp>
        <p:nvSpPr>
          <p:cNvPr id="3" name="Platshållare för innehåll 2">
            <a:extLst>
              <a:ext uri="{FF2B5EF4-FFF2-40B4-BE49-F238E27FC236}">
                <a16:creationId xmlns:a16="http://schemas.microsoft.com/office/drawing/2014/main" id="{CA10677E-9B10-4FE5-B59B-7C274893B38F}"/>
              </a:ext>
            </a:extLst>
          </p:cNvPr>
          <p:cNvSpPr>
            <a:spLocks noGrp="1"/>
          </p:cNvSpPr>
          <p:nvPr>
            <p:ph idx="1"/>
          </p:nvPr>
        </p:nvSpPr>
        <p:spPr/>
        <p:txBody>
          <a:bodyPr/>
          <a:lstStyle/>
          <a:p>
            <a:r>
              <a:rPr lang="sv-SE" dirty="0"/>
              <a:t>Vi </a:t>
            </a:r>
            <a:r>
              <a:rPr lang="sv-SE" b="1" dirty="0"/>
              <a:t>vet inte </a:t>
            </a:r>
            <a:r>
              <a:rPr lang="sv-SE" dirty="0"/>
              <a:t>vilken vägledning bedömning </a:t>
            </a:r>
            <a:r>
              <a:rPr lang="sv-SE" i="1" dirty="0"/>
              <a:t>utan</a:t>
            </a:r>
            <a:r>
              <a:rPr lang="sv-SE" dirty="0"/>
              <a:t> strukturerade bedömningsmetoder, s.k. sedvanlig bedömning, ger (mycket låg vetenskaplig tillförlitlighet, </a:t>
            </a:r>
            <a:r>
              <a:rPr lang="sv-SE" dirty="0">
                <a:solidFill>
                  <a:srgbClr val="FFC000"/>
                </a:solidFill>
              </a:rPr>
              <a:t>⊕</a:t>
            </a:r>
            <a:r>
              <a:rPr lang="sv-SE" dirty="0">
                <a:solidFill>
                  <a:srgbClr val="FFC000"/>
                </a:solidFill>
                <a:sym typeface="Wingdings 2" panose="05020102010507070707" pitchFamily="18" charset="2"/>
              </a:rPr>
              <a:t></a:t>
            </a:r>
            <a:r>
              <a:rPr lang="sv-SE" dirty="0"/>
              <a:t>).           </a:t>
            </a:r>
          </a:p>
          <a:p>
            <a:pPr marL="0" indent="0">
              <a:buNone/>
            </a:pPr>
            <a:r>
              <a:rPr lang="sv-SE" dirty="0"/>
              <a:t>                                                                                  </a:t>
            </a:r>
          </a:p>
          <a:p>
            <a:pPr marL="285750" lvl="1" indent="0">
              <a:buNone/>
            </a:pPr>
            <a:r>
              <a:rPr lang="sv-SE" dirty="0"/>
              <a:t>  </a:t>
            </a:r>
            <a:r>
              <a:rPr lang="sv-SE" sz="2400" dirty="0"/>
              <a:t>Studierna avseende sedvanlig bedömning är så                       </a:t>
            </a:r>
          </a:p>
          <a:p>
            <a:pPr marL="285750" lvl="1" indent="0">
              <a:buNone/>
            </a:pPr>
            <a:r>
              <a:rPr lang="sv-SE" sz="2400" dirty="0"/>
              <a:t>  varierande att de inte är lämpliga att lägga samman</a:t>
            </a:r>
          </a:p>
          <a:p>
            <a:endParaRPr lang="sv-SE" dirty="0"/>
          </a:p>
        </p:txBody>
      </p:sp>
    </p:spTree>
    <p:extLst>
      <p:ext uri="{BB962C8B-B14F-4D97-AF65-F5344CB8AC3E}">
        <p14:creationId xmlns:p14="http://schemas.microsoft.com/office/powerpoint/2010/main" val="139735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685ED-769A-4B06-ABBB-B0B4B5073A53}"/>
              </a:ext>
            </a:extLst>
          </p:cNvPr>
          <p:cNvSpPr>
            <a:spLocks noGrp="1"/>
          </p:cNvSpPr>
          <p:nvPr>
            <p:ph type="title"/>
          </p:nvPr>
        </p:nvSpPr>
        <p:spPr/>
        <p:txBody>
          <a:bodyPr/>
          <a:lstStyle/>
          <a:p>
            <a:r>
              <a:rPr lang="sv-SE" dirty="0"/>
              <a:t>Slutsatser (fortsättning)</a:t>
            </a:r>
          </a:p>
        </p:txBody>
      </p:sp>
      <p:sp>
        <p:nvSpPr>
          <p:cNvPr id="3" name="Platshållare för innehåll 2">
            <a:extLst>
              <a:ext uri="{FF2B5EF4-FFF2-40B4-BE49-F238E27FC236}">
                <a16:creationId xmlns:a16="http://schemas.microsoft.com/office/drawing/2014/main" id="{733E485F-F8E9-4DBB-94A8-F13D1EE8D9C5}"/>
              </a:ext>
            </a:extLst>
          </p:cNvPr>
          <p:cNvSpPr>
            <a:spLocks noGrp="1"/>
          </p:cNvSpPr>
          <p:nvPr>
            <p:ph idx="1"/>
          </p:nvPr>
        </p:nvSpPr>
        <p:spPr/>
        <p:txBody>
          <a:bodyPr/>
          <a:lstStyle/>
          <a:p>
            <a:r>
              <a:rPr lang="sv-SE" dirty="0"/>
              <a:t>Strukturerade risk- och behovsbedömningsmetoder kan </a:t>
            </a:r>
            <a:r>
              <a:rPr lang="sv-SE" b="1" dirty="0"/>
              <a:t>möjligen</a:t>
            </a:r>
            <a:r>
              <a:rPr lang="sv-SE" dirty="0"/>
              <a:t> identifiera de ungdomar som har låg risk att återfalla i våld och annan kriminalitet (låg vetenskaplig tillförlitlighet, ⊕⊕</a:t>
            </a:r>
            <a:r>
              <a:rPr lang="sv-SE" dirty="0">
                <a:sym typeface="Wingdings 2" panose="05020102010507070707" pitchFamily="18" charset="2"/>
              </a:rPr>
              <a:t></a:t>
            </a:r>
            <a:r>
              <a:rPr lang="sv-SE" dirty="0"/>
              <a:t>) </a:t>
            </a:r>
          </a:p>
        </p:txBody>
      </p:sp>
    </p:spTree>
    <p:extLst>
      <p:ext uri="{BB962C8B-B14F-4D97-AF65-F5344CB8AC3E}">
        <p14:creationId xmlns:p14="http://schemas.microsoft.com/office/powerpoint/2010/main" val="123373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C459E-B594-4E10-B05D-1DFDBEAADFBC}"/>
              </a:ext>
            </a:extLst>
          </p:cNvPr>
          <p:cNvSpPr>
            <a:spLocks noGrp="1"/>
          </p:cNvSpPr>
          <p:nvPr>
            <p:ph type="title"/>
          </p:nvPr>
        </p:nvSpPr>
        <p:spPr>
          <a:xfrm>
            <a:off x="972416" y="548680"/>
            <a:ext cx="7344000" cy="1080000"/>
          </a:xfrm>
        </p:spPr>
        <p:txBody>
          <a:bodyPr/>
          <a:lstStyle/>
          <a:p>
            <a:r>
              <a:rPr lang="sv-SE" dirty="0"/>
              <a:t>Slutsatser (fortsättning)</a:t>
            </a:r>
          </a:p>
        </p:txBody>
      </p:sp>
      <p:sp>
        <p:nvSpPr>
          <p:cNvPr id="3" name="Platshållare för innehåll 2">
            <a:extLst>
              <a:ext uri="{FF2B5EF4-FFF2-40B4-BE49-F238E27FC236}">
                <a16:creationId xmlns:a16="http://schemas.microsoft.com/office/drawing/2014/main" id="{71C143AC-DAB2-4821-9926-5C39B43E7621}"/>
              </a:ext>
            </a:extLst>
          </p:cNvPr>
          <p:cNvSpPr>
            <a:spLocks noGrp="1"/>
          </p:cNvSpPr>
          <p:nvPr>
            <p:ph idx="1"/>
          </p:nvPr>
        </p:nvSpPr>
        <p:spPr>
          <a:xfrm>
            <a:off x="972416" y="1690215"/>
            <a:ext cx="7344000" cy="3250953"/>
          </a:xfrm>
        </p:spPr>
        <p:txBody>
          <a:bodyPr/>
          <a:lstStyle/>
          <a:p>
            <a:r>
              <a:rPr lang="sv-SE" dirty="0"/>
              <a:t>Det </a:t>
            </a:r>
            <a:r>
              <a:rPr lang="sv-SE" b="1" dirty="0"/>
              <a:t>går inte att bedöma </a:t>
            </a:r>
            <a:r>
              <a:rPr lang="sv-SE" dirty="0"/>
              <a:t>om strukturerade risk- och behovsbedömningsmetoder kan identifiera de ungdomar som har medelhög till hög risk att återfalla </a:t>
            </a:r>
            <a:br>
              <a:rPr lang="sv-SE" dirty="0"/>
            </a:br>
            <a:r>
              <a:rPr lang="sv-SE" dirty="0"/>
              <a:t>i våld och annan kriminalitet (mycket låg vetenskaplig tillförlitlighet</a:t>
            </a:r>
            <a:r>
              <a:rPr lang="sv-SE" dirty="0">
                <a:solidFill>
                  <a:srgbClr val="FFC000"/>
                </a:solidFill>
              </a:rPr>
              <a:t>, ⊕</a:t>
            </a:r>
            <a:r>
              <a:rPr lang="sv-SE" dirty="0">
                <a:solidFill>
                  <a:srgbClr val="FFC000"/>
                </a:solidFill>
                <a:sym typeface="Wingdings 2" panose="05020102010507070707" pitchFamily="18" charset="2"/>
              </a:rPr>
              <a:t></a:t>
            </a:r>
            <a:r>
              <a:rPr lang="sv-SE" dirty="0"/>
              <a:t>) </a:t>
            </a:r>
          </a:p>
        </p:txBody>
      </p:sp>
      <p:pic>
        <p:nvPicPr>
          <p:cNvPr id="5" name="Bildobjekt 4" descr="En bild som visar person, personer, man, stående&#10;&#10;Automatiskt genererad beskrivning">
            <a:extLst>
              <a:ext uri="{FF2B5EF4-FFF2-40B4-BE49-F238E27FC236}">
                <a16:creationId xmlns:a16="http://schemas.microsoft.com/office/drawing/2014/main" id="{6EF5E180-AECD-4211-910D-41AE1235C527}"/>
              </a:ext>
            </a:extLst>
          </p:cNvPr>
          <p:cNvPicPr>
            <a:picLocks noChangeAspect="1"/>
          </p:cNvPicPr>
          <p:nvPr/>
        </p:nvPicPr>
        <p:blipFill rotWithShape="1">
          <a:blip r:embed="rId3">
            <a:extLst>
              <a:ext uri="{28A0092B-C50C-407E-A947-70E740481C1C}">
                <a14:useLocalDpi xmlns:a14="http://schemas.microsoft.com/office/drawing/2010/main" val="0"/>
              </a:ext>
            </a:extLst>
          </a:blip>
          <a:srcRect t="2575" b="18737"/>
          <a:stretch/>
        </p:blipFill>
        <p:spPr>
          <a:xfrm>
            <a:off x="1763688" y="3902333"/>
            <a:ext cx="4824535" cy="2530904"/>
          </a:xfrm>
          <a:prstGeom prst="rect">
            <a:avLst/>
          </a:prstGeom>
        </p:spPr>
      </p:pic>
    </p:spTree>
    <p:extLst>
      <p:ext uri="{BB962C8B-B14F-4D97-AF65-F5344CB8AC3E}">
        <p14:creationId xmlns:p14="http://schemas.microsoft.com/office/powerpoint/2010/main" val="263124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985C2B-9842-47E1-AE03-28BE9218F99C}"/>
              </a:ext>
            </a:extLst>
          </p:cNvPr>
          <p:cNvSpPr>
            <a:spLocks noGrp="1"/>
          </p:cNvSpPr>
          <p:nvPr>
            <p:ph type="title"/>
          </p:nvPr>
        </p:nvSpPr>
        <p:spPr/>
        <p:txBody>
          <a:bodyPr/>
          <a:lstStyle/>
          <a:p>
            <a:r>
              <a:rPr lang="sv-SE" dirty="0"/>
              <a:t>Slutsatser (fortsättning) </a:t>
            </a:r>
          </a:p>
        </p:txBody>
      </p:sp>
      <p:sp>
        <p:nvSpPr>
          <p:cNvPr id="3" name="Platshållare för innehåll 2">
            <a:extLst>
              <a:ext uri="{FF2B5EF4-FFF2-40B4-BE49-F238E27FC236}">
                <a16:creationId xmlns:a16="http://schemas.microsoft.com/office/drawing/2014/main" id="{6EBCF171-CFFD-4C69-BC3C-50CFC4FB5D94}"/>
              </a:ext>
            </a:extLst>
          </p:cNvPr>
          <p:cNvSpPr>
            <a:spLocks noGrp="1"/>
          </p:cNvSpPr>
          <p:nvPr>
            <p:ph idx="1"/>
          </p:nvPr>
        </p:nvSpPr>
        <p:spPr/>
        <p:txBody>
          <a:bodyPr/>
          <a:lstStyle/>
          <a:p>
            <a:r>
              <a:rPr lang="sv-SE" dirty="0"/>
              <a:t>Strukturerade risk- och behovsbedömningsmetoder </a:t>
            </a:r>
            <a:r>
              <a:rPr lang="sv-SE" b="1" dirty="0"/>
              <a:t>upplevs av yrkesverksamma </a:t>
            </a:r>
            <a:r>
              <a:rPr lang="sv-SE" dirty="0"/>
              <a:t>personer som att de är till hjälp genom att de ger fördjupning, stöd och transparens i bedömningarna, men också att de upplevs vara tidskrävande (låg vetenskaplig tillförlitlighet, ⊕⊕</a:t>
            </a:r>
            <a:r>
              <a:rPr lang="sv-SE" dirty="0">
                <a:sym typeface="Wingdings 2" panose="05020102010507070707" pitchFamily="18" charset="2"/>
              </a:rPr>
              <a:t></a:t>
            </a:r>
            <a:r>
              <a:rPr lang="sv-SE" dirty="0"/>
              <a:t>)</a:t>
            </a:r>
          </a:p>
          <a:p>
            <a:endParaRPr lang="sv-SE" dirty="0"/>
          </a:p>
        </p:txBody>
      </p:sp>
    </p:spTree>
    <p:extLst>
      <p:ext uri="{BB962C8B-B14F-4D97-AF65-F5344CB8AC3E}">
        <p14:creationId xmlns:p14="http://schemas.microsoft.com/office/powerpoint/2010/main" val="364746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90B68-1FA0-45F6-96C1-0A5C6044A821}"/>
              </a:ext>
            </a:extLst>
          </p:cNvPr>
          <p:cNvSpPr>
            <a:spLocks noGrp="1"/>
          </p:cNvSpPr>
          <p:nvPr>
            <p:ph type="title"/>
          </p:nvPr>
        </p:nvSpPr>
        <p:spPr>
          <a:xfrm>
            <a:off x="899888" y="600026"/>
            <a:ext cx="7344000" cy="1080000"/>
          </a:xfrm>
          <a:prstGeom prst="rect">
            <a:avLst/>
          </a:prstGeom>
        </p:spPr>
        <p:txBody>
          <a:bodyPr anchor="t">
            <a:normAutofit/>
          </a:bodyPr>
          <a:lstStyle/>
          <a:p>
            <a:r>
              <a:rPr lang="sv-SE" dirty="0"/>
              <a:t>Slutsatser (fortsättning) </a:t>
            </a:r>
          </a:p>
        </p:txBody>
      </p:sp>
      <p:sp>
        <p:nvSpPr>
          <p:cNvPr id="4" name="Platshållare för innehåll 3">
            <a:extLst>
              <a:ext uri="{FF2B5EF4-FFF2-40B4-BE49-F238E27FC236}">
                <a16:creationId xmlns:a16="http://schemas.microsoft.com/office/drawing/2014/main" id="{7A9D90D1-6D9F-46CC-8105-76BFE45C1AB2}"/>
              </a:ext>
            </a:extLst>
          </p:cNvPr>
          <p:cNvSpPr>
            <a:spLocks noGrp="1"/>
          </p:cNvSpPr>
          <p:nvPr>
            <p:ph sz="half" idx="2"/>
          </p:nvPr>
        </p:nvSpPr>
        <p:spPr>
          <a:xfrm>
            <a:off x="4644000" y="1690216"/>
            <a:ext cx="4032456" cy="3899024"/>
          </a:xfrm>
          <a:prstGeom prst="rect">
            <a:avLst/>
          </a:prstGeom>
        </p:spPr>
        <p:txBody>
          <a:bodyPr>
            <a:normAutofit/>
          </a:bodyPr>
          <a:lstStyle/>
          <a:p>
            <a:r>
              <a:rPr lang="sv-SE" sz="2200" dirty="0"/>
              <a:t>Det behövs mer forskning om hur strukturerade risk- och behovsbedömningsmetoder påverkar val av insatser.      </a:t>
            </a:r>
          </a:p>
          <a:p>
            <a:pPr marL="0" indent="0">
              <a:buNone/>
            </a:pPr>
            <a:r>
              <a:rPr lang="sv-SE" sz="2200" dirty="0"/>
              <a:t>                                                                                    </a:t>
            </a:r>
          </a:p>
          <a:p>
            <a:r>
              <a:rPr lang="sv-SE" sz="2200" dirty="0"/>
              <a:t>Även kostnadseffektivitet och eventuella negativa effekter behöver studeras vetenskapligt och följas upp i praktiken.</a:t>
            </a:r>
          </a:p>
        </p:txBody>
      </p:sp>
      <p:pic>
        <p:nvPicPr>
          <p:cNvPr id="10" name="Platshållare för innehåll 9">
            <a:extLst>
              <a:ext uri="{FF2B5EF4-FFF2-40B4-BE49-F238E27FC236}">
                <a16:creationId xmlns:a16="http://schemas.microsoft.com/office/drawing/2014/main" id="{9892114E-DF34-4BD4-A392-94785396B9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06" y="1916832"/>
            <a:ext cx="4651206" cy="3105649"/>
          </a:xfrm>
        </p:spPr>
      </p:pic>
    </p:spTree>
    <p:extLst>
      <p:ext uri="{BB962C8B-B14F-4D97-AF65-F5344CB8AC3E}">
        <p14:creationId xmlns:p14="http://schemas.microsoft.com/office/powerpoint/2010/main" val="2636003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byggnad, person, mark, utomhus&#10;&#10;Automatiskt genererad beskrivning">
            <a:extLst>
              <a:ext uri="{FF2B5EF4-FFF2-40B4-BE49-F238E27FC236}">
                <a16:creationId xmlns:a16="http://schemas.microsoft.com/office/drawing/2014/main" id="{9261E000-53E8-4B3B-9E68-3786111E8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14801"/>
            <a:ext cx="6298472" cy="4028397"/>
          </a:xfrm>
          <a:prstGeom prst="rect">
            <a:avLst/>
          </a:prstGeom>
        </p:spPr>
      </p:pic>
      <p:sp>
        <p:nvSpPr>
          <p:cNvPr id="2" name="Rubrik 1">
            <a:extLst>
              <a:ext uri="{FF2B5EF4-FFF2-40B4-BE49-F238E27FC236}">
                <a16:creationId xmlns:a16="http://schemas.microsoft.com/office/drawing/2014/main" id="{D7BECA8A-5826-435E-AAE6-DA4DB143EDCB}"/>
              </a:ext>
            </a:extLst>
          </p:cNvPr>
          <p:cNvSpPr>
            <a:spLocks noGrp="1"/>
          </p:cNvSpPr>
          <p:nvPr>
            <p:ph type="title"/>
          </p:nvPr>
        </p:nvSpPr>
        <p:spPr>
          <a:xfrm>
            <a:off x="631497" y="62546"/>
            <a:ext cx="7344000" cy="1080000"/>
          </a:xfrm>
        </p:spPr>
        <p:txBody>
          <a:bodyPr/>
          <a:lstStyle/>
          <a:p>
            <a:pPr algn="ctr"/>
            <a:br>
              <a:rPr lang="sv-SE" sz="2400" dirty="0"/>
            </a:br>
            <a:r>
              <a:rPr lang="sv-SE" sz="2400" dirty="0"/>
              <a:t>Tack för uppmärksamheten! </a:t>
            </a:r>
          </a:p>
        </p:txBody>
      </p:sp>
    </p:spTree>
    <p:extLst>
      <p:ext uri="{BB962C8B-B14F-4D97-AF65-F5344CB8AC3E}">
        <p14:creationId xmlns:p14="http://schemas.microsoft.com/office/powerpoint/2010/main" val="14307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6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F4F3D-02E4-4373-9A3F-9C9A7677FEEE}"/>
              </a:ext>
            </a:extLst>
          </p:cNvPr>
          <p:cNvSpPr>
            <a:spLocks noGrp="1"/>
          </p:cNvSpPr>
          <p:nvPr>
            <p:ph type="title"/>
          </p:nvPr>
        </p:nvSpPr>
        <p:spPr/>
        <p:txBody>
          <a:bodyPr/>
          <a:lstStyle/>
          <a:p>
            <a:r>
              <a:rPr lang="sv-SE" dirty="0"/>
              <a:t>	</a:t>
            </a:r>
            <a:r>
              <a:rPr lang="sv-SE" sz="3600" dirty="0"/>
              <a:t>Viktig målgrupp</a:t>
            </a:r>
          </a:p>
        </p:txBody>
      </p:sp>
      <p:sp>
        <p:nvSpPr>
          <p:cNvPr id="3" name="Platshållare för innehåll 2">
            <a:extLst>
              <a:ext uri="{FF2B5EF4-FFF2-40B4-BE49-F238E27FC236}">
                <a16:creationId xmlns:a16="http://schemas.microsoft.com/office/drawing/2014/main" id="{4912EF66-FA73-4748-9BFB-1425EEFFFBC9}"/>
              </a:ext>
            </a:extLst>
          </p:cNvPr>
          <p:cNvSpPr>
            <a:spLocks noGrp="1"/>
          </p:cNvSpPr>
          <p:nvPr>
            <p:ph idx="1"/>
          </p:nvPr>
        </p:nvSpPr>
        <p:spPr/>
        <p:txBody>
          <a:bodyPr>
            <a:normAutofit/>
          </a:bodyPr>
          <a:lstStyle/>
          <a:p>
            <a:r>
              <a:rPr lang="sv-SE" dirty="0"/>
              <a:t>Unga som lagförts för brott har ökad risk att fortsätta begå kriminella handlingar</a:t>
            </a:r>
          </a:p>
          <a:p>
            <a:pPr marL="0" indent="0">
              <a:buNone/>
            </a:pPr>
            <a:r>
              <a:rPr lang="sv-SE" dirty="0"/>
              <a:t> </a:t>
            </a:r>
          </a:p>
          <a:p>
            <a:r>
              <a:rPr lang="sv-SE" dirty="0"/>
              <a:t>De har även ökad risk för fysisk och psykisk ohälsa och att hamna utanför arbetsmarknaden samt ökad risk för </a:t>
            </a:r>
            <a:r>
              <a:rPr lang="sv-SE" dirty="0" err="1"/>
              <a:t>förtida</a:t>
            </a:r>
            <a:r>
              <a:rPr lang="sv-SE" dirty="0"/>
              <a:t> död</a:t>
            </a:r>
          </a:p>
          <a:p>
            <a:pPr marL="0" indent="0">
              <a:buNone/>
            </a:pPr>
            <a:endParaRPr lang="sv-SE" dirty="0"/>
          </a:p>
          <a:p>
            <a:r>
              <a:rPr lang="sv-SE" dirty="0"/>
              <a:t>Viktig målgrupp utifrån både den unges, brottsoffer samt samhällets perspektiv</a:t>
            </a:r>
          </a:p>
        </p:txBody>
      </p:sp>
    </p:spTree>
    <p:extLst>
      <p:ext uri="{BB962C8B-B14F-4D97-AF65-F5344CB8AC3E}">
        <p14:creationId xmlns:p14="http://schemas.microsoft.com/office/powerpoint/2010/main" val="260992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Sakkunniga inom kriminalvård, barn-och ungdomspsykiatri, socialtjänst, vård &amp; filosofi</a:t>
            </a:r>
          </a:p>
        </p:txBody>
      </p:sp>
      <p:sp>
        <p:nvSpPr>
          <p:cNvPr id="7" name="Platshållare för innehåll 6"/>
          <p:cNvSpPr>
            <a:spLocks noGrp="1"/>
          </p:cNvSpPr>
          <p:nvPr>
            <p:ph sz="half" idx="2"/>
          </p:nvPr>
        </p:nvSpPr>
        <p:spPr>
          <a:xfrm>
            <a:off x="4355976" y="2097352"/>
            <a:ext cx="4248064" cy="4500000"/>
          </a:xfrm>
        </p:spPr>
        <p:txBody>
          <a:bodyPr>
            <a:normAutofit/>
          </a:bodyPr>
          <a:lstStyle/>
          <a:p>
            <a:pPr marL="0" indent="0">
              <a:buNone/>
            </a:pPr>
            <a:r>
              <a:rPr lang="sv-SE" b="1" dirty="0"/>
              <a:t>Sakkunniga:</a:t>
            </a:r>
          </a:p>
          <a:p>
            <a:pPr marL="0" indent="0">
              <a:buNone/>
            </a:pPr>
            <a:r>
              <a:rPr lang="sv-SE" sz="2000" dirty="0"/>
              <a:t>Susanne Strand, Örebro Universitet</a:t>
            </a:r>
          </a:p>
          <a:p>
            <a:pPr marL="0" indent="0">
              <a:buNone/>
            </a:pPr>
            <a:r>
              <a:rPr lang="sv-SE" sz="2000" dirty="0"/>
              <a:t>Martin Lardén, Kriminalvården</a:t>
            </a:r>
          </a:p>
          <a:p>
            <a:pPr marL="0" indent="0">
              <a:buNone/>
            </a:pPr>
            <a:r>
              <a:rPr lang="sv-SE" sz="2000" dirty="0"/>
              <a:t>Helene Ybrandt, Umeå Universitet</a:t>
            </a:r>
          </a:p>
          <a:p>
            <a:pPr marL="0" indent="0">
              <a:buNone/>
            </a:pPr>
            <a:r>
              <a:rPr lang="sv-SE" sz="2000" dirty="0"/>
              <a:t>Johan Glad, Socialstyrelsen</a:t>
            </a:r>
          </a:p>
          <a:p>
            <a:pPr marL="0" indent="0">
              <a:buNone/>
            </a:pPr>
            <a:r>
              <a:rPr lang="sv-SE" sz="2000" dirty="0"/>
              <a:t>Pia Nykänen, Göteborgs universitet</a:t>
            </a:r>
          </a:p>
          <a:p>
            <a:pPr marL="0" indent="0">
              <a:buNone/>
            </a:pPr>
            <a:endParaRPr lang="sv-SE" sz="2000" dirty="0"/>
          </a:p>
          <a:p>
            <a:pPr marL="0" indent="0">
              <a:buNone/>
            </a:pPr>
            <a:r>
              <a:rPr lang="sv-SE" b="1" dirty="0"/>
              <a:t>SBU: </a:t>
            </a:r>
          </a:p>
          <a:p>
            <a:pPr marL="0" indent="0">
              <a:buNone/>
            </a:pPr>
            <a:r>
              <a:rPr lang="sv-SE" sz="2000" dirty="0"/>
              <a:t>Agneta Brolund, Anna Attergren Granath, Anna Ringborg, Gunilla Fahlström, Therese Åström</a:t>
            </a:r>
          </a:p>
        </p:txBody>
      </p:sp>
      <p:pic>
        <p:nvPicPr>
          <p:cNvPr id="2" name="Bildobjekt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8459" y="3068960"/>
            <a:ext cx="2664296" cy="2119326"/>
          </a:xfrm>
          <a:prstGeom prst="rect">
            <a:avLst/>
          </a:prstGeom>
        </p:spPr>
      </p:pic>
    </p:spTree>
    <p:extLst>
      <p:ext uri="{BB962C8B-B14F-4D97-AF65-F5344CB8AC3E}">
        <p14:creationId xmlns:p14="http://schemas.microsoft.com/office/powerpoint/2010/main" val="106155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616D3A-1AF3-44DF-AC61-30D4D1C9A7D0}"/>
              </a:ext>
            </a:extLst>
          </p:cNvPr>
          <p:cNvSpPr>
            <a:spLocks noGrp="1"/>
          </p:cNvSpPr>
          <p:nvPr>
            <p:ph type="title"/>
          </p:nvPr>
        </p:nvSpPr>
        <p:spPr/>
        <p:txBody>
          <a:bodyPr/>
          <a:lstStyle/>
          <a:p>
            <a:pPr algn="ctr"/>
            <a:r>
              <a:rPr lang="sv-SE" dirty="0"/>
              <a:t>Definition av risk- och behovsbedömningsmetoder </a:t>
            </a:r>
          </a:p>
        </p:txBody>
      </p:sp>
      <p:sp>
        <p:nvSpPr>
          <p:cNvPr id="3" name="Platshållare för innehåll 2">
            <a:extLst>
              <a:ext uri="{FF2B5EF4-FFF2-40B4-BE49-F238E27FC236}">
                <a16:creationId xmlns:a16="http://schemas.microsoft.com/office/drawing/2014/main" id="{45EC8865-E4C4-4055-A8F9-77A0D9D1E9BA}"/>
              </a:ext>
            </a:extLst>
          </p:cNvPr>
          <p:cNvSpPr>
            <a:spLocks noGrp="1"/>
          </p:cNvSpPr>
          <p:nvPr>
            <p:ph idx="1"/>
          </p:nvPr>
        </p:nvSpPr>
        <p:spPr/>
        <p:txBody>
          <a:bodyPr>
            <a:normAutofit/>
          </a:bodyPr>
          <a:lstStyle/>
          <a:p>
            <a:r>
              <a:rPr lang="sv-SE" dirty="0"/>
              <a:t>Bygger på</a:t>
            </a:r>
            <a:r>
              <a:rPr lang="sv-SE" b="1" dirty="0"/>
              <a:t> riskfaktorer </a:t>
            </a:r>
            <a:r>
              <a:rPr lang="sv-SE" dirty="0"/>
              <a:t>för återfall i våld eller annan kriminalitet</a:t>
            </a:r>
          </a:p>
          <a:p>
            <a:pPr marL="0" indent="0">
              <a:buNone/>
            </a:pPr>
            <a:endParaRPr lang="sv-SE" dirty="0"/>
          </a:p>
          <a:p>
            <a:r>
              <a:rPr lang="sv-SE" b="1" dirty="0"/>
              <a:t>Riskprofil</a:t>
            </a:r>
            <a:r>
              <a:rPr lang="sv-SE" dirty="0"/>
              <a:t> ges för den unges bedömda risk för återfall i våld eller annan kriminalitet </a:t>
            </a:r>
          </a:p>
          <a:p>
            <a:pPr marL="0" indent="0">
              <a:buNone/>
            </a:pPr>
            <a:endParaRPr lang="sv-SE" dirty="0"/>
          </a:p>
          <a:p>
            <a:r>
              <a:rPr lang="sv-SE" dirty="0"/>
              <a:t>Uppmärksammar </a:t>
            </a:r>
            <a:r>
              <a:rPr lang="sv-SE" b="1" dirty="0"/>
              <a:t>behov</a:t>
            </a:r>
            <a:r>
              <a:rPr lang="sv-SE" dirty="0"/>
              <a:t> utifrån den unges risk- (och skydds-) faktorer</a:t>
            </a:r>
          </a:p>
          <a:p>
            <a:pPr marL="0" indent="0">
              <a:buNone/>
            </a:pPr>
            <a:endParaRPr lang="sv-SE" dirty="0"/>
          </a:p>
          <a:p>
            <a:r>
              <a:rPr lang="sv-SE" dirty="0"/>
              <a:t>Stöd i </a:t>
            </a:r>
            <a:r>
              <a:rPr lang="sv-SE" b="1" dirty="0"/>
              <a:t>behandlingsplanering</a:t>
            </a:r>
            <a:r>
              <a:rPr lang="sv-SE" dirty="0"/>
              <a:t>, val av vårdform </a:t>
            </a:r>
            <a:r>
              <a:rPr lang="sv-SE" dirty="0" err="1"/>
              <a:t>etc</a:t>
            </a:r>
            <a:endParaRPr lang="sv-SE" dirty="0"/>
          </a:p>
          <a:p>
            <a:pPr marL="0" indent="0">
              <a:buNone/>
            </a:pPr>
            <a:endParaRPr lang="sv-SE" sz="2000" dirty="0"/>
          </a:p>
          <a:p>
            <a:pPr marL="0" indent="0">
              <a:buNone/>
            </a:pPr>
            <a:endParaRPr lang="sv-SE" dirty="0"/>
          </a:p>
        </p:txBody>
      </p:sp>
    </p:spTree>
    <p:extLst>
      <p:ext uri="{BB962C8B-B14F-4D97-AF65-F5344CB8AC3E}">
        <p14:creationId xmlns:p14="http://schemas.microsoft.com/office/powerpoint/2010/main" val="248941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mat&#10;&#10;Automatiskt genererad beskrivning">
            <a:extLst>
              <a:ext uri="{FF2B5EF4-FFF2-40B4-BE49-F238E27FC236}">
                <a16:creationId xmlns:a16="http://schemas.microsoft.com/office/drawing/2014/main" id="{252022F5-A5DE-4390-AA68-958327C4A455}"/>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8924"/>
          <a:stretch/>
        </p:blipFill>
        <p:spPr>
          <a:xfrm>
            <a:off x="4474532" y="1484784"/>
            <a:ext cx="4315973" cy="4032448"/>
          </a:xfrm>
          <a:prstGeom prst="rect">
            <a:avLst/>
          </a:prstGeom>
          <a:noFill/>
        </p:spPr>
      </p:pic>
      <p:sp>
        <p:nvSpPr>
          <p:cNvPr id="2" name="Rubrik 1">
            <a:extLst>
              <a:ext uri="{FF2B5EF4-FFF2-40B4-BE49-F238E27FC236}">
                <a16:creationId xmlns:a16="http://schemas.microsoft.com/office/drawing/2014/main" id="{E24BAA7C-00D7-489E-AB73-487AB10C29BC}"/>
              </a:ext>
            </a:extLst>
          </p:cNvPr>
          <p:cNvSpPr>
            <a:spLocks noGrp="1"/>
          </p:cNvSpPr>
          <p:nvPr>
            <p:ph type="title"/>
          </p:nvPr>
        </p:nvSpPr>
        <p:spPr>
          <a:xfrm>
            <a:off x="972416" y="600026"/>
            <a:ext cx="7344000" cy="1080000"/>
          </a:xfrm>
          <a:prstGeom prst="rect">
            <a:avLst/>
          </a:prstGeom>
        </p:spPr>
        <p:txBody>
          <a:bodyPr anchor="t">
            <a:normAutofit/>
          </a:bodyPr>
          <a:lstStyle/>
          <a:p>
            <a:r>
              <a:rPr lang="sv-SE" dirty="0"/>
              <a:t>Syfte med översikten</a:t>
            </a:r>
          </a:p>
        </p:txBody>
      </p:sp>
      <p:sp>
        <p:nvSpPr>
          <p:cNvPr id="4" name="Platshållare för innehåll 3">
            <a:extLst>
              <a:ext uri="{FF2B5EF4-FFF2-40B4-BE49-F238E27FC236}">
                <a16:creationId xmlns:a16="http://schemas.microsoft.com/office/drawing/2014/main" id="{47482AD9-867C-4D58-A66D-F024485C70A0}"/>
              </a:ext>
            </a:extLst>
          </p:cNvPr>
          <p:cNvSpPr>
            <a:spLocks noGrp="1"/>
          </p:cNvSpPr>
          <p:nvPr>
            <p:ph sz="half" idx="1"/>
          </p:nvPr>
        </p:nvSpPr>
        <p:spPr>
          <a:xfrm>
            <a:off x="972120" y="1690215"/>
            <a:ext cx="4103936" cy="4500000"/>
          </a:xfrm>
          <a:prstGeom prst="rect">
            <a:avLst/>
          </a:prstGeom>
        </p:spPr>
        <p:txBody>
          <a:bodyPr>
            <a:normAutofit/>
          </a:bodyPr>
          <a:lstStyle/>
          <a:p>
            <a:r>
              <a:rPr lang="sv-SE" dirty="0"/>
              <a:t>Att utvärdera risk- och behovsbedömningsmetoder som används för ungdomar, 12 till 18 år, som begått kriminella handlingar</a:t>
            </a:r>
          </a:p>
          <a:p>
            <a:endParaRPr lang="sv-SE" dirty="0"/>
          </a:p>
          <a:p>
            <a:r>
              <a:rPr lang="sv-SE" dirty="0"/>
              <a:t>Ekonomiska och etiska aspekter samt praxisundersökning </a:t>
            </a:r>
          </a:p>
        </p:txBody>
      </p:sp>
    </p:spTree>
    <p:extLst>
      <p:ext uri="{BB962C8B-B14F-4D97-AF65-F5344CB8AC3E}">
        <p14:creationId xmlns:p14="http://schemas.microsoft.com/office/powerpoint/2010/main" val="368334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ABE9C-5FF3-45D5-9B78-7C0E769350F0}"/>
              </a:ext>
            </a:extLst>
          </p:cNvPr>
          <p:cNvSpPr>
            <a:spLocks noGrp="1"/>
          </p:cNvSpPr>
          <p:nvPr>
            <p:ph type="title"/>
          </p:nvPr>
        </p:nvSpPr>
        <p:spPr/>
        <p:txBody>
          <a:bodyPr/>
          <a:lstStyle/>
          <a:p>
            <a:pPr algn="ctr"/>
            <a:r>
              <a:rPr lang="sv-SE" dirty="0"/>
              <a:t>Praxis i Sverige</a:t>
            </a:r>
          </a:p>
        </p:txBody>
      </p:sp>
      <p:sp>
        <p:nvSpPr>
          <p:cNvPr id="3" name="Platshållare för innehåll 2">
            <a:extLst>
              <a:ext uri="{FF2B5EF4-FFF2-40B4-BE49-F238E27FC236}">
                <a16:creationId xmlns:a16="http://schemas.microsoft.com/office/drawing/2014/main" id="{116C0437-6274-4B1B-B732-E06ACF74A497}"/>
              </a:ext>
            </a:extLst>
          </p:cNvPr>
          <p:cNvSpPr>
            <a:spLocks noGrp="1"/>
          </p:cNvSpPr>
          <p:nvPr>
            <p:ph idx="1"/>
          </p:nvPr>
        </p:nvSpPr>
        <p:spPr/>
        <p:txBody>
          <a:bodyPr>
            <a:normAutofit/>
          </a:bodyPr>
          <a:lstStyle/>
          <a:p>
            <a:r>
              <a:rPr lang="sv-SE" dirty="0"/>
              <a:t>Risk- och behovsbedömningsmetoderna SAVRY eller ESTER används av 13 procent av </a:t>
            </a:r>
            <a:r>
              <a:rPr lang="sv-SE" b="1" dirty="0"/>
              <a:t>kommunerna</a:t>
            </a:r>
            <a:r>
              <a:rPr lang="sv-SE" dirty="0"/>
              <a:t> (74 procents svarsfrekvens)</a:t>
            </a:r>
          </a:p>
          <a:p>
            <a:pPr marL="0" indent="0">
              <a:buNone/>
            </a:pPr>
            <a:endParaRPr lang="sv-SE" dirty="0"/>
          </a:p>
          <a:p>
            <a:r>
              <a:rPr lang="sv-SE" dirty="0"/>
              <a:t>SAVRY används av 14 procent inom </a:t>
            </a:r>
            <a:r>
              <a:rPr lang="sv-SE" b="1" dirty="0"/>
              <a:t>BUP</a:t>
            </a:r>
            <a:r>
              <a:rPr lang="sv-SE" dirty="0"/>
              <a:t> </a:t>
            </a:r>
            <a:r>
              <a:rPr lang="sv-SE" b="1" dirty="0"/>
              <a:t> </a:t>
            </a:r>
            <a:r>
              <a:rPr lang="sv-SE" dirty="0"/>
              <a:t>(40 procents svarsfrekvens) </a:t>
            </a:r>
          </a:p>
          <a:p>
            <a:pPr marL="0" indent="0">
              <a:buNone/>
            </a:pPr>
            <a:endParaRPr lang="sv-SE" dirty="0"/>
          </a:p>
          <a:p>
            <a:r>
              <a:rPr lang="sv-SE" dirty="0"/>
              <a:t>Nästan alla </a:t>
            </a:r>
            <a:r>
              <a:rPr lang="sv-SE" b="1" dirty="0" err="1"/>
              <a:t>SiS</a:t>
            </a:r>
            <a:r>
              <a:rPr lang="sv-SE" dirty="0"/>
              <a:t> särskilda ungdomshem använder YLS/CMI (17/18) och 50 procent SAVRY (78 procents svarsfrekvens)</a:t>
            </a:r>
          </a:p>
        </p:txBody>
      </p:sp>
    </p:spTree>
    <p:extLst>
      <p:ext uri="{BB962C8B-B14F-4D97-AF65-F5344CB8AC3E}">
        <p14:creationId xmlns:p14="http://schemas.microsoft.com/office/powerpoint/2010/main" val="141588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 vanligaste metoderna: YLS och SAVRY</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98446377"/>
              </p:ext>
            </p:extLst>
          </p:nvPr>
        </p:nvGraphicFramePr>
        <p:xfrm>
          <a:off x="467544" y="1157507"/>
          <a:ext cx="8280920" cy="5146040"/>
        </p:xfrm>
        <a:graphic>
          <a:graphicData uri="http://schemas.openxmlformats.org/drawingml/2006/table">
            <a:tbl>
              <a:tblPr firstRow="1" bandRow="1">
                <a:tableStyleId>{5C22544A-7EE6-4342-B048-85BDC9FD1C3A}</a:tableStyleId>
              </a:tblPr>
              <a:tblGrid>
                <a:gridCol w="1866944">
                  <a:extLst>
                    <a:ext uri="{9D8B030D-6E8A-4147-A177-3AD203B41FA5}">
                      <a16:colId xmlns:a16="http://schemas.microsoft.com/office/drawing/2014/main" val="3135862088"/>
                    </a:ext>
                  </a:extLst>
                </a:gridCol>
                <a:gridCol w="3206988">
                  <a:extLst>
                    <a:ext uri="{9D8B030D-6E8A-4147-A177-3AD203B41FA5}">
                      <a16:colId xmlns:a16="http://schemas.microsoft.com/office/drawing/2014/main" val="2504735184"/>
                    </a:ext>
                  </a:extLst>
                </a:gridCol>
                <a:gridCol w="3206988">
                  <a:extLst>
                    <a:ext uri="{9D8B030D-6E8A-4147-A177-3AD203B41FA5}">
                      <a16:colId xmlns:a16="http://schemas.microsoft.com/office/drawing/2014/main" val="1689971552"/>
                    </a:ext>
                  </a:extLst>
                </a:gridCol>
              </a:tblGrid>
              <a:tr h="370840">
                <a:tc>
                  <a:txBody>
                    <a:bodyPr/>
                    <a:lstStyle/>
                    <a:p>
                      <a:endParaRPr lang="sv-SE" dirty="0"/>
                    </a:p>
                  </a:txBody>
                  <a:tcPr/>
                </a:tc>
                <a:tc>
                  <a:txBody>
                    <a:bodyPr/>
                    <a:lstStyle/>
                    <a:p>
                      <a:r>
                        <a:rPr lang="sv-SE" dirty="0"/>
                        <a:t>SAVRY</a:t>
                      </a:r>
                    </a:p>
                  </a:txBody>
                  <a:tcPr/>
                </a:tc>
                <a:tc>
                  <a:txBody>
                    <a:bodyPr/>
                    <a:lstStyle/>
                    <a:p>
                      <a:r>
                        <a:rPr lang="sv-SE" dirty="0"/>
                        <a:t>YLS/CMI</a:t>
                      </a:r>
                    </a:p>
                  </a:txBody>
                  <a:tcPr/>
                </a:tc>
                <a:extLst>
                  <a:ext uri="{0D108BD9-81ED-4DB2-BD59-A6C34878D82A}">
                    <a16:rowId xmlns:a16="http://schemas.microsoft.com/office/drawing/2014/main" val="4080204609"/>
                  </a:ext>
                </a:extLst>
              </a:tr>
              <a:tr h="370840">
                <a:tc>
                  <a:txBody>
                    <a:bodyPr/>
                    <a:lstStyle/>
                    <a:p>
                      <a:r>
                        <a:rPr lang="sv-SE" dirty="0"/>
                        <a:t>Målgrupp</a:t>
                      </a:r>
                    </a:p>
                  </a:txBody>
                  <a:tcPr/>
                </a:tc>
                <a:tc>
                  <a:txBody>
                    <a:bodyPr/>
                    <a:lstStyle/>
                    <a:p>
                      <a:r>
                        <a:rPr lang="sv-SE" sz="1800" b="0" i="0" u="none" strike="noStrike" kern="1200" baseline="0" dirty="0">
                          <a:solidFill>
                            <a:schemeClr val="dk1"/>
                          </a:solidFill>
                          <a:latin typeface="+mn-lt"/>
                          <a:ea typeface="+mn-ea"/>
                          <a:cs typeface="+mn-cs"/>
                        </a:rPr>
                        <a:t>Unga med känt antisocialt utåtagerande beteende 	</a:t>
                      </a:r>
                    </a:p>
                  </a:txBody>
                  <a:tcPr/>
                </a:tc>
                <a:tc>
                  <a:txBody>
                    <a:bodyPr/>
                    <a:lstStyle/>
                    <a:p>
                      <a:r>
                        <a:rPr lang="sv-SE" sz="1800" b="0" i="0" u="none" strike="noStrike" kern="1200" baseline="0" dirty="0">
                          <a:solidFill>
                            <a:schemeClr val="dk1"/>
                          </a:solidFill>
                          <a:latin typeface="+mn-lt"/>
                          <a:ea typeface="+mn-ea"/>
                          <a:cs typeface="+mn-cs"/>
                        </a:rPr>
                        <a:t>Unga med känt antisocialt utåtagerande beteende </a:t>
                      </a:r>
                      <a:endParaRPr lang="sv-SE" dirty="0"/>
                    </a:p>
                  </a:txBody>
                  <a:tcPr/>
                </a:tc>
                <a:extLst>
                  <a:ext uri="{0D108BD9-81ED-4DB2-BD59-A6C34878D82A}">
                    <a16:rowId xmlns:a16="http://schemas.microsoft.com/office/drawing/2014/main" val="1741938020"/>
                  </a:ext>
                </a:extLst>
              </a:tr>
              <a:tr h="370840">
                <a:tc>
                  <a:txBody>
                    <a:bodyPr/>
                    <a:lstStyle/>
                    <a:p>
                      <a:r>
                        <a:rPr lang="sv-SE" dirty="0"/>
                        <a:t>Inriktning</a:t>
                      </a:r>
                    </a:p>
                  </a:txBody>
                  <a:tcPr/>
                </a:tc>
                <a:tc>
                  <a:txBody>
                    <a:bodyPr/>
                    <a:lstStyle/>
                    <a:p>
                      <a:r>
                        <a:rPr lang="sv-SE" dirty="0"/>
                        <a:t>Våldsamt beteende/</a:t>
                      </a:r>
                      <a:br>
                        <a:rPr lang="sv-SE" dirty="0"/>
                      </a:br>
                      <a:r>
                        <a:rPr lang="sv-SE" dirty="0"/>
                        <a:t>allvarlig</a:t>
                      </a:r>
                      <a:r>
                        <a:rPr lang="sv-SE" baseline="0" dirty="0"/>
                        <a:t> kriminalitet</a:t>
                      </a:r>
                      <a:endParaRPr lang="sv-SE" dirty="0"/>
                    </a:p>
                  </a:txBody>
                  <a:tcPr/>
                </a:tc>
                <a:tc>
                  <a:txBody>
                    <a:bodyPr/>
                    <a:lstStyle/>
                    <a:p>
                      <a:r>
                        <a:rPr lang="sv-SE" dirty="0"/>
                        <a:t>Kriminalitet/våld</a:t>
                      </a:r>
                    </a:p>
                  </a:txBody>
                  <a:tcPr/>
                </a:tc>
                <a:extLst>
                  <a:ext uri="{0D108BD9-81ED-4DB2-BD59-A6C34878D82A}">
                    <a16:rowId xmlns:a16="http://schemas.microsoft.com/office/drawing/2014/main" val="1533865155"/>
                  </a:ext>
                </a:extLst>
              </a:tr>
              <a:tr h="370840">
                <a:tc>
                  <a:txBody>
                    <a:bodyPr/>
                    <a:lstStyle/>
                    <a:p>
                      <a:r>
                        <a:rPr lang="sv-SE" dirty="0"/>
                        <a:t>Ålder</a:t>
                      </a:r>
                    </a:p>
                  </a:txBody>
                  <a:tcPr/>
                </a:tc>
                <a:tc>
                  <a:txBody>
                    <a:bodyPr/>
                    <a:lstStyle/>
                    <a:p>
                      <a:r>
                        <a:rPr lang="sv-SE" dirty="0"/>
                        <a:t>12-18</a:t>
                      </a:r>
                    </a:p>
                  </a:txBody>
                  <a:tcPr/>
                </a:tc>
                <a:tc>
                  <a:txBody>
                    <a:bodyPr/>
                    <a:lstStyle/>
                    <a:p>
                      <a:r>
                        <a:rPr lang="sv-SE" dirty="0"/>
                        <a:t>12-18</a:t>
                      </a:r>
                    </a:p>
                  </a:txBody>
                  <a:tcPr/>
                </a:tc>
                <a:extLst>
                  <a:ext uri="{0D108BD9-81ED-4DB2-BD59-A6C34878D82A}">
                    <a16:rowId xmlns:a16="http://schemas.microsoft.com/office/drawing/2014/main" val="3417387920"/>
                  </a:ext>
                </a:extLst>
              </a:tr>
              <a:tr h="370840">
                <a:tc>
                  <a:txBody>
                    <a:bodyPr/>
                    <a:lstStyle/>
                    <a:p>
                      <a:r>
                        <a:rPr lang="sv-SE" dirty="0"/>
                        <a:t>Källor </a:t>
                      </a:r>
                    </a:p>
                  </a:txBody>
                  <a:tcPr/>
                </a:tc>
                <a:tc>
                  <a:txBody>
                    <a:bodyPr/>
                    <a:lstStyle/>
                    <a:p>
                      <a:r>
                        <a:rPr lang="sv-SE" dirty="0"/>
                        <a:t>Intervju, dokumentation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Intervju, dokumentation</a:t>
                      </a:r>
                    </a:p>
                  </a:txBody>
                  <a:tcPr/>
                </a:tc>
                <a:extLst>
                  <a:ext uri="{0D108BD9-81ED-4DB2-BD59-A6C34878D82A}">
                    <a16:rowId xmlns:a16="http://schemas.microsoft.com/office/drawing/2014/main" val="171936821"/>
                  </a:ext>
                </a:extLst>
              </a:tr>
              <a:tr h="370840">
                <a:tc>
                  <a:txBody>
                    <a:bodyPr/>
                    <a:lstStyle/>
                    <a:p>
                      <a:r>
                        <a:rPr lang="sv-SE" dirty="0"/>
                        <a:t>Risk/skydd</a:t>
                      </a:r>
                    </a:p>
                  </a:txBody>
                  <a:tcPr/>
                </a:tc>
                <a:tc>
                  <a:txBody>
                    <a:bodyPr/>
                    <a:lstStyle/>
                    <a:p>
                      <a:r>
                        <a:rPr lang="sv-SE" dirty="0"/>
                        <a:t>Ja/Ja</a:t>
                      </a:r>
                    </a:p>
                  </a:txBody>
                  <a:tcPr/>
                </a:tc>
                <a:tc>
                  <a:txBody>
                    <a:bodyPr/>
                    <a:lstStyle/>
                    <a:p>
                      <a:r>
                        <a:rPr lang="sv-SE" dirty="0"/>
                        <a:t>Ja/Ja</a:t>
                      </a:r>
                    </a:p>
                  </a:txBody>
                  <a:tcPr/>
                </a:tc>
                <a:extLst>
                  <a:ext uri="{0D108BD9-81ED-4DB2-BD59-A6C34878D82A}">
                    <a16:rowId xmlns:a16="http://schemas.microsoft.com/office/drawing/2014/main" val="2853892454"/>
                  </a:ext>
                </a:extLst>
              </a:tr>
              <a:tr h="370840">
                <a:tc>
                  <a:txBody>
                    <a:bodyPr/>
                    <a:lstStyle/>
                    <a:p>
                      <a:r>
                        <a:rPr lang="sv-SE" dirty="0" err="1"/>
                        <a:t>Items</a:t>
                      </a:r>
                      <a:endParaRPr lang="sv-SE" dirty="0"/>
                    </a:p>
                  </a:txBody>
                  <a:tcPr/>
                </a:tc>
                <a:tc>
                  <a:txBody>
                    <a:bodyPr/>
                    <a:lstStyle/>
                    <a:p>
                      <a:r>
                        <a:rPr lang="sv-SE" dirty="0"/>
                        <a:t>30</a:t>
                      </a:r>
                    </a:p>
                  </a:txBody>
                  <a:tcPr/>
                </a:tc>
                <a:tc>
                  <a:txBody>
                    <a:bodyPr/>
                    <a:lstStyle/>
                    <a:p>
                      <a:r>
                        <a:rPr lang="sv-SE" dirty="0"/>
                        <a:t>42 – 8 faktorer</a:t>
                      </a:r>
                    </a:p>
                  </a:txBody>
                  <a:tcPr/>
                </a:tc>
                <a:extLst>
                  <a:ext uri="{0D108BD9-81ED-4DB2-BD59-A6C34878D82A}">
                    <a16:rowId xmlns:a16="http://schemas.microsoft.com/office/drawing/2014/main" val="1338618336"/>
                  </a:ext>
                </a:extLst>
              </a:tr>
              <a:tr h="370840">
                <a:tc>
                  <a:txBody>
                    <a:bodyPr/>
                    <a:lstStyle/>
                    <a:p>
                      <a:r>
                        <a:rPr lang="sv-SE" dirty="0"/>
                        <a:t>Faktorer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u="none" strike="noStrike" kern="1200" baseline="0" dirty="0">
                          <a:solidFill>
                            <a:schemeClr val="dk1"/>
                          </a:solidFill>
                          <a:latin typeface="+mn-lt"/>
                          <a:ea typeface="+mn-ea"/>
                          <a:cs typeface="+mn-cs"/>
                        </a:rPr>
                        <a:t>4</a:t>
                      </a:r>
                      <a:r>
                        <a:rPr lang="sv-SE" sz="1800" b="0" i="0" u="none" strike="noStrike" kern="1200" baseline="0" dirty="0">
                          <a:solidFill>
                            <a:schemeClr val="dk1"/>
                          </a:solidFill>
                          <a:latin typeface="+mn-lt"/>
                          <a:ea typeface="+mn-ea"/>
                          <a:cs typeface="+mn-cs"/>
                        </a:rPr>
                        <a:t>. Historiska (10) Sociala/kontextuella (6) Individuella (8)                          Skyddsfaktorer (6) 	</a:t>
                      </a:r>
                    </a:p>
                    <a:p>
                      <a:endParaRPr lang="sv-SE" dirty="0"/>
                    </a:p>
                  </a:txBody>
                  <a:tcPr/>
                </a:tc>
                <a:tc>
                  <a:txBody>
                    <a:bodyPr/>
                    <a:lstStyle/>
                    <a:p>
                      <a:r>
                        <a:rPr lang="sv-SE" b="1" dirty="0"/>
                        <a:t>8</a:t>
                      </a:r>
                      <a:r>
                        <a:rPr lang="sv-SE" dirty="0"/>
                        <a:t>. </a:t>
                      </a:r>
                      <a:r>
                        <a:rPr lang="sv-SE" sz="1800" b="0" i="0" u="none" strike="noStrike" kern="1200" baseline="0" dirty="0">
                          <a:solidFill>
                            <a:schemeClr val="dk1"/>
                          </a:solidFill>
                          <a:latin typeface="+mn-lt"/>
                          <a:ea typeface="+mn-ea"/>
                          <a:cs typeface="+mn-cs"/>
                        </a:rPr>
                        <a:t>Tidigare/aktuell brottslighet &amp; påföljder (5), </a:t>
                      </a:r>
                      <a:r>
                        <a:rPr lang="sv-SE" sz="1800" b="0" i="0" u="none" strike="noStrike" kern="1200" baseline="0" dirty="0" err="1">
                          <a:solidFill>
                            <a:schemeClr val="dk1"/>
                          </a:solidFill>
                          <a:latin typeface="+mn-lt"/>
                          <a:ea typeface="+mn-ea"/>
                          <a:cs typeface="+mn-cs"/>
                        </a:rPr>
                        <a:t>Familjeomständig</a:t>
                      </a:r>
                      <a:r>
                        <a:rPr lang="sv-SE" sz="1800" b="0" i="0" u="none" strike="noStrike" kern="1200" baseline="0" dirty="0">
                          <a:solidFill>
                            <a:schemeClr val="dk1"/>
                          </a:solidFill>
                          <a:latin typeface="+mn-lt"/>
                          <a:ea typeface="+mn-ea"/>
                          <a:cs typeface="+mn-cs"/>
                        </a:rPr>
                        <a:t>-heter/föräldrastrategier (6), Utbildning/arbete (7), Kamrater (4), Alkohol/droger (5), Fritid (3), Personlighet/ beteende (7), Antisociala attityder (5). </a:t>
                      </a:r>
                      <a:endParaRPr lang="sv-SE" dirty="0"/>
                    </a:p>
                  </a:txBody>
                  <a:tcPr/>
                </a:tc>
                <a:extLst>
                  <a:ext uri="{0D108BD9-81ED-4DB2-BD59-A6C34878D82A}">
                    <a16:rowId xmlns:a16="http://schemas.microsoft.com/office/drawing/2014/main" val="1316870647"/>
                  </a:ext>
                </a:extLst>
              </a:tr>
            </a:tbl>
          </a:graphicData>
        </a:graphic>
      </p:graphicFrame>
    </p:spTree>
    <p:extLst>
      <p:ext uri="{BB962C8B-B14F-4D97-AF65-F5344CB8AC3E}">
        <p14:creationId xmlns:p14="http://schemas.microsoft.com/office/powerpoint/2010/main" val="304536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4">
            <a:extLst>
              <a:ext uri="{FF2B5EF4-FFF2-40B4-BE49-F238E27FC236}">
                <a16:creationId xmlns:a16="http://schemas.microsoft.com/office/drawing/2014/main" id="{5F52E935-6BC7-41CC-A10C-B2DAD0542B02}"/>
              </a:ext>
            </a:extLst>
          </p:cNvPr>
          <p:cNvSpPr>
            <a:spLocks noChangeArrowheads="1"/>
          </p:cNvSpPr>
          <p:nvPr/>
        </p:nvSpPr>
        <p:spPr bwMode="auto">
          <a:xfrm>
            <a:off x="3705542" y="858202"/>
            <a:ext cx="1590040" cy="455930"/>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b="1" dirty="0">
                <a:effectLst/>
                <a:latin typeface="Calibri" panose="020F0502020204030204" pitchFamily="34" charset="0"/>
                <a:ea typeface="Times New Roman" panose="02020603050405020304" pitchFamily="18" charset="0"/>
                <a:cs typeface="Times New Roman" panose="02020603050405020304" pitchFamily="18" charset="0"/>
              </a:rPr>
              <a:t>6 962 </a:t>
            </a:r>
            <a:r>
              <a:rPr lang="sv-SE" sz="1000" dirty="0">
                <a:effectLst/>
                <a:latin typeface="Calibri" panose="020F0502020204030204" pitchFamily="34" charset="0"/>
                <a:ea typeface="Times New Roman" panose="02020603050405020304" pitchFamily="18" charset="0"/>
                <a:cs typeface="Times New Roman" panose="02020603050405020304" pitchFamily="18" charset="0"/>
              </a:rPr>
              <a:t>granskade abstrakt från databassökning</a:t>
            </a:r>
            <a:endParaRPr lang="sv-SE" sz="1200" dirty="0">
              <a:effectLst/>
              <a:latin typeface="Times New Roman" panose="02020603050405020304" pitchFamily="18" charset="0"/>
              <a:ea typeface="Times New Roman" panose="02020603050405020304" pitchFamily="18" charset="0"/>
            </a:endParaRPr>
          </a:p>
        </p:txBody>
      </p:sp>
      <p:cxnSp>
        <p:nvCxnSpPr>
          <p:cNvPr id="29" name="AutoShape 5">
            <a:extLst>
              <a:ext uri="{FF2B5EF4-FFF2-40B4-BE49-F238E27FC236}">
                <a16:creationId xmlns:a16="http://schemas.microsoft.com/office/drawing/2014/main" id="{EE9C1F43-FF8E-46DA-8AF9-1A07A89B2D94}"/>
              </a:ext>
            </a:extLst>
          </p:cNvPr>
          <p:cNvCxnSpPr>
            <a:cxnSpLocks noChangeShapeType="1"/>
          </p:cNvCxnSpPr>
          <p:nvPr/>
        </p:nvCxnSpPr>
        <p:spPr bwMode="auto">
          <a:xfrm>
            <a:off x="4492942" y="1314132"/>
            <a:ext cx="635" cy="1079500"/>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30" name="AutoShape 6">
            <a:extLst>
              <a:ext uri="{FF2B5EF4-FFF2-40B4-BE49-F238E27FC236}">
                <a16:creationId xmlns:a16="http://schemas.microsoft.com/office/drawing/2014/main" id="{442A8FF0-4526-4976-8AD5-0EB0E3BA21D0}"/>
              </a:ext>
            </a:extLst>
          </p:cNvPr>
          <p:cNvCxnSpPr>
            <a:cxnSpLocks noChangeShapeType="1"/>
          </p:cNvCxnSpPr>
          <p:nvPr/>
        </p:nvCxnSpPr>
        <p:spPr bwMode="auto">
          <a:xfrm>
            <a:off x="4493577" y="1651317"/>
            <a:ext cx="247650" cy="635"/>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sp>
        <p:nvSpPr>
          <p:cNvPr id="31" name="AutoShape 7">
            <a:extLst>
              <a:ext uri="{FF2B5EF4-FFF2-40B4-BE49-F238E27FC236}">
                <a16:creationId xmlns:a16="http://schemas.microsoft.com/office/drawing/2014/main" id="{96B4635A-CCBB-42D5-A306-37D942733CE5}"/>
              </a:ext>
            </a:extLst>
          </p:cNvPr>
          <p:cNvSpPr>
            <a:spLocks noChangeArrowheads="1"/>
          </p:cNvSpPr>
          <p:nvPr/>
        </p:nvSpPr>
        <p:spPr bwMode="auto">
          <a:xfrm>
            <a:off x="4781867" y="1425257"/>
            <a:ext cx="1546225" cy="456565"/>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6 242 exkluderade abstrakt</a:t>
            </a:r>
            <a:endParaRPr lang="sv-SE" sz="1200">
              <a:effectLst/>
              <a:latin typeface="Times New Roman" panose="02020603050405020304" pitchFamily="18" charset="0"/>
              <a:ea typeface="Times New Roman" panose="02020603050405020304" pitchFamily="18" charset="0"/>
            </a:endParaRPr>
          </a:p>
        </p:txBody>
      </p:sp>
      <p:sp>
        <p:nvSpPr>
          <p:cNvPr id="32" name="AutoShape 8">
            <a:extLst>
              <a:ext uri="{FF2B5EF4-FFF2-40B4-BE49-F238E27FC236}">
                <a16:creationId xmlns:a16="http://schemas.microsoft.com/office/drawing/2014/main" id="{806375B2-A5B8-4353-85E7-FBEBBCC53AC3}"/>
              </a:ext>
            </a:extLst>
          </p:cNvPr>
          <p:cNvSpPr>
            <a:spLocks noChangeArrowheads="1"/>
          </p:cNvSpPr>
          <p:nvPr/>
        </p:nvSpPr>
        <p:spPr bwMode="auto">
          <a:xfrm>
            <a:off x="3720782" y="2404427"/>
            <a:ext cx="1545590" cy="455930"/>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720 artiklar granskade i fulltext</a:t>
            </a:r>
            <a:endParaRPr lang="sv-SE" sz="1200">
              <a:effectLst/>
              <a:latin typeface="Times New Roman" panose="02020603050405020304" pitchFamily="18" charset="0"/>
              <a:ea typeface="Times New Roman" panose="02020603050405020304" pitchFamily="18" charset="0"/>
            </a:endParaRPr>
          </a:p>
        </p:txBody>
      </p:sp>
      <p:cxnSp>
        <p:nvCxnSpPr>
          <p:cNvPr id="33" name="AutoShape 9">
            <a:extLst>
              <a:ext uri="{FF2B5EF4-FFF2-40B4-BE49-F238E27FC236}">
                <a16:creationId xmlns:a16="http://schemas.microsoft.com/office/drawing/2014/main" id="{5091C96A-FF0E-4D54-9E60-EE6949E96062}"/>
              </a:ext>
            </a:extLst>
          </p:cNvPr>
          <p:cNvCxnSpPr>
            <a:cxnSpLocks noChangeShapeType="1"/>
          </p:cNvCxnSpPr>
          <p:nvPr/>
        </p:nvCxnSpPr>
        <p:spPr bwMode="auto">
          <a:xfrm>
            <a:off x="4493577" y="2900997"/>
            <a:ext cx="635" cy="947420"/>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34" name="AutoShape 10">
            <a:extLst>
              <a:ext uri="{FF2B5EF4-FFF2-40B4-BE49-F238E27FC236}">
                <a16:creationId xmlns:a16="http://schemas.microsoft.com/office/drawing/2014/main" id="{59C65A64-2305-4BFD-82BF-E0AFFCF5A73C}"/>
              </a:ext>
            </a:extLst>
          </p:cNvPr>
          <p:cNvCxnSpPr>
            <a:cxnSpLocks noChangeShapeType="1"/>
          </p:cNvCxnSpPr>
          <p:nvPr/>
        </p:nvCxnSpPr>
        <p:spPr bwMode="auto">
          <a:xfrm>
            <a:off x="4497387" y="3344227"/>
            <a:ext cx="247650" cy="635"/>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sp>
        <p:nvSpPr>
          <p:cNvPr id="35" name="AutoShape 11">
            <a:extLst>
              <a:ext uri="{FF2B5EF4-FFF2-40B4-BE49-F238E27FC236}">
                <a16:creationId xmlns:a16="http://schemas.microsoft.com/office/drawing/2014/main" id="{5245AFD4-5794-44E6-A964-221D044FCAB4}"/>
              </a:ext>
            </a:extLst>
          </p:cNvPr>
          <p:cNvSpPr>
            <a:spLocks noChangeArrowheads="1"/>
          </p:cNvSpPr>
          <p:nvPr/>
        </p:nvSpPr>
        <p:spPr bwMode="auto">
          <a:xfrm>
            <a:off x="3722687" y="3867467"/>
            <a:ext cx="1545590" cy="538480"/>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400" b="1" dirty="0">
                <a:effectLst/>
                <a:latin typeface="Calibri" panose="020F0502020204030204" pitchFamily="34" charset="0"/>
                <a:ea typeface="Times New Roman" panose="02020603050405020304" pitchFamily="18" charset="0"/>
                <a:cs typeface="Times New Roman" panose="02020603050405020304" pitchFamily="18" charset="0"/>
              </a:rPr>
              <a:t>46</a:t>
            </a:r>
            <a:r>
              <a:rPr lang="sv-SE"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inkluderade fulltextartiklar</a:t>
            </a:r>
            <a:endParaRPr lang="sv-SE" sz="1400" b="1" dirty="0">
              <a:effectLst/>
              <a:latin typeface="Times New Roman" panose="02020603050405020304" pitchFamily="18" charset="0"/>
              <a:ea typeface="Times New Roman" panose="02020603050405020304" pitchFamily="18" charset="0"/>
            </a:endParaRPr>
          </a:p>
        </p:txBody>
      </p:sp>
      <p:sp>
        <p:nvSpPr>
          <p:cNvPr id="36" name="AutoShape 12">
            <a:extLst>
              <a:ext uri="{FF2B5EF4-FFF2-40B4-BE49-F238E27FC236}">
                <a16:creationId xmlns:a16="http://schemas.microsoft.com/office/drawing/2014/main" id="{5F64B1BD-3E18-43A8-BA19-D8F639D70922}"/>
              </a:ext>
            </a:extLst>
          </p:cNvPr>
          <p:cNvSpPr>
            <a:spLocks noChangeArrowheads="1"/>
          </p:cNvSpPr>
          <p:nvPr/>
        </p:nvSpPr>
        <p:spPr bwMode="auto">
          <a:xfrm>
            <a:off x="4774882" y="3121977"/>
            <a:ext cx="1545590" cy="510540"/>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674</a:t>
            </a:r>
            <a:r>
              <a:rPr lang="sv-S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exkluderade fulltextartiklar</a:t>
            </a:r>
            <a:endParaRPr lang="sv-SE" sz="1200">
              <a:effectLst/>
              <a:latin typeface="Times New Roman" panose="02020603050405020304" pitchFamily="18" charset="0"/>
              <a:ea typeface="Times New Roman" panose="02020603050405020304" pitchFamily="18" charset="0"/>
            </a:endParaRPr>
          </a:p>
        </p:txBody>
      </p:sp>
      <p:cxnSp>
        <p:nvCxnSpPr>
          <p:cNvPr id="37" name="AutoShape 13">
            <a:extLst>
              <a:ext uri="{FF2B5EF4-FFF2-40B4-BE49-F238E27FC236}">
                <a16:creationId xmlns:a16="http://schemas.microsoft.com/office/drawing/2014/main" id="{6BD3A3F6-F523-49F1-B06E-0C9689C8BF4C}"/>
              </a:ext>
            </a:extLst>
          </p:cNvPr>
          <p:cNvCxnSpPr>
            <a:cxnSpLocks noChangeShapeType="1"/>
          </p:cNvCxnSpPr>
          <p:nvPr/>
        </p:nvCxnSpPr>
        <p:spPr bwMode="auto">
          <a:xfrm>
            <a:off x="4518977" y="4410392"/>
            <a:ext cx="9525" cy="279400"/>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38" name="AutoShape 14">
            <a:extLst>
              <a:ext uri="{FF2B5EF4-FFF2-40B4-BE49-F238E27FC236}">
                <a16:creationId xmlns:a16="http://schemas.microsoft.com/office/drawing/2014/main" id="{554BDEC5-87C8-44E9-A0E1-DD996F0EAE3F}"/>
              </a:ext>
            </a:extLst>
          </p:cNvPr>
          <p:cNvCxnSpPr>
            <a:cxnSpLocks noChangeShapeType="1"/>
          </p:cNvCxnSpPr>
          <p:nvPr/>
        </p:nvCxnSpPr>
        <p:spPr bwMode="auto">
          <a:xfrm>
            <a:off x="4473257" y="4698682"/>
            <a:ext cx="2026920" cy="1905"/>
          </a:xfrm>
          <a:prstGeom prst="straightConnector1">
            <a:avLst/>
          </a:prstGeom>
          <a:noFill/>
          <a:ln w="9525">
            <a:solidFill>
              <a:srgbClr val="1F497D"/>
            </a:solidFill>
            <a:round/>
            <a:headEnd/>
            <a:tailEnd/>
          </a:ln>
          <a:extLst>
            <a:ext uri="{909E8E84-426E-40DD-AFC4-6F175D3DCCD1}">
              <a14:hiddenFill xmlns:a14="http://schemas.microsoft.com/office/drawing/2010/main">
                <a:noFill/>
              </a14:hiddenFill>
            </a:ext>
          </a:extLst>
        </p:spPr>
      </p:cxnSp>
      <p:cxnSp>
        <p:nvCxnSpPr>
          <p:cNvPr id="39" name="AutoShape 15">
            <a:extLst>
              <a:ext uri="{FF2B5EF4-FFF2-40B4-BE49-F238E27FC236}">
                <a16:creationId xmlns:a16="http://schemas.microsoft.com/office/drawing/2014/main" id="{6E1A9E14-41BD-4ED9-8819-3C32F4F43899}"/>
              </a:ext>
            </a:extLst>
          </p:cNvPr>
          <p:cNvCxnSpPr>
            <a:cxnSpLocks noChangeShapeType="1"/>
          </p:cNvCxnSpPr>
          <p:nvPr/>
        </p:nvCxnSpPr>
        <p:spPr bwMode="auto">
          <a:xfrm>
            <a:off x="6488112" y="4698682"/>
            <a:ext cx="12065" cy="303530"/>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40" name="AutoShape 16">
            <a:extLst>
              <a:ext uri="{FF2B5EF4-FFF2-40B4-BE49-F238E27FC236}">
                <a16:creationId xmlns:a16="http://schemas.microsoft.com/office/drawing/2014/main" id="{93A4CAA3-DFC0-4C14-B744-1D1733326C06}"/>
              </a:ext>
            </a:extLst>
          </p:cNvPr>
          <p:cNvCxnSpPr>
            <a:cxnSpLocks noChangeShapeType="1"/>
          </p:cNvCxnSpPr>
          <p:nvPr/>
        </p:nvCxnSpPr>
        <p:spPr bwMode="auto">
          <a:xfrm>
            <a:off x="2659062" y="4698682"/>
            <a:ext cx="1833880" cy="635"/>
          </a:xfrm>
          <a:prstGeom prst="straightConnector1">
            <a:avLst/>
          </a:prstGeom>
          <a:noFill/>
          <a:ln w="9525">
            <a:solidFill>
              <a:srgbClr val="1F497D"/>
            </a:solidFill>
            <a:round/>
            <a:headEnd/>
            <a:tailEnd/>
          </a:ln>
          <a:extLst>
            <a:ext uri="{909E8E84-426E-40DD-AFC4-6F175D3DCCD1}">
              <a14:hiddenFill xmlns:a14="http://schemas.microsoft.com/office/drawing/2010/main">
                <a:noFill/>
              </a14:hiddenFill>
            </a:ext>
          </a:extLst>
        </p:spPr>
      </p:cxnSp>
      <p:cxnSp>
        <p:nvCxnSpPr>
          <p:cNvPr id="41" name="AutoShape 17">
            <a:extLst>
              <a:ext uri="{FF2B5EF4-FFF2-40B4-BE49-F238E27FC236}">
                <a16:creationId xmlns:a16="http://schemas.microsoft.com/office/drawing/2014/main" id="{B2FB602E-4FE4-4FBF-8DBB-37A2B9D7A62D}"/>
              </a:ext>
            </a:extLst>
          </p:cNvPr>
          <p:cNvCxnSpPr>
            <a:cxnSpLocks noChangeShapeType="1"/>
          </p:cNvCxnSpPr>
          <p:nvPr/>
        </p:nvCxnSpPr>
        <p:spPr bwMode="auto">
          <a:xfrm>
            <a:off x="2663507" y="4704397"/>
            <a:ext cx="8890" cy="274955"/>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sp>
        <p:nvSpPr>
          <p:cNvPr id="42" name="AutoShape 18">
            <a:extLst>
              <a:ext uri="{FF2B5EF4-FFF2-40B4-BE49-F238E27FC236}">
                <a16:creationId xmlns:a16="http://schemas.microsoft.com/office/drawing/2014/main" id="{1C580EBA-93A2-4D34-A1D7-852D9973A78E}"/>
              </a:ext>
            </a:extLst>
          </p:cNvPr>
          <p:cNvSpPr>
            <a:spLocks noChangeArrowheads="1"/>
          </p:cNvSpPr>
          <p:nvPr/>
        </p:nvSpPr>
        <p:spPr bwMode="auto">
          <a:xfrm>
            <a:off x="5924232" y="5004117"/>
            <a:ext cx="1236980" cy="821055"/>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3 artiklar med hög risk för snedvridning </a:t>
            </a:r>
            <a:endParaRPr lang="sv-SE" sz="1200">
              <a:effectLst/>
              <a:latin typeface="Times New Roman" panose="02020603050405020304" pitchFamily="18" charset="0"/>
              <a:ea typeface="Times New Roman" panose="02020603050405020304" pitchFamily="18" charset="0"/>
            </a:endParaRPr>
          </a:p>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(låg kvalitet)</a:t>
            </a:r>
            <a:endParaRPr lang="sv-SE" sz="1200">
              <a:effectLst/>
              <a:latin typeface="Times New Roman" panose="02020603050405020304" pitchFamily="18" charset="0"/>
              <a:ea typeface="Times New Roman" panose="02020603050405020304" pitchFamily="18" charset="0"/>
            </a:endParaRPr>
          </a:p>
        </p:txBody>
      </p:sp>
      <p:sp>
        <p:nvSpPr>
          <p:cNvPr id="43" name="AutoShape 19">
            <a:extLst>
              <a:ext uri="{FF2B5EF4-FFF2-40B4-BE49-F238E27FC236}">
                <a16:creationId xmlns:a16="http://schemas.microsoft.com/office/drawing/2014/main" id="{32FF9B58-0521-4637-ADCD-82F5B3C0645D}"/>
              </a:ext>
            </a:extLst>
          </p:cNvPr>
          <p:cNvSpPr>
            <a:spLocks noChangeArrowheads="1"/>
          </p:cNvSpPr>
          <p:nvPr/>
        </p:nvSpPr>
        <p:spPr bwMode="auto">
          <a:xfrm>
            <a:off x="3315017" y="5004117"/>
            <a:ext cx="1362075" cy="968375"/>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35 artiklar med medelhög risk för snedvridning (medelhög kvalitet)</a:t>
            </a:r>
            <a:endParaRPr lang="sv-SE" sz="1200">
              <a:effectLst/>
              <a:latin typeface="Times New Roman" panose="02020603050405020304" pitchFamily="18" charset="0"/>
              <a:ea typeface="Times New Roman" panose="02020603050405020304" pitchFamily="18" charset="0"/>
            </a:endParaRPr>
          </a:p>
        </p:txBody>
      </p:sp>
      <p:sp>
        <p:nvSpPr>
          <p:cNvPr id="44" name="AutoShape 20">
            <a:extLst>
              <a:ext uri="{FF2B5EF4-FFF2-40B4-BE49-F238E27FC236}">
                <a16:creationId xmlns:a16="http://schemas.microsoft.com/office/drawing/2014/main" id="{EC3D5FFD-3D67-4EE3-B582-1F77754327CF}"/>
              </a:ext>
            </a:extLst>
          </p:cNvPr>
          <p:cNvSpPr>
            <a:spLocks noChangeArrowheads="1"/>
          </p:cNvSpPr>
          <p:nvPr/>
        </p:nvSpPr>
        <p:spPr bwMode="auto">
          <a:xfrm>
            <a:off x="2025967" y="5004117"/>
            <a:ext cx="1236980" cy="812800"/>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6 artiklar med låg risk för snedvridning </a:t>
            </a:r>
            <a:br>
              <a:rPr lang="sv-SE" sz="1000">
                <a:effectLst/>
                <a:latin typeface="Calibri" panose="020F0502020204030204" pitchFamily="34" charset="0"/>
                <a:ea typeface="Times New Roman" panose="02020603050405020304" pitchFamily="18" charset="0"/>
                <a:cs typeface="Times New Roman" panose="02020603050405020304" pitchFamily="18" charset="0"/>
              </a:rPr>
            </a:br>
            <a:r>
              <a:rPr lang="sv-SE" sz="1000">
                <a:effectLst/>
                <a:latin typeface="Calibri" panose="020F0502020204030204" pitchFamily="34" charset="0"/>
                <a:ea typeface="Times New Roman" panose="02020603050405020304" pitchFamily="18" charset="0"/>
                <a:cs typeface="Times New Roman" panose="02020603050405020304" pitchFamily="18" charset="0"/>
              </a:rPr>
              <a:t>(hög kvalitet)</a:t>
            </a:r>
            <a:endParaRPr lang="sv-SE" sz="1200">
              <a:effectLst/>
              <a:latin typeface="Times New Roman" panose="02020603050405020304" pitchFamily="18" charset="0"/>
              <a:ea typeface="Times New Roman" panose="02020603050405020304" pitchFamily="18" charset="0"/>
            </a:endParaRPr>
          </a:p>
          <a:p>
            <a:pPr>
              <a:spcAft>
                <a:spcPts val="0"/>
              </a:spcAft>
            </a:pPr>
            <a:r>
              <a:rPr lang="sv-S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1200">
              <a:effectLst/>
              <a:latin typeface="Times New Roman" panose="02020603050405020304" pitchFamily="18" charset="0"/>
              <a:ea typeface="Times New Roman" panose="02020603050405020304" pitchFamily="18" charset="0"/>
            </a:endParaRPr>
          </a:p>
        </p:txBody>
      </p:sp>
      <p:sp>
        <p:nvSpPr>
          <p:cNvPr id="45" name="AutoShape 12">
            <a:extLst>
              <a:ext uri="{FF2B5EF4-FFF2-40B4-BE49-F238E27FC236}">
                <a16:creationId xmlns:a16="http://schemas.microsoft.com/office/drawing/2014/main" id="{E6A67093-2FA0-48BD-9B07-F6681786681A}"/>
              </a:ext>
            </a:extLst>
          </p:cNvPr>
          <p:cNvSpPr>
            <a:spLocks noChangeArrowheads="1"/>
          </p:cNvSpPr>
          <p:nvPr/>
        </p:nvSpPr>
        <p:spPr bwMode="auto">
          <a:xfrm>
            <a:off x="1982787" y="2404427"/>
            <a:ext cx="1457325" cy="455930"/>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0 </a:t>
            </a:r>
            <a:r>
              <a:rPr lang="sv-S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handsökta fulltextartiklar</a:t>
            </a:r>
            <a:endParaRPr lang="sv-SE" sz="1200">
              <a:effectLst/>
              <a:latin typeface="Times New Roman" panose="02020603050405020304" pitchFamily="18" charset="0"/>
              <a:ea typeface="Times New Roman" panose="02020603050405020304" pitchFamily="18" charset="0"/>
            </a:endParaRPr>
          </a:p>
        </p:txBody>
      </p:sp>
      <p:cxnSp>
        <p:nvCxnSpPr>
          <p:cNvPr id="46" name="AutoShape 10">
            <a:extLst>
              <a:ext uri="{FF2B5EF4-FFF2-40B4-BE49-F238E27FC236}">
                <a16:creationId xmlns:a16="http://schemas.microsoft.com/office/drawing/2014/main" id="{3F4EDD91-1F48-4A9C-A08D-226ECDD86115}"/>
              </a:ext>
            </a:extLst>
          </p:cNvPr>
          <p:cNvCxnSpPr>
            <a:cxnSpLocks noChangeShapeType="1"/>
          </p:cNvCxnSpPr>
          <p:nvPr/>
        </p:nvCxnSpPr>
        <p:spPr bwMode="auto">
          <a:xfrm>
            <a:off x="3457892" y="2643187"/>
            <a:ext cx="247650" cy="635"/>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sp>
        <p:nvSpPr>
          <p:cNvPr id="47" name="AutoShape 20">
            <a:extLst>
              <a:ext uri="{FF2B5EF4-FFF2-40B4-BE49-F238E27FC236}">
                <a16:creationId xmlns:a16="http://schemas.microsoft.com/office/drawing/2014/main" id="{5F5AF33A-AF9B-4057-A726-34779A4D4D1C}"/>
              </a:ext>
            </a:extLst>
          </p:cNvPr>
          <p:cNvSpPr>
            <a:spLocks noChangeArrowheads="1"/>
          </p:cNvSpPr>
          <p:nvPr/>
        </p:nvSpPr>
        <p:spPr bwMode="auto">
          <a:xfrm>
            <a:off x="4724082" y="5002212"/>
            <a:ext cx="1137920" cy="997585"/>
          </a:xfrm>
          <a:prstGeom prst="roundRect">
            <a:avLst>
              <a:gd name="adj" fmla="val 16667"/>
            </a:avLst>
          </a:prstGeom>
          <a:solidFill>
            <a:srgbClr val="FFFFFF"/>
          </a:solidFill>
          <a:ln w="9525">
            <a:solidFill>
              <a:srgbClr val="1F497D"/>
            </a:solidFill>
            <a:round/>
            <a:headEnd/>
            <a:tailEnd/>
          </a:ln>
          <a:effectLst>
            <a:outerShdw dist="35921" dir="2700000" algn="ctr" rotWithShape="0">
              <a:srgbClr val="C6D9F1"/>
            </a:outerShdw>
          </a:effectLst>
        </p:spPr>
        <p:txBody>
          <a:bodyPr rot="0" vert="horz" wrap="square" lIns="91440" tIns="45720" rIns="91440" bIns="45720" anchor="t" anchorCtr="0" upright="1">
            <a:noAutofit/>
          </a:bodyPr>
          <a:lstStyle/>
          <a:p>
            <a:pPr algn="ctr">
              <a:spcAft>
                <a:spcPts val="0"/>
              </a:spcAft>
            </a:pPr>
            <a:r>
              <a:rPr lang="sv-SE" sz="1000">
                <a:effectLst/>
                <a:latin typeface="Calibri" panose="020F0502020204030204" pitchFamily="34" charset="0"/>
                <a:ea typeface="Times New Roman" panose="02020603050405020304" pitchFamily="18" charset="0"/>
                <a:cs typeface="Times New Roman" panose="02020603050405020304" pitchFamily="18" charset="0"/>
              </a:rPr>
              <a:t>2 kvalitativa artiklar med medelhög risk för snedvridning</a:t>
            </a:r>
            <a:endParaRPr lang="sv-SE" sz="1200">
              <a:effectLst/>
              <a:latin typeface="Times New Roman" panose="02020603050405020304" pitchFamily="18" charset="0"/>
              <a:ea typeface="Times New Roman" panose="02020603050405020304" pitchFamily="18" charset="0"/>
            </a:endParaRPr>
          </a:p>
          <a:p>
            <a:pPr>
              <a:spcAft>
                <a:spcPts val="0"/>
              </a:spcAft>
            </a:pPr>
            <a:r>
              <a:rPr lang="sv-S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1200">
              <a:effectLst/>
              <a:latin typeface="Times New Roman" panose="02020603050405020304" pitchFamily="18" charset="0"/>
              <a:ea typeface="Times New Roman" panose="02020603050405020304" pitchFamily="18" charset="0"/>
            </a:endParaRPr>
          </a:p>
        </p:txBody>
      </p:sp>
      <p:cxnSp>
        <p:nvCxnSpPr>
          <p:cNvPr id="48" name="AutoShape 15">
            <a:extLst>
              <a:ext uri="{FF2B5EF4-FFF2-40B4-BE49-F238E27FC236}">
                <a16:creationId xmlns:a16="http://schemas.microsoft.com/office/drawing/2014/main" id="{FB50A1EE-3EB5-4C0F-9430-EEAF9D8B184C}"/>
              </a:ext>
            </a:extLst>
          </p:cNvPr>
          <p:cNvCxnSpPr>
            <a:cxnSpLocks noChangeShapeType="1"/>
          </p:cNvCxnSpPr>
          <p:nvPr/>
        </p:nvCxnSpPr>
        <p:spPr bwMode="auto">
          <a:xfrm>
            <a:off x="5266372" y="4703762"/>
            <a:ext cx="7620" cy="274955"/>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49" name="AutoShape 15">
            <a:extLst>
              <a:ext uri="{FF2B5EF4-FFF2-40B4-BE49-F238E27FC236}">
                <a16:creationId xmlns:a16="http://schemas.microsoft.com/office/drawing/2014/main" id="{40312718-1DA9-4313-AA3D-386A66C57643}"/>
              </a:ext>
            </a:extLst>
          </p:cNvPr>
          <p:cNvCxnSpPr>
            <a:cxnSpLocks noChangeShapeType="1"/>
          </p:cNvCxnSpPr>
          <p:nvPr/>
        </p:nvCxnSpPr>
        <p:spPr bwMode="auto">
          <a:xfrm>
            <a:off x="3995737" y="4698047"/>
            <a:ext cx="0" cy="283845"/>
          </a:xfrm>
          <a:prstGeom prst="straightConnector1">
            <a:avLst/>
          </a:prstGeom>
          <a:noFill/>
          <a:ln w="9525">
            <a:solidFill>
              <a:srgbClr val="1F497D"/>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2996317"/>
      </p:ext>
    </p:extLst>
  </p:cSld>
  <p:clrMapOvr>
    <a:masterClrMapping/>
  </p:clrMapOvr>
</p:sld>
</file>

<file path=ppt/theme/theme1.xml><?xml version="1.0" encoding="utf-8"?>
<a:theme xmlns:a="http://schemas.openxmlformats.org/drawingml/2006/main" name="SBU">
  <a:themeElements>
    <a:clrScheme name="SBU">
      <a:dk1>
        <a:sysClr val="windowText" lastClr="000000"/>
      </a:dk1>
      <a:lt1>
        <a:sysClr val="window" lastClr="FFFFFF"/>
      </a:lt1>
      <a:dk2>
        <a:srgbClr val="1F497D"/>
      </a:dk2>
      <a:lt2>
        <a:srgbClr val="EEECE1"/>
      </a:lt2>
      <a:accent1>
        <a:srgbClr val="FFDC00"/>
      </a:accent1>
      <a:accent2>
        <a:srgbClr val="6E9E52"/>
      </a:accent2>
      <a:accent3>
        <a:srgbClr val="0066AF"/>
      </a:accent3>
      <a:accent4>
        <a:srgbClr val="FF9F00"/>
      </a:accent4>
      <a:accent5>
        <a:srgbClr val="BEB900"/>
      </a:accent5>
      <a:accent6>
        <a:srgbClr val="008282"/>
      </a:accent6>
      <a:hlink>
        <a:srgbClr val="0000FF"/>
      </a:hlink>
      <a:folHlink>
        <a:srgbClr val="800080"/>
      </a:folHlink>
    </a:clrScheme>
    <a:fontScheme name="SBU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Allmän_SBU.potx" id="{FFD7BF3E-0728-4F39-B707-C10CC9F2C03C}" vid="{B86BCFD5-FC69-4BE4-A5C6-068B8012C035}"/>
    </a:ext>
  </a:extLst>
</a:theme>
</file>

<file path=ppt/theme/theme2.xml><?xml version="1.0" encoding="utf-8"?>
<a:theme xmlns:a="http://schemas.openxmlformats.org/drawingml/2006/main" name="Startsi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män_SBU.potx" id="{FFD7BF3E-0728-4F39-B707-C10CC9F2C03C}" vid="{FF1B4224-A00A-4E04-A784-146D7485A195}"/>
    </a:ext>
  </a:extLst>
</a:theme>
</file>

<file path=ppt/theme/theme3.xml><?xml version="1.0" encoding="utf-8"?>
<a:theme xmlns:a="http://schemas.openxmlformats.org/drawingml/2006/main" name="Slutsi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män_SBU.potx" id="{FFD7BF3E-0728-4F39-B707-C10CC9F2C03C}" vid="{446E425E-0CD6-45CC-8FAF-9FE7D7D0B8B8}"/>
    </a:ext>
  </a:extLst>
</a:theme>
</file>

<file path=ppt/theme/theme4.xml><?xml version="1.0" encoding="utf-8"?>
<a:theme xmlns:a="http://schemas.openxmlformats.org/drawingml/2006/main" name="1_SBU">
  <a:themeElements>
    <a:clrScheme name="SBU">
      <a:dk1>
        <a:sysClr val="windowText" lastClr="000000"/>
      </a:dk1>
      <a:lt1>
        <a:sysClr val="window" lastClr="FFFFFF"/>
      </a:lt1>
      <a:dk2>
        <a:srgbClr val="1F497D"/>
      </a:dk2>
      <a:lt2>
        <a:srgbClr val="EEECE1"/>
      </a:lt2>
      <a:accent1>
        <a:srgbClr val="FFDC00"/>
      </a:accent1>
      <a:accent2>
        <a:srgbClr val="6E9E52"/>
      </a:accent2>
      <a:accent3>
        <a:srgbClr val="0066AF"/>
      </a:accent3>
      <a:accent4>
        <a:srgbClr val="FF9F00"/>
      </a:accent4>
      <a:accent5>
        <a:srgbClr val="BEB900"/>
      </a:accent5>
      <a:accent6>
        <a:srgbClr val="008282"/>
      </a:accent6>
      <a:hlink>
        <a:srgbClr val="0000FF"/>
      </a:hlink>
      <a:folHlink>
        <a:srgbClr val="800080"/>
      </a:folHlink>
    </a:clrScheme>
    <a:fontScheme name="SBU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SBU_Tom PPT-mall 4x3.potx" id="{9D5F91DA-3179-4A0F-ADFC-6E16532697BF}" vid="{8516F4B7-B859-470E-BFD9-19C456F9AEDA}"/>
    </a:ext>
  </a:extLst>
</a:theme>
</file>

<file path=ppt/theme/theme5.xml><?xml version="1.0" encoding="utf-8"?>
<a:theme xmlns:a="http://schemas.openxmlformats.org/drawingml/2006/main" name="Office-tema">
  <a:themeElements>
    <a:clrScheme name="SBU">
      <a:dk1>
        <a:sysClr val="windowText" lastClr="000000"/>
      </a:dk1>
      <a:lt1>
        <a:sysClr val="window" lastClr="FFFFFF"/>
      </a:lt1>
      <a:dk2>
        <a:srgbClr val="1F497D"/>
      </a:dk2>
      <a:lt2>
        <a:srgbClr val="EEECE1"/>
      </a:lt2>
      <a:accent1>
        <a:srgbClr val="FFDC00"/>
      </a:accent1>
      <a:accent2>
        <a:srgbClr val="6E9E52"/>
      </a:accent2>
      <a:accent3>
        <a:srgbClr val="0066AF"/>
      </a:accent3>
      <a:accent4>
        <a:srgbClr val="FF9F00"/>
      </a:accent4>
      <a:accent5>
        <a:srgbClr val="BEB900"/>
      </a:accent5>
      <a:accent6>
        <a:srgbClr val="008282"/>
      </a:accent6>
      <a:hlink>
        <a:srgbClr val="0000FF"/>
      </a:hlink>
      <a:folHlink>
        <a:srgbClr val="800080"/>
      </a:folHlink>
    </a:clrScheme>
    <a:fontScheme name="SBU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SBU">
      <a:dk1>
        <a:sysClr val="windowText" lastClr="000000"/>
      </a:dk1>
      <a:lt1>
        <a:sysClr val="window" lastClr="FFFFFF"/>
      </a:lt1>
      <a:dk2>
        <a:srgbClr val="1F497D"/>
      </a:dk2>
      <a:lt2>
        <a:srgbClr val="EEECE1"/>
      </a:lt2>
      <a:accent1>
        <a:srgbClr val="FFDC00"/>
      </a:accent1>
      <a:accent2>
        <a:srgbClr val="6E9E52"/>
      </a:accent2>
      <a:accent3>
        <a:srgbClr val="0066AF"/>
      </a:accent3>
      <a:accent4>
        <a:srgbClr val="FF9F00"/>
      </a:accent4>
      <a:accent5>
        <a:srgbClr val="BEB900"/>
      </a:accent5>
      <a:accent6>
        <a:srgbClr val="008282"/>
      </a:accent6>
      <a:hlink>
        <a:srgbClr val="0000FF"/>
      </a:hlink>
      <a:folHlink>
        <a:srgbClr val="800080"/>
      </a:folHlink>
    </a:clrScheme>
    <a:fontScheme name="SBU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Allmän_SBU</Template>
  <TotalTime>4351</TotalTime>
  <Words>1580</Words>
  <Application>Microsoft Office PowerPoint</Application>
  <PresentationFormat>Bildspel på skärmen (4:3)</PresentationFormat>
  <Paragraphs>281</Paragraphs>
  <Slides>27</Slides>
  <Notes>10</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27</vt:i4>
      </vt:variant>
    </vt:vector>
  </HeadingPairs>
  <TitlesOfParts>
    <vt:vector size="34" baseType="lpstr">
      <vt:lpstr>Arial</vt:lpstr>
      <vt:lpstr>Calibri</vt:lpstr>
      <vt:lpstr>Times New Roman</vt:lpstr>
      <vt:lpstr>SBU</vt:lpstr>
      <vt:lpstr>Startsida</vt:lpstr>
      <vt:lpstr>Slutsida</vt:lpstr>
      <vt:lpstr>1_SBU</vt:lpstr>
      <vt:lpstr>PowerPoint-presentation</vt:lpstr>
      <vt:lpstr>Risk- och behovsbedömning av ungdomar avseende återfall  i våld och annan kriminalitet</vt:lpstr>
      <vt:lpstr> Viktig målgrupp</vt:lpstr>
      <vt:lpstr>Sakkunniga inom kriminalvård, barn-och ungdomspsykiatri, socialtjänst, vård &amp; filosofi</vt:lpstr>
      <vt:lpstr>Definition av risk- och behovsbedömningsmetoder </vt:lpstr>
      <vt:lpstr>Syfte med översikten</vt:lpstr>
      <vt:lpstr>Praxis i Sverige</vt:lpstr>
      <vt:lpstr>De vanligaste metoderna: YLS och SAVRY</vt:lpstr>
      <vt:lpstr>PowerPoint-presentation</vt:lpstr>
      <vt:lpstr>GRADE –  en metod för att bedöma tillförlitligheten i det vetenskapliga underlaget</vt:lpstr>
      <vt:lpstr>Tillförlitligheten till resultaten </vt:lpstr>
      <vt:lpstr>Exempel på resultat - om metodernas förmåga att bedöma risk för återfall i våld, båda könen</vt:lpstr>
      <vt:lpstr>Resultattabell - ett exempel</vt:lpstr>
      <vt:lpstr>Definitioner </vt:lpstr>
      <vt:lpstr>Risk- och behovsbedömningsmetoders samt sedvanliga bedömningars förmåga att bedöma risk för återfall</vt:lpstr>
      <vt:lpstr>Påverkan behandlingsplanering                          och effekt på återfall i brott</vt:lpstr>
      <vt:lpstr>Erfarenheter och upplevelser                                  av metoderna</vt:lpstr>
      <vt:lpstr>Ekonomiska aspekter</vt:lpstr>
      <vt:lpstr>  Etiska aspekter</vt:lpstr>
      <vt:lpstr>Slutsatser </vt:lpstr>
      <vt:lpstr>Slutsatser (fortsättning)</vt:lpstr>
      <vt:lpstr>Slutsatser (fortsättning)</vt:lpstr>
      <vt:lpstr>Slutsatser (fortsättning)</vt:lpstr>
      <vt:lpstr>Slutsatser (fortsättning) </vt:lpstr>
      <vt:lpstr>Slutsatser (fortsättning) </vt:lpstr>
      <vt:lpstr> Tack för uppmärksamheten! </vt:lpstr>
      <vt:lpstr>PowerPoint-presentation</vt:lpstr>
    </vt:vector>
  </TitlesOfParts>
  <Company>SBU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Therese Åström</dc:creator>
  <cp:lastModifiedBy>Therese Åström</cp:lastModifiedBy>
  <cp:revision>183</cp:revision>
  <cp:lastPrinted>2018-08-28T13:18:03Z</cp:lastPrinted>
  <dcterms:created xsi:type="dcterms:W3CDTF">2019-03-26T09:47:28Z</dcterms:created>
  <dcterms:modified xsi:type="dcterms:W3CDTF">2020-03-17T08:41:50Z</dcterms:modified>
</cp:coreProperties>
</file>