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4" r:id="rId2"/>
    <p:sldId id="345" r:id="rId3"/>
    <p:sldId id="336" r:id="rId4"/>
    <p:sldId id="342" r:id="rId5"/>
    <p:sldId id="337" r:id="rId6"/>
    <p:sldId id="338" r:id="rId7"/>
    <p:sldId id="339" r:id="rId8"/>
    <p:sldId id="340" r:id="rId9"/>
    <p:sldId id="341" r:id="rId10"/>
    <p:sldId id="343" r:id="rId11"/>
    <p:sldId id="325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Författare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1F5"/>
    <a:srgbClr val="FFDD00"/>
    <a:srgbClr val="005CA9"/>
    <a:srgbClr val="69ACDF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6713" autoAdjust="0"/>
  </p:normalViewPr>
  <p:slideViewPr>
    <p:cSldViewPr snapToGrid="0">
      <p:cViewPr varScale="1">
        <p:scale>
          <a:sx n="89" d="100"/>
          <a:sy n="89" d="100"/>
        </p:scale>
        <p:origin x="36" y="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0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6E17724-0C6D-40DA-9B2A-D6095BFB8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68877B-92CE-40F8-B5D2-9774AB52A4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37D22-7283-4E6A-8265-07051F48257E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F6E20AE-A1A4-4F69-A41F-47E1547840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F8E607-F30B-4204-B1FC-8631F7D769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9AB05-5796-4C78-8045-B3CB9465C4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65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518DF-70A7-4CE6-83CB-C0A984F09F6A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85F26-61DC-498F-8144-6584B45120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154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o 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49" y="1131253"/>
            <a:ext cx="8567923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49" y="3610928"/>
            <a:ext cx="8567923" cy="16557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E345E2A-C69B-45AA-A001-77CC94CF1D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290564" y="-147081"/>
            <a:ext cx="2290195" cy="2941707"/>
          </a:xfrm>
          <a:custGeom>
            <a:avLst/>
            <a:gdLst>
              <a:gd name="connsiteX0" fmla="*/ 0 w 1800000"/>
              <a:gd name="connsiteY0" fmla="*/ 1800000 h 1800000"/>
              <a:gd name="connsiteX1" fmla="*/ 900000 w 1800000"/>
              <a:gd name="connsiteY1" fmla="*/ 0 h 1800000"/>
              <a:gd name="connsiteX2" fmla="*/ 1800000 w 1800000"/>
              <a:gd name="connsiteY2" fmla="*/ 1800000 h 1800000"/>
              <a:gd name="connsiteX3" fmla="*/ 0 w 1800000"/>
              <a:gd name="connsiteY3" fmla="*/ 1800000 h 1800000"/>
              <a:gd name="connsiteX0" fmla="*/ 0 w 1800000"/>
              <a:gd name="connsiteY0" fmla="*/ 1156110 h 1156110"/>
              <a:gd name="connsiteX1" fmla="*/ 894285 w 1800000"/>
              <a:gd name="connsiteY1" fmla="*/ 0 h 1156110"/>
              <a:gd name="connsiteX2" fmla="*/ 1800000 w 1800000"/>
              <a:gd name="connsiteY2" fmla="*/ 1156110 h 1156110"/>
              <a:gd name="connsiteX3" fmla="*/ 0 w 1800000"/>
              <a:gd name="connsiteY3" fmla="*/ 1156110 h 1156110"/>
              <a:gd name="connsiteX0" fmla="*/ 0 w 1800000"/>
              <a:gd name="connsiteY0" fmla="*/ 1161825 h 1161825"/>
              <a:gd name="connsiteX1" fmla="*/ 901905 w 1800000"/>
              <a:gd name="connsiteY1" fmla="*/ 0 h 1161825"/>
              <a:gd name="connsiteX2" fmla="*/ 1800000 w 1800000"/>
              <a:gd name="connsiteY2" fmla="*/ 1161825 h 1161825"/>
              <a:gd name="connsiteX3" fmla="*/ 0 w 1800000"/>
              <a:gd name="connsiteY3" fmla="*/ 1161825 h 1161825"/>
              <a:gd name="connsiteX0" fmla="*/ 0 w 1800000"/>
              <a:gd name="connsiteY0" fmla="*/ 1163730 h 1163730"/>
              <a:gd name="connsiteX1" fmla="*/ 898095 w 1800000"/>
              <a:gd name="connsiteY1" fmla="*/ 0 h 1163730"/>
              <a:gd name="connsiteX2" fmla="*/ 1800000 w 1800000"/>
              <a:gd name="connsiteY2" fmla="*/ 1163730 h 1163730"/>
              <a:gd name="connsiteX3" fmla="*/ 0 w 1800000"/>
              <a:gd name="connsiteY3" fmla="*/ 1163730 h 1163730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2312062">
                <a:moveTo>
                  <a:pt x="0" y="1163730"/>
                </a:moveTo>
                <a:lnTo>
                  <a:pt x="898095" y="0"/>
                </a:lnTo>
                <a:lnTo>
                  <a:pt x="1800000" y="1163730"/>
                </a:lnTo>
                <a:cubicBezTo>
                  <a:pt x="1567030" y="1451257"/>
                  <a:pt x="1189281" y="1938810"/>
                  <a:pt x="895351" y="2312062"/>
                </a:cubicBezTo>
                <a:lnTo>
                  <a:pt x="0" y="116373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2157E7-75DA-48AF-B4D4-9CB02A0AF3B4}"/>
              </a:ext>
            </a:extLst>
          </p:cNvPr>
          <p:cNvSpPr txBox="1"/>
          <p:nvPr userDrawn="1"/>
        </p:nvSpPr>
        <p:spPr>
          <a:xfrm>
            <a:off x="3522433" y="6356350"/>
            <a:ext cx="4380554" cy="23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sv-SE" sz="1100" b="1" spc="20" baseline="0" dirty="0">
                <a:latin typeface="+mj-lt"/>
              </a:rPr>
              <a:t>STATENS BEREDNING FÖR MEDICINSK OCH SOCIAL UTVÄRDERING</a:t>
            </a:r>
          </a:p>
        </p:txBody>
      </p:sp>
      <p:sp>
        <p:nvSpPr>
          <p:cNvPr id="13" name="Likbent triangel 12">
            <a:extLst>
              <a:ext uri="{FF2B5EF4-FFF2-40B4-BE49-F238E27FC236}">
                <a16:creationId xmlns:a16="http://schemas.microsoft.com/office/drawing/2014/main" id="{2623722F-5E25-4AD7-BA1A-1ADBA03643FA}"/>
              </a:ext>
            </a:extLst>
          </p:cNvPr>
          <p:cNvSpPr/>
          <p:nvPr userDrawn="1"/>
        </p:nvSpPr>
        <p:spPr>
          <a:xfrm>
            <a:off x="10878266" y="1890933"/>
            <a:ext cx="1313734" cy="3375757"/>
          </a:xfrm>
          <a:custGeom>
            <a:avLst/>
            <a:gdLst>
              <a:gd name="connsiteX0" fmla="*/ 0 w 2627467"/>
              <a:gd name="connsiteY0" fmla="*/ 1696817 h 1696817"/>
              <a:gd name="connsiteX1" fmla="*/ 1313734 w 2627467"/>
              <a:gd name="connsiteY1" fmla="*/ 0 h 1696817"/>
              <a:gd name="connsiteX2" fmla="*/ 2627467 w 2627467"/>
              <a:gd name="connsiteY2" fmla="*/ 1696817 h 1696817"/>
              <a:gd name="connsiteX3" fmla="*/ 0 w 2627467"/>
              <a:gd name="connsiteY3" fmla="*/ 1696817 h 169681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1313734"/>
              <a:gd name="connsiteY0" fmla="*/ 1696817 h 3375757"/>
              <a:gd name="connsiteX1" fmla="*/ 1313734 w 1313734"/>
              <a:gd name="connsiteY1" fmla="*/ 0 h 3375757"/>
              <a:gd name="connsiteX2" fmla="*/ 1306114 w 1313734"/>
              <a:gd name="connsiteY2" fmla="*/ 3375757 h 3375757"/>
              <a:gd name="connsiteX3" fmla="*/ 0 w 1313734"/>
              <a:gd name="connsiteY3" fmla="*/ 1696817 h 33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3734" h="3375757">
                <a:moveTo>
                  <a:pt x="0" y="1696817"/>
                </a:moveTo>
                <a:lnTo>
                  <a:pt x="1313734" y="0"/>
                </a:lnTo>
                <a:lnTo>
                  <a:pt x="1306114" y="3375757"/>
                </a:lnTo>
                <a:lnTo>
                  <a:pt x="0" y="1696817"/>
                </a:lnTo>
                <a:close/>
              </a:path>
            </a:pathLst>
          </a:cu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Platshållare för bild 9">
            <a:extLst>
              <a:ext uri="{FF2B5EF4-FFF2-40B4-BE49-F238E27FC236}">
                <a16:creationId xmlns:a16="http://schemas.microsoft.com/office/drawing/2014/main" id="{C0923E42-79F8-430E-9C70-1C12859967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996673" y="3987800"/>
            <a:ext cx="2290195" cy="2941706"/>
          </a:xfrm>
          <a:custGeom>
            <a:avLst/>
            <a:gdLst>
              <a:gd name="connsiteX0" fmla="*/ 0 w 1800000"/>
              <a:gd name="connsiteY0" fmla="*/ 1800000 h 1800000"/>
              <a:gd name="connsiteX1" fmla="*/ 900000 w 1800000"/>
              <a:gd name="connsiteY1" fmla="*/ 0 h 1800000"/>
              <a:gd name="connsiteX2" fmla="*/ 1800000 w 1800000"/>
              <a:gd name="connsiteY2" fmla="*/ 1800000 h 1800000"/>
              <a:gd name="connsiteX3" fmla="*/ 0 w 1800000"/>
              <a:gd name="connsiteY3" fmla="*/ 1800000 h 1800000"/>
              <a:gd name="connsiteX0" fmla="*/ 0 w 1800000"/>
              <a:gd name="connsiteY0" fmla="*/ 1156110 h 1156110"/>
              <a:gd name="connsiteX1" fmla="*/ 894285 w 1800000"/>
              <a:gd name="connsiteY1" fmla="*/ 0 h 1156110"/>
              <a:gd name="connsiteX2" fmla="*/ 1800000 w 1800000"/>
              <a:gd name="connsiteY2" fmla="*/ 1156110 h 1156110"/>
              <a:gd name="connsiteX3" fmla="*/ 0 w 1800000"/>
              <a:gd name="connsiteY3" fmla="*/ 1156110 h 1156110"/>
              <a:gd name="connsiteX0" fmla="*/ 0 w 1800000"/>
              <a:gd name="connsiteY0" fmla="*/ 1161825 h 1161825"/>
              <a:gd name="connsiteX1" fmla="*/ 901905 w 1800000"/>
              <a:gd name="connsiteY1" fmla="*/ 0 h 1161825"/>
              <a:gd name="connsiteX2" fmla="*/ 1800000 w 1800000"/>
              <a:gd name="connsiteY2" fmla="*/ 1161825 h 1161825"/>
              <a:gd name="connsiteX3" fmla="*/ 0 w 1800000"/>
              <a:gd name="connsiteY3" fmla="*/ 1161825 h 1161825"/>
              <a:gd name="connsiteX0" fmla="*/ 0 w 1800000"/>
              <a:gd name="connsiteY0" fmla="*/ 1163730 h 1163730"/>
              <a:gd name="connsiteX1" fmla="*/ 898095 w 1800000"/>
              <a:gd name="connsiteY1" fmla="*/ 0 h 1163730"/>
              <a:gd name="connsiteX2" fmla="*/ 1800000 w 1800000"/>
              <a:gd name="connsiteY2" fmla="*/ 1163730 h 1163730"/>
              <a:gd name="connsiteX3" fmla="*/ 0 w 1800000"/>
              <a:gd name="connsiteY3" fmla="*/ 1163730 h 1163730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2312062">
                <a:moveTo>
                  <a:pt x="0" y="1163730"/>
                </a:moveTo>
                <a:lnTo>
                  <a:pt x="898095" y="0"/>
                </a:lnTo>
                <a:lnTo>
                  <a:pt x="1800000" y="1163730"/>
                </a:lnTo>
                <a:cubicBezTo>
                  <a:pt x="1567030" y="1451257"/>
                  <a:pt x="1189281" y="1938810"/>
                  <a:pt x="895351" y="2312062"/>
                </a:cubicBezTo>
                <a:lnTo>
                  <a:pt x="0" y="116373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4" name="Platshållare för bild 9">
            <a:extLst>
              <a:ext uri="{FF2B5EF4-FFF2-40B4-BE49-F238E27FC236}">
                <a16:creationId xmlns:a16="http://schemas.microsoft.com/office/drawing/2014/main" id="{85385CE7-9179-44E6-8B53-9821E33EFF80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77810" y="5097786"/>
            <a:ext cx="1497417" cy="1923400"/>
          </a:xfrm>
          <a:custGeom>
            <a:avLst/>
            <a:gdLst>
              <a:gd name="connsiteX0" fmla="*/ 0 w 1800000"/>
              <a:gd name="connsiteY0" fmla="*/ 1800000 h 1800000"/>
              <a:gd name="connsiteX1" fmla="*/ 900000 w 1800000"/>
              <a:gd name="connsiteY1" fmla="*/ 0 h 1800000"/>
              <a:gd name="connsiteX2" fmla="*/ 1800000 w 1800000"/>
              <a:gd name="connsiteY2" fmla="*/ 1800000 h 1800000"/>
              <a:gd name="connsiteX3" fmla="*/ 0 w 1800000"/>
              <a:gd name="connsiteY3" fmla="*/ 1800000 h 1800000"/>
              <a:gd name="connsiteX0" fmla="*/ 0 w 1800000"/>
              <a:gd name="connsiteY0" fmla="*/ 1156110 h 1156110"/>
              <a:gd name="connsiteX1" fmla="*/ 894285 w 1800000"/>
              <a:gd name="connsiteY1" fmla="*/ 0 h 1156110"/>
              <a:gd name="connsiteX2" fmla="*/ 1800000 w 1800000"/>
              <a:gd name="connsiteY2" fmla="*/ 1156110 h 1156110"/>
              <a:gd name="connsiteX3" fmla="*/ 0 w 1800000"/>
              <a:gd name="connsiteY3" fmla="*/ 1156110 h 1156110"/>
              <a:gd name="connsiteX0" fmla="*/ 0 w 1800000"/>
              <a:gd name="connsiteY0" fmla="*/ 1161825 h 1161825"/>
              <a:gd name="connsiteX1" fmla="*/ 901905 w 1800000"/>
              <a:gd name="connsiteY1" fmla="*/ 0 h 1161825"/>
              <a:gd name="connsiteX2" fmla="*/ 1800000 w 1800000"/>
              <a:gd name="connsiteY2" fmla="*/ 1161825 h 1161825"/>
              <a:gd name="connsiteX3" fmla="*/ 0 w 1800000"/>
              <a:gd name="connsiteY3" fmla="*/ 1161825 h 1161825"/>
              <a:gd name="connsiteX0" fmla="*/ 0 w 1800000"/>
              <a:gd name="connsiteY0" fmla="*/ 1163730 h 1163730"/>
              <a:gd name="connsiteX1" fmla="*/ 898095 w 1800000"/>
              <a:gd name="connsiteY1" fmla="*/ 0 h 1163730"/>
              <a:gd name="connsiteX2" fmla="*/ 1800000 w 1800000"/>
              <a:gd name="connsiteY2" fmla="*/ 1163730 h 1163730"/>
              <a:gd name="connsiteX3" fmla="*/ 0 w 1800000"/>
              <a:gd name="connsiteY3" fmla="*/ 1163730 h 1163730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2312062">
                <a:moveTo>
                  <a:pt x="0" y="1163730"/>
                </a:moveTo>
                <a:lnTo>
                  <a:pt x="898095" y="0"/>
                </a:lnTo>
                <a:lnTo>
                  <a:pt x="1800000" y="1163730"/>
                </a:lnTo>
                <a:cubicBezTo>
                  <a:pt x="1567030" y="1451257"/>
                  <a:pt x="1189281" y="1938810"/>
                  <a:pt x="895351" y="2312062"/>
                </a:cubicBezTo>
                <a:lnTo>
                  <a:pt x="0" y="116373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5" name="Likbent triangel 12">
            <a:extLst>
              <a:ext uri="{FF2B5EF4-FFF2-40B4-BE49-F238E27FC236}">
                <a16:creationId xmlns:a16="http://schemas.microsoft.com/office/drawing/2014/main" id="{D3635EA1-CA0A-4D95-B039-07BC884D79F8}"/>
              </a:ext>
            </a:extLst>
          </p:cNvPr>
          <p:cNvSpPr/>
          <p:nvPr userDrawn="1"/>
        </p:nvSpPr>
        <p:spPr>
          <a:xfrm>
            <a:off x="-5747" y="4311649"/>
            <a:ext cx="996703" cy="2546351"/>
          </a:xfrm>
          <a:custGeom>
            <a:avLst/>
            <a:gdLst>
              <a:gd name="connsiteX0" fmla="*/ 0 w 2627467"/>
              <a:gd name="connsiteY0" fmla="*/ 1696817 h 1696817"/>
              <a:gd name="connsiteX1" fmla="*/ 1313734 w 2627467"/>
              <a:gd name="connsiteY1" fmla="*/ 0 h 1696817"/>
              <a:gd name="connsiteX2" fmla="*/ 2627467 w 2627467"/>
              <a:gd name="connsiteY2" fmla="*/ 1696817 h 1696817"/>
              <a:gd name="connsiteX3" fmla="*/ 0 w 2627467"/>
              <a:gd name="connsiteY3" fmla="*/ 1696817 h 169681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-1 w 1321352"/>
              <a:gd name="connsiteY0" fmla="*/ 3375757 h 3375757"/>
              <a:gd name="connsiteX1" fmla="*/ 7619 w 1321352"/>
              <a:gd name="connsiteY1" fmla="*/ 0 h 3375757"/>
              <a:gd name="connsiteX2" fmla="*/ 1321352 w 1321352"/>
              <a:gd name="connsiteY2" fmla="*/ 1696817 h 3375757"/>
              <a:gd name="connsiteX3" fmla="*/ -1 w 1321352"/>
              <a:gd name="connsiteY3" fmla="*/ 3375757 h 33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352" h="3375757">
                <a:moveTo>
                  <a:pt x="-1" y="3375757"/>
                </a:moveTo>
                <a:lnTo>
                  <a:pt x="7619" y="0"/>
                </a:lnTo>
                <a:lnTo>
                  <a:pt x="1321352" y="1696817"/>
                </a:lnTo>
                <a:cubicBezTo>
                  <a:pt x="1248354" y="1800110"/>
                  <a:pt x="481937" y="2760019"/>
                  <a:pt x="-1" y="3375757"/>
                </a:cubicBezTo>
                <a:close/>
              </a:path>
            </a:pathLst>
          </a:cu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B622069-9F7F-43CB-B20D-516C4D33C7B0}"/>
              </a:ext>
            </a:extLst>
          </p:cNvPr>
          <p:cNvSpPr/>
          <p:nvPr userDrawn="1"/>
        </p:nvSpPr>
        <p:spPr>
          <a:xfrm>
            <a:off x="0" y="0"/>
            <a:ext cx="12192000" cy="6102000"/>
          </a:xfrm>
          <a:prstGeom prst="rect">
            <a:avLst/>
          </a:prstGeom>
          <a:solidFill>
            <a:srgbClr val="D1E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647612-880E-43C7-A155-43DB0D16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9B94B3-DBE9-4629-8EC4-FB7400821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12" y="1589125"/>
            <a:ext cx="10836088" cy="4359391"/>
          </a:xfrm>
        </p:spPr>
        <p:txBody>
          <a:bodyPr/>
          <a:lstStyle>
            <a:lvl1pPr marL="39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269875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38163" indent="-228600">
              <a:buFont typeface="Calibri" panose="020F050202020403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20F0BE-D4BE-462C-B328-C738DA92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E92E815-9362-4AF0-96DE-B4A968542189}" type="datetimeFigureOut">
              <a:rPr lang="sv-SE" smtClean="0"/>
              <a:pPr/>
              <a:t>2022-12-07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2A3EF8-7F6B-4A89-ADDE-9B896873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95371F-9549-42FC-A39E-26AA22FD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02D8027-18E8-49B0-B640-74ABE33BDF8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5074371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E9D46E-2BF6-4A69-BB69-83232C04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10836088" cy="1224000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5B9607-012A-4B1F-B8FB-0EE1A5597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712" y="1589125"/>
            <a:ext cx="5181600" cy="4587838"/>
          </a:xfrm>
        </p:spPr>
        <p:txBody>
          <a:bodyPr/>
          <a:lstStyle>
            <a:lvl1pPr marL="39600" indent="0">
              <a:buClr>
                <a:srgbClr val="952A86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7C88F35-821D-411C-ABF6-C87E0FD7E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9125"/>
            <a:ext cx="5181600" cy="4587838"/>
          </a:xfrm>
        </p:spPr>
        <p:txBody>
          <a:bodyPr/>
          <a:lstStyle>
            <a:lvl1pPr marL="3960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148B1C-A113-4A79-9625-8929439E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B2E17E-7E91-4722-B634-EF79BD61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5349D2-E70C-4648-9230-1CF96158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213586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d 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3D5B3B2B-717C-4215-A06C-62B1AB922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1036" y="0"/>
            <a:ext cx="5840963" cy="61769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E9D46E-2BF6-4A69-BB69-83232C04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5502088" cy="1224000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5B9607-012A-4B1F-B8FB-0EE1A55976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7712" y="1589125"/>
            <a:ext cx="5502088" cy="4587838"/>
          </a:xfrm>
        </p:spPr>
        <p:txBody>
          <a:bodyPr/>
          <a:lstStyle>
            <a:lvl1pPr marL="39600" indent="0">
              <a:buClr>
                <a:srgbClr val="952A86"/>
              </a:buClr>
              <a:buFont typeface="Arial" panose="020B0604020202020204" pitchFamily="34" charset="0"/>
              <a:buNone/>
              <a:defRPr/>
            </a:lvl1pPr>
            <a:lvl2pPr marL="269875" indent="-228600">
              <a:defRPr/>
            </a:lvl2pPr>
            <a:lvl3pPr marL="538163" indent="-228600">
              <a:defRPr/>
            </a:lvl3pPr>
            <a:lvl4pPr marL="808038" indent="-228600">
              <a:tabLst/>
              <a:defRPr/>
            </a:lvl4pPr>
            <a:lvl5pPr marL="1077913" indent="-228600">
              <a:tabLst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148B1C-A113-4A79-9625-8929439E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E92E815-9362-4AF0-96DE-B4A968542189}" type="datetimeFigureOut">
              <a:rPr lang="sv-SE" smtClean="0"/>
              <a:pPr/>
              <a:t>2022-12-07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B2E17E-7E91-4722-B634-EF79BD61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5349D2-E70C-4648-9230-1CF96158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602D8027-18E8-49B0-B640-74ABE33BDF8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49203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d m mind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3D5B3B2B-717C-4215-A06C-62B1AB922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1037" y="1589125"/>
            <a:ext cx="5002764" cy="458783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E9D46E-2BF6-4A69-BB69-83232C04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10836088" cy="1224000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5B9607-012A-4B1F-B8FB-0EE1A55976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7712" y="1589125"/>
            <a:ext cx="5502088" cy="4587838"/>
          </a:xfrm>
        </p:spPr>
        <p:txBody>
          <a:bodyPr/>
          <a:lstStyle>
            <a:lvl1pPr marL="39600" indent="0">
              <a:buClr>
                <a:srgbClr val="952A86"/>
              </a:buClr>
              <a:buFont typeface="Arial" panose="020B0604020202020204" pitchFamily="34" charset="0"/>
              <a:buNone/>
              <a:defRPr/>
            </a:lvl1pPr>
            <a:lvl2pPr marL="269875" indent="-228600">
              <a:defRPr/>
            </a:lvl2pPr>
            <a:lvl3pPr marL="538163" indent="-228600">
              <a:defRPr/>
            </a:lvl3pPr>
            <a:lvl4pPr marL="808038" indent="-228600">
              <a:defRPr/>
            </a:lvl4pPr>
            <a:lvl5pPr marL="1077913" indent="-228600"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148B1C-A113-4A79-9625-8929439E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B2E17E-7E91-4722-B634-EF79BD61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5349D2-E70C-4648-9230-1CF96158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3988685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4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lå Foto Trian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E5B2BD80-136B-418D-9A3D-92C0E1111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02857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A6F2D6-C3F4-44C5-950F-6EFF5413E1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43160" y="874"/>
            <a:ext cx="2157172" cy="6101984"/>
          </a:xfrm>
          <a:custGeom>
            <a:avLst/>
            <a:gdLst>
              <a:gd name="connsiteX0" fmla="*/ 0 w 6096000"/>
              <a:gd name="connsiteY0" fmla="*/ 6858001 h 6858001"/>
              <a:gd name="connsiteX1" fmla="*/ 3048000 w 6096000"/>
              <a:gd name="connsiteY1" fmla="*/ 0 h 6858001"/>
              <a:gd name="connsiteX2" fmla="*/ 6096000 w 6096000"/>
              <a:gd name="connsiteY2" fmla="*/ 6858001 h 6858001"/>
              <a:gd name="connsiteX3" fmla="*/ 0 w 6096000"/>
              <a:gd name="connsiteY3" fmla="*/ 6858001 h 6858001"/>
              <a:gd name="connsiteX0" fmla="*/ 0 w 6096000"/>
              <a:gd name="connsiteY0" fmla="*/ 6897415 h 6897415"/>
              <a:gd name="connsiteX1" fmla="*/ 21020 w 6096000"/>
              <a:gd name="connsiteY1" fmla="*/ 0 h 6897415"/>
              <a:gd name="connsiteX2" fmla="*/ 6096000 w 6096000"/>
              <a:gd name="connsiteY2" fmla="*/ 6897415 h 6897415"/>
              <a:gd name="connsiteX3" fmla="*/ 0 w 6096000"/>
              <a:gd name="connsiteY3" fmla="*/ 6897415 h 6897415"/>
              <a:gd name="connsiteX0" fmla="*/ 0 w 6103883"/>
              <a:gd name="connsiteY0" fmla="*/ 6897415 h 6897415"/>
              <a:gd name="connsiteX1" fmla="*/ 21020 w 6103883"/>
              <a:gd name="connsiteY1" fmla="*/ 0 h 6897415"/>
              <a:gd name="connsiteX2" fmla="*/ 6103883 w 6103883"/>
              <a:gd name="connsiteY2" fmla="*/ 31533 h 6897415"/>
              <a:gd name="connsiteX3" fmla="*/ 0 w 6103883"/>
              <a:gd name="connsiteY3" fmla="*/ 6897415 h 6897415"/>
              <a:gd name="connsiteX0" fmla="*/ 0 w 6103883"/>
              <a:gd name="connsiteY0" fmla="*/ 6897415 h 6897415"/>
              <a:gd name="connsiteX1" fmla="*/ 21020 w 6103883"/>
              <a:gd name="connsiteY1" fmla="*/ 0 h 6897415"/>
              <a:gd name="connsiteX2" fmla="*/ 6103883 w 6103883"/>
              <a:gd name="connsiteY2" fmla="*/ 878 h 6897415"/>
              <a:gd name="connsiteX3" fmla="*/ 0 w 6103883"/>
              <a:gd name="connsiteY3" fmla="*/ 6897415 h 6897415"/>
              <a:gd name="connsiteX0" fmla="*/ 0 w 6103883"/>
              <a:gd name="connsiteY0" fmla="*/ 6897415 h 6897415"/>
              <a:gd name="connsiteX1" fmla="*/ 5780 w 6103883"/>
              <a:gd name="connsiteY1" fmla="*/ 0 h 6897415"/>
              <a:gd name="connsiteX2" fmla="*/ 6103883 w 6103883"/>
              <a:gd name="connsiteY2" fmla="*/ 878 h 6897415"/>
              <a:gd name="connsiteX3" fmla="*/ 0 w 6103883"/>
              <a:gd name="connsiteY3" fmla="*/ 6897415 h 6897415"/>
              <a:gd name="connsiteX0" fmla="*/ 6110547 w 6110553"/>
              <a:gd name="connsiteY0" fmla="*/ 6907633 h 6907633"/>
              <a:gd name="connsiteX1" fmla="*/ 7 w 6110553"/>
              <a:gd name="connsiteY1" fmla="*/ 0 h 6907633"/>
              <a:gd name="connsiteX2" fmla="*/ 6098110 w 6110553"/>
              <a:gd name="connsiteY2" fmla="*/ 878 h 6907633"/>
              <a:gd name="connsiteX3" fmla="*/ 6110547 w 6110553"/>
              <a:gd name="connsiteY3" fmla="*/ 6907633 h 6907633"/>
              <a:gd name="connsiteX0" fmla="*/ 3052392 w 3052403"/>
              <a:gd name="connsiteY0" fmla="*/ 6906755 h 6906755"/>
              <a:gd name="connsiteX1" fmla="*/ 12 w 3052403"/>
              <a:gd name="connsiteY1" fmla="*/ 3452939 h 6906755"/>
              <a:gd name="connsiteX2" fmla="*/ 3039955 w 3052403"/>
              <a:gd name="connsiteY2" fmla="*/ 0 h 6906755"/>
              <a:gd name="connsiteX3" fmla="*/ 3052392 w 3052403"/>
              <a:gd name="connsiteY3" fmla="*/ 6906755 h 6906755"/>
              <a:gd name="connsiteX0" fmla="*/ 3052380 w 3052399"/>
              <a:gd name="connsiteY0" fmla="*/ 6906755 h 6906755"/>
              <a:gd name="connsiteX1" fmla="*/ 0 w 3052399"/>
              <a:gd name="connsiteY1" fmla="*/ 3452939 h 6906755"/>
              <a:gd name="connsiteX2" fmla="*/ 3039943 w 3052399"/>
              <a:gd name="connsiteY2" fmla="*/ 0 h 6906755"/>
              <a:gd name="connsiteX3" fmla="*/ 3052380 w 3052399"/>
              <a:gd name="connsiteY3" fmla="*/ 6906755 h 6906755"/>
              <a:gd name="connsiteX0" fmla="*/ 3052380 w 3052399"/>
              <a:gd name="connsiteY0" fmla="*/ 6906755 h 6906755"/>
              <a:gd name="connsiteX1" fmla="*/ 0 w 3052399"/>
              <a:gd name="connsiteY1" fmla="*/ 3452939 h 6906755"/>
              <a:gd name="connsiteX2" fmla="*/ 3039943 w 3052399"/>
              <a:gd name="connsiteY2" fmla="*/ 0 h 6906755"/>
              <a:gd name="connsiteX3" fmla="*/ 3052380 w 3052399"/>
              <a:gd name="connsiteY3" fmla="*/ 6906755 h 6906755"/>
              <a:gd name="connsiteX0" fmla="*/ 3052380 w 3052380"/>
              <a:gd name="connsiteY0" fmla="*/ 6906755 h 6906755"/>
              <a:gd name="connsiteX1" fmla="*/ 0 w 3052380"/>
              <a:gd name="connsiteY1" fmla="*/ 3452939 h 6906755"/>
              <a:gd name="connsiteX2" fmla="*/ 3039943 w 3052380"/>
              <a:gd name="connsiteY2" fmla="*/ 0 h 6906755"/>
              <a:gd name="connsiteX3" fmla="*/ 3052380 w 3052380"/>
              <a:gd name="connsiteY3" fmla="*/ 6906755 h 6906755"/>
              <a:gd name="connsiteX0" fmla="*/ 3052380 w 3052380"/>
              <a:gd name="connsiteY0" fmla="*/ 6906755 h 6906755"/>
              <a:gd name="connsiteX1" fmla="*/ 0 w 3052380"/>
              <a:gd name="connsiteY1" fmla="*/ 3452939 h 6906755"/>
              <a:gd name="connsiteX2" fmla="*/ 3039943 w 3052380"/>
              <a:gd name="connsiteY2" fmla="*/ 0 h 6906755"/>
              <a:gd name="connsiteX3" fmla="*/ 3052380 w 3052380"/>
              <a:gd name="connsiteY3" fmla="*/ 6906755 h 6906755"/>
              <a:gd name="connsiteX0" fmla="*/ 3052380 w 3052380"/>
              <a:gd name="connsiteY0" fmla="*/ 6906755 h 6906755"/>
              <a:gd name="connsiteX1" fmla="*/ 0 w 3052380"/>
              <a:gd name="connsiteY1" fmla="*/ 3452939 h 6906755"/>
              <a:gd name="connsiteX2" fmla="*/ 3039943 w 3052380"/>
              <a:gd name="connsiteY2" fmla="*/ 0 h 6906755"/>
              <a:gd name="connsiteX3" fmla="*/ 3052380 w 3052380"/>
              <a:gd name="connsiteY3" fmla="*/ 6906755 h 6906755"/>
              <a:gd name="connsiteX0" fmla="*/ 3032060 w 3040391"/>
              <a:gd name="connsiteY0" fmla="*/ 6334525 h 6334525"/>
              <a:gd name="connsiteX1" fmla="*/ 0 w 3040391"/>
              <a:gd name="connsiteY1" fmla="*/ 3452939 h 6334525"/>
              <a:gd name="connsiteX2" fmla="*/ 3039943 w 3040391"/>
              <a:gd name="connsiteY2" fmla="*/ 0 h 6334525"/>
              <a:gd name="connsiteX3" fmla="*/ 3032060 w 3040391"/>
              <a:gd name="connsiteY3" fmla="*/ 6334525 h 6334525"/>
              <a:gd name="connsiteX0" fmla="*/ 3032060 w 3040391"/>
              <a:gd name="connsiteY0" fmla="*/ 6334525 h 6334525"/>
              <a:gd name="connsiteX1" fmla="*/ 0 w 3040391"/>
              <a:gd name="connsiteY1" fmla="*/ 3269008 h 6334525"/>
              <a:gd name="connsiteX2" fmla="*/ 3039943 w 3040391"/>
              <a:gd name="connsiteY2" fmla="*/ 0 h 6334525"/>
              <a:gd name="connsiteX3" fmla="*/ 3032060 w 3040391"/>
              <a:gd name="connsiteY3" fmla="*/ 6334525 h 6334525"/>
              <a:gd name="connsiteX0" fmla="*/ 2550476 w 2558807"/>
              <a:gd name="connsiteY0" fmla="*/ 6334525 h 6334525"/>
              <a:gd name="connsiteX1" fmla="*/ 0 w 2558807"/>
              <a:gd name="connsiteY1" fmla="*/ 3201567 h 6334525"/>
              <a:gd name="connsiteX2" fmla="*/ 2558359 w 2558807"/>
              <a:gd name="connsiteY2" fmla="*/ 0 h 6334525"/>
              <a:gd name="connsiteX3" fmla="*/ 2550476 w 2558807"/>
              <a:gd name="connsiteY3" fmla="*/ 6334525 h 6334525"/>
              <a:gd name="connsiteX0" fmla="*/ 2550476 w 2558807"/>
              <a:gd name="connsiteY0" fmla="*/ 6334525 h 6334525"/>
              <a:gd name="connsiteX1" fmla="*/ 0 w 2558807"/>
              <a:gd name="connsiteY1" fmla="*/ 3201567 h 6334525"/>
              <a:gd name="connsiteX2" fmla="*/ 2558359 w 2558807"/>
              <a:gd name="connsiteY2" fmla="*/ 0 h 6334525"/>
              <a:gd name="connsiteX3" fmla="*/ 2550476 w 2558807"/>
              <a:gd name="connsiteY3" fmla="*/ 6334525 h 6334525"/>
              <a:gd name="connsiteX0" fmla="*/ 2550476 w 2558807"/>
              <a:gd name="connsiteY0" fmla="*/ 6334525 h 6334525"/>
              <a:gd name="connsiteX1" fmla="*/ 0 w 2558807"/>
              <a:gd name="connsiteY1" fmla="*/ 3201567 h 6334525"/>
              <a:gd name="connsiteX2" fmla="*/ 2558359 w 2558807"/>
              <a:gd name="connsiteY2" fmla="*/ 0 h 6334525"/>
              <a:gd name="connsiteX3" fmla="*/ 2550476 w 2558807"/>
              <a:gd name="connsiteY3" fmla="*/ 6334525 h 6334525"/>
              <a:gd name="connsiteX0" fmla="*/ 2428556 w 2436887"/>
              <a:gd name="connsiteY0" fmla="*/ 6334525 h 6334525"/>
              <a:gd name="connsiteX1" fmla="*/ 0 w 2436887"/>
              <a:gd name="connsiteY1" fmla="*/ 3170912 h 6334525"/>
              <a:gd name="connsiteX2" fmla="*/ 2436439 w 2436887"/>
              <a:gd name="connsiteY2" fmla="*/ 0 h 6334525"/>
              <a:gd name="connsiteX3" fmla="*/ 2428556 w 2436887"/>
              <a:gd name="connsiteY3" fmla="*/ 6334525 h 6334525"/>
              <a:gd name="connsiteX0" fmla="*/ 2453956 w 2462287"/>
              <a:gd name="connsiteY0" fmla="*/ 6334525 h 6334525"/>
              <a:gd name="connsiteX1" fmla="*/ 0 w 2462287"/>
              <a:gd name="connsiteY1" fmla="*/ 3170912 h 6334525"/>
              <a:gd name="connsiteX2" fmla="*/ 2461839 w 2462287"/>
              <a:gd name="connsiteY2" fmla="*/ 0 h 6334525"/>
              <a:gd name="connsiteX3" fmla="*/ 2453956 w 2462287"/>
              <a:gd name="connsiteY3" fmla="*/ 6334525 h 633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87" h="6334525">
                <a:moveTo>
                  <a:pt x="2453956" y="6334525"/>
                </a:moveTo>
                <a:cubicBezTo>
                  <a:pt x="1292563" y="4924387"/>
                  <a:pt x="850497" y="4217276"/>
                  <a:pt x="0" y="3170912"/>
                </a:cubicBezTo>
                <a:lnTo>
                  <a:pt x="2461839" y="0"/>
                </a:lnTo>
                <a:cubicBezTo>
                  <a:pt x="2465985" y="2302252"/>
                  <a:pt x="2439650" y="4011836"/>
                  <a:pt x="2453956" y="6334525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12" y="1594532"/>
            <a:ext cx="7938044" cy="1760070"/>
          </a:xfrm>
          <a:noFill/>
          <a:ln>
            <a:noFill/>
          </a:ln>
          <a:effectLst/>
        </p:spPr>
        <p:txBody>
          <a:bodyPr wrap="square" tIns="216000" anchor="b" anchorCtr="0">
            <a:spAutoFit/>
          </a:bodyPr>
          <a:lstStyle>
            <a:lvl1pPr algn="l">
              <a:lnSpc>
                <a:spcPct val="80000"/>
              </a:lnSpc>
              <a:defRPr sz="6000">
                <a:ln w="1905">
                  <a:noFill/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FE550DC-1A65-47F8-A5FA-A2B430ED7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12" y="3789218"/>
            <a:ext cx="7938042" cy="2341418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54644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201F8D1-841C-49F5-8AD5-CF0732C59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0285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122363"/>
            <a:ext cx="1152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602038"/>
            <a:ext cx="1152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242415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201F8D1-841C-49F5-8AD5-CF0732C59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0285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122363"/>
            <a:ext cx="1152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602038"/>
            <a:ext cx="1152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556890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201F8D1-841C-49F5-8AD5-CF0732C59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0285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122363"/>
            <a:ext cx="1152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602038"/>
            <a:ext cx="1152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964870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201F8D1-841C-49F5-8AD5-CF0732C59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7" cy="610285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122363"/>
            <a:ext cx="1152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602038"/>
            <a:ext cx="1152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048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A6F2D6-C3F4-44C5-950F-6EFF5413E1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1"/>
            <a:ext cx="6096000" cy="6858001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12" y="511181"/>
            <a:ext cx="5212528" cy="3237397"/>
          </a:xfrm>
          <a:noFill/>
          <a:ln>
            <a:noFill/>
          </a:ln>
          <a:effectLst/>
        </p:spPr>
        <p:txBody>
          <a:bodyPr wrap="square" tIns="216000" anchor="b" anchorCtr="0">
            <a:spAutoFit/>
          </a:bodyPr>
          <a:lstStyle>
            <a:lvl1pPr algn="l">
              <a:lnSpc>
                <a:spcPct val="80000"/>
              </a:lnSpc>
              <a:defRPr sz="6000">
                <a:ln w="1905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FE550DC-1A65-47F8-A5FA-A2B430ED7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12" y="3789218"/>
            <a:ext cx="5212527" cy="2341418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0716150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oto stö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A6F2D6-C3F4-44C5-950F-6EFF5413E1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023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122363"/>
            <a:ext cx="11520000" cy="2387600"/>
          </a:xfrm>
          <a:ln>
            <a:noFill/>
          </a:ln>
        </p:spPr>
        <p:txBody>
          <a:bodyPr anchor="b"/>
          <a:lstStyle>
            <a:lvl1pPr algn="ctr">
              <a:defRPr sz="6000">
                <a:ln w="190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602038"/>
            <a:ext cx="1152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712" y="6356350"/>
            <a:ext cx="2743200" cy="365125"/>
          </a:xfrm>
        </p:spPr>
        <p:txBody>
          <a:bodyPr/>
          <a:lstStyle/>
          <a:p>
            <a:fld id="{EE92E815-9362-4AF0-96DE-B4A968542189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5448296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647612-880E-43C7-A155-43DB0D16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9B94B3-DBE9-4629-8EC4-FB7400821BE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9600" indent="0">
              <a:buFont typeface="Arial" panose="020B0604020202020204" pitchFamily="34" charset="0"/>
              <a:buNone/>
              <a:defRPr/>
            </a:lvl1pPr>
            <a:lvl2pPr marL="269875" indent="-228600">
              <a:buFont typeface="Arial" panose="020B0604020202020204" pitchFamily="34" charset="0"/>
              <a:buChar char="•"/>
              <a:defRPr/>
            </a:lvl2pPr>
            <a:lvl3pPr marL="538163" indent="-228600">
              <a:buFont typeface="Calibri" panose="020F0502020204030204" pitchFamily="34" charset="0"/>
              <a:buChar char="−"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20F0BE-D4BE-462C-B328-C738DA92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2A3EF8-7F6B-4A89-ADDE-9B896873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95371F-9549-42FC-A39E-26AA22FD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8378609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65DF6D2-3369-46E4-9938-6A8A9EE5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10836088" cy="12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F71943-DF79-498D-97D9-5281DAC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712" y="1589125"/>
            <a:ext cx="10836088" cy="458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648568-91A2-4376-B81D-FBCD7EC36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7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92E815-9362-4AF0-96DE-B4A968542189}" type="datetimeFigureOut">
              <a:rPr lang="sv-SE" smtClean="0"/>
              <a:pPr/>
              <a:t>2022-12-07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026ADE-789F-40B5-90C1-24FDF2CF9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5756" y="6356350"/>
            <a:ext cx="50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974DE3-8BB9-4036-82A7-6174A2920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02D8027-18E8-49B0-B640-74ABE33BDF8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31161CA-AF17-48F3-BA2C-1C7F32EEA6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204" y="6292656"/>
            <a:ext cx="335908" cy="4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58" r:id="rId3"/>
    <p:sldLayoutId id="2147483659" r:id="rId4"/>
    <p:sldLayoutId id="2147483660" r:id="rId5"/>
    <p:sldLayoutId id="2147483661" r:id="rId6"/>
    <p:sldLayoutId id="2147483670" r:id="rId7"/>
    <p:sldLayoutId id="2147483664" r:id="rId8"/>
    <p:sldLayoutId id="2147483650" r:id="rId9"/>
    <p:sldLayoutId id="2147483667" r:id="rId10"/>
    <p:sldLayoutId id="2147483652" r:id="rId11"/>
    <p:sldLayoutId id="2147483662" r:id="rId12"/>
    <p:sldLayoutId id="2147483672" r:id="rId13"/>
    <p:sldLayoutId id="2147483676" r:id="rId14"/>
  </p:sldLayoutIdLst>
  <p:transition>
    <p:wipe dir="d"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0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952A86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269875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38163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Calibri" panose="020F0502020204030204" pitchFamily="34" charset="0"/>
        <a:buChar char="−"/>
        <a:tabLst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08038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77913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Wingdings 3" panose="05040102010807070707" pitchFamily="18" charset="2"/>
        <a:buChar char="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sbu.se/sv/publikationer/sbu-kommentar/robotdjurs-betydelse-for-halsa-och-valbefinnande-hos-aldre-personer-med-demenssjukdom-i-sarskilt-boende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bu.s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bu.se/sv/publikationer/sbu-kommentar/musikbaserade-terapeutiska-insatser-for-personer-med-demens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sbu.se/sv/publikationer/sbu-kommentar/naturbaserade-inomhusinsatser-pa-sarskilda-boenden-for-att-oka-halsa-och-valmaende-hos-aldre/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sbu.se/sv/publikationer/sbu-kommentar/behandling-av-depression-hos-personer-med-demenssjukdom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sbu.se/sv/publikationer/sbu-kommentar/kognitiv-traning-for-personer-med-mild-till-mattlig-demens/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sbu.se/sv/publikationer/sbu-kommentar/fysisk-traning-for-att-minska-risken-for-fall-hos-aldre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228C13-4CEB-4B16-8780-501601F4B7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Insatser för äldre på särskilda boenden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8E2EEEC-1E62-4D10-BFD2-DB2364315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Sammanställning av sex rapporter från SBU</a:t>
            </a: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CD137478-2D15-448C-9E25-36AAA62BF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AE71EB0D-67F6-4E98-AED6-A909E3F4E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C07CB638-3343-43A8-ACBB-E2C47D460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67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>
            <a:extLst>
              <a:ext uri="{FF2B5EF4-FFF2-40B4-BE49-F238E27FC236}">
                <a16:creationId xmlns:a16="http://schemas.microsoft.com/office/drawing/2014/main" id="{3EFCB480-F70C-4B0F-A489-A0A74606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125" y="385221"/>
            <a:ext cx="10836088" cy="1224000"/>
          </a:xfrm>
        </p:spPr>
        <p:txBody>
          <a:bodyPr/>
          <a:lstStyle/>
          <a:p>
            <a:r>
              <a:rPr lang="sv-SE" dirty="0">
                <a:solidFill>
                  <a:srgbClr val="005CA9"/>
                </a:solidFill>
              </a:rPr>
              <a:t>Robotdjur</a:t>
            </a:r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08107F27-0C22-4D04-8B67-35822BE0808C}"/>
              </a:ext>
            </a:extLst>
          </p:cNvPr>
          <p:cNvSpPr txBox="1">
            <a:spLocks/>
          </p:cNvSpPr>
          <p:nvPr/>
        </p:nvSpPr>
        <p:spPr>
          <a:xfrm>
            <a:off x="6096000" y="1671520"/>
            <a:ext cx="5735782" cy="4587838"/>
          </a:xfrm>
          <a:prstGeom prst="rect">
            <a:avLst/>
          </a:prstGeom>
        </p:spPr>
        <p:txBody>
          <a:bodyPr/>
          <a:lstStyle>
            <a:lvl1pPr marL="39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52A86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69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08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5082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Djurassisterad terapi minskar </a:t>
            </a:r>
            <a:r>
              <a:rPr lang="sv-SE" sz="2000" dirty="0" err="1"/>
              <a:t>bl</a:t>
            </a:r>
            <a:r>
              <a:rPr lang="sv-SE" sz="2000" dirty="0"/>
              <a:t> a depression och beteendeproblem</a:t>
            </a:r>
          </a:p>
          <a:p>
            <a:pPr marL="268288" indent="-25082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Svårt ibland att använda djur på grund av allergi, rädsla för hundar mm</a:t>
            </a:r>
          </a:p>
          <a:p>
            <a:pPr marL="268288" indent="-25082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Robotdjur liknar levande djur och svarar på mänskligt samspel</a:t>
            </a:r>
          </a:p>
          <a:p>
            <a:pPr marL="268288" indent="-25082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Robotdjur kan öka välbefinnande, minskad ensamhet och depression, stimulera minne samt ökad livsglädje och socialt samspel. </a:t>
            </a:r>
          </a:p>
          <a:p>
            <a:pPr marL="268288" indent="-25082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Alla är inte positiva till robotdjur.</a:t>
            </a:r>
          </a:p>
          <a:p>
            <a:pPr marL="17463">
              <a:spcBef>
                <a:spcPts val="0"/>
              </a:spcBef>
              <a:spcAft>
                <a:spcPts val="1800"/>
              </a:spcAft>
            </a:pPr>
            <a:r>
              <a:rPr lang="sv-SE" sz="2000" dirty="0">
                <a:hlinkClick r:id="rId2"/>
              </a:rPr>
              <a:t>Robotdjurs betydelse för hälsa och välbefinnande hos äldre personer med demenssjukdom i särskilt boende</a:t>
            </a:r>
            <a:endParaRPr lang="sv-SE" sz="2000" dirty="0"/>
          </a:p>
        </p:txBody>
      </p:sp>
      <p:sp>
        <p:nvSpPr>
          <p:cNvPr id="25" name="Platshållare för innehåll 2">
            <a:extLst>
              <a:ext uri="{FF2B5EF4-FFF2-40B4-BE49-F238E27FC236}">
                <a16:creationId xmlns:a16="http://schemas.microsoft.com/office/drawing/2014/main" id="{2A81E77C-923A-4C19-9744-D9CC7B1755E8}"/>
              </a:ext>
            </a:extLst>
          </p:cNvPr>
          <p:cNvSpPr txBox="1">
            <a:spLocks/>
          </p:cNvSpPr>
          <p:nvPr/>
        </p:nvSpPr>
        <p:spPr>
          <a:xfrm>
            <a:off x="441683" y="1801849"/>
            <a:ext cx="4998535" cy="3904457"/>
          </a:xfrm>
          <a:prstGeom prst="rect">
            <a:avLst/>
          </a:prstGeom>
        </p:spPr>
        <p:txBody>
          <a:bodyPr/>
          <a:lstStyle>
            <a:lvl1pPr marL="39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52A86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69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08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>
              <a:spcBef>
                <a:spcPts val="0"/>
              </a:spcBef>
              <a:spcAft>
                <a:spcPts val="2400"/>
              </a:spcAft>
            </a:pPr>
            <a:r>
              <a:rPr lang="sv-SE" sz="2200" b="1" dirty="0">
                <a:solidFill>
                  <a:srgbClr val="005CA9"/>
                </a:solidFill>
              </a:rPr>
              <a:t>SBU kommenterar 2022_02: </a:t>
            </a:r>
            <a:r>
              <a:rPr lang="sv-SE" sz="2200" dirty="0">
                <a:solidFill>
                  <a:srgbClr val="005CA9"/>
                </a:solidFill>
              </a:rPr>
              <a:t>Robotdjurs betydelse för hälsa och välbefinnande hos äldre personer med demenssjukdom i särskilt boende</a:t>
            </a:r>
          </a:p>
          <a:p>
            <a:pPr marL="17463">
              <a:spcBef>
                <a:spcPts val="0"/>
              </a:spcBef>
            </a:pPr>
            <a:r>
              <a:rPr lang="sv-SE" sz="2200" b="1" dirty="0">
                <a:solidFill>
                  <a:srgbClr val="005CA9"/>
                </a:solidFill>
              </a:rPr>
              <a:t>Sakkunniga:</a:t>
            </a:r>
          </a:p>
          <a:p>
            <a:pPr marL="17463">
              <a:spcBef>
                <a:spcPts val="0"/>
              </a:spcBef>
            </a:pPr>
            <a:r>
              <a:rPr lang="sv-SE" sz="2200" dirty="0"/>
              <a:t>Charlotta Ryd, medicine doktor</a:t>
            </a:r>
          </a:p>
          <a:p>
            <a:pPr marL="17463">
              <a:spcBef>
                <a:spcPts val="0"/>
              </a:spcBef>
              <a:spcAft>
                <a:spcPts val="2400"/>
              </a:spcAft>
            </a:pPr>
            <a:r>
              <a:rPr lang="sv-SE" sz="2200" dirty="0"/>
              <a:t>Helena Strehlenert, medicine doktor</a:t>
            </a:r>
          </a:p>
          <a:p>
            <a:pPr marL="17463">
              <a:spcBef>
                <a:spcPts val="0"/>
              </a:spcBef>
            </a:pPr>
            <a:r>
              <a:rPr lang="sv-SE" sz="2200" b="1" dirty="0">
                <a:solidFill>
                  <a:srgbClr val="005CA9"/>
                </a:solidFill>
              </a:rPr>
              <a:t>Granskare:</a:t>
            </a:r>
          </a:p>
          <a:p>
            <a:pPr marL="17463">
              <a:spcBef>
                <a:spcPts val="0"/>
              </a:spcBef>
            </a:pPr>
            <a:r>
              <a:rPr lang="sv-SE" sz="2200" dirty="0"/>
              <a:t>Lena Dahlberg, docent i socialt arbete</a:t>
            </a:r>
          </a:p>
          <a:p>
            <a:pPr marL="17463">
              <a:spcBef>
                <a:spcPts val="0"/>
              </a:spcBef>
            </a:pPr>
            <a:r>
              <a:rPr lang="sv-SE" sz="2200" dirty="0"/>
              <a:t>Ulrik Kihlbom, docent i medicinsk etik</a:t>
            </a:r>
          </a:p>
          <a:p>
            <a:pPr marL="17463">
              <a:spcBef>
                <a:spcPts val="0"/>
              </a:spcBef>
            </a:pPr>
            <a:r>
              <a:rPr lang="sv-SE" sz="2200" dirty="0"/>
              <a:t>Marcus Persson, docent i sociologi</a:t>
            </a:r>
          </a:p>
          <a:p>
            <a:pPr marL="268288" indent="-250825">
              <a:buFont typeface="Arial" panose="020B0604020202020204" pitchFamily="34" charset="0"/>
              <a:buChar char="•"/>
            </a:pPr>
            <a:endParaRPr lang="sv-SE" sz="2200" dirty="0"/>
          </a:p>
          <a:p>
            <a:pPr marL="268288" indent="-250825">
              <a:buFont typeface="Arial" panose="020B0604020202020204" pitchFamily="34" charset="0"/>
              <a:buChar char="•"/>
            </a:pPr>
            <a:endParaRPr lang="sv-SE" sz="2200" dirty="0"/>
          </a:p>
          <a:p>
            <a:pPr marL="268288" indent="-250825">
              <a:buFont typeface="Arial" panose="020B0604020202020204" pitchFamily="34" charset="0"/>
              <a:buChar char="•"/>
            </a:pPr>
            <a:endParaRPr lang="sv-SE" sz="2200" dirty="0"/>
          </a:p>
          <a:p>
            <a:endParaRPr lang="sv-SE" sz="2200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B833C17E-D421-486C-BE41-D67152A0F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3"/>
          <a:stretch/>
        </p:blipFill>
        <p:spPr>
          <a:xfrm>
            <a:off x="437616" y="1801848"/>
            <a:ext cx="5134621" cy="432718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7A4A2061-F057-4362-9D4C-1D978677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26673" y="6197059"/>
            <a:ext cx="13386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Foto: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hutterstock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E9A5A55-D031-4D80-9AD8-E837BA405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AD426C-BA05-414A-9277-28C100DC6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>
                <a:hlinkClick r:id="rId2"/>
              </a:rPr>
              <a:t>www.sbu.se</a:t>
            </a:r>
            <a:endParaRPr lang="sv-SE" dirty="0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2566E7FB-1687-4882-B711-6EA92E3A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6673" y="3987800"/>
            <a:ext cx="2290195" cy="2941706"/>
          </a:xfrm>
        </p:spPr>
      </p:pic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6ECECDFF-AD26-4C11-8689-B67EE1574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0564" y="-147081"/>
            <a:ext cx="2290195" cy="2941707"/>
          </a:xfrm>
        </p:spPr>
      </p:pic>
      <p:pic>
        <p:nvPicPr>
          <p:cNvPr id="17" name="Platshållare för bild 16">
            <a:extLst>
              <a:ext uri="{FF2B5EF4-FFF2-40B4-BE49-F238E27FC236}">
                <a16:creationId xmlns:a16="http://schemas.microsoft.com/office/drawing/2014/main" id="{77BE8921-D339-4178-98F5-FC687305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810" y="5097786"/>
            <a:ext cx="1497417" cy="1923400"/>
          </a:xfrm>
        </p:spPr>
      </p:pic>
    </p:spTree>
    <p:extLst>
      <p:ext uri="{BB962C8B-B14F-4D97-AF65-F5344CB8AC3E}">
        <p14:creationId xmlns:p14="http://schemas.microsoft.com/office/powerpoint/2010/main" val="16761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>
            <a:extLst>
              <a:ext uri="{FF2B5EF4-FFF2-40B4-BE49-F238E27FC236}">
                <a16:creationId xmlns:a16="http://schemas.microsoft.com/office/drawing/2014/main" id="{3EFCB480-F70C-4B0F-A489-A0A74606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125" y="385221"/>
            <a:ext cx="10836088" cy="1224000"/>
          </a:xfrm>
        </p:spPr>
        <p:txBody>
          <a:bodyPr/>
          <a:lstStyle/>
          <a:p>
            <a:r>
              <a:rPr lang="sv-SE" dirty="0">
                <a:solidFill>
                  <a:srgbClr val="005CA9"/>
                </a:solidFill>
              </a:rPr>
              <a:t>Bakgrund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20A45F9-C47C-4926-83D0-F3C3F5F55C18}"/>
              </a:ext>
            </a:extLst>
          </p:cNvPr>
          <p:cNvSpPr txBox="1">
            <a:spLocks/>
          </p:cNvSpPr>
          <p:nvPr/>
        </p:nvSpPr>
        <p:spPr>
          <a:xfrm>
            <a:off x="5979565" y="1609221"/>
            <a:ext cx="5716833" cy="45501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9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52A86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69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08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2500" indent="-3429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År 2012 fanns det uppskattningsvis 158 000 personer med demenssjukdom</a:t>
            </a:r>
          </a:p>
          <a:p>
            <a:pPr marL="382500" indent="-3429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År 2020 bodde 78 000 äldre i särskilda boenden. Cirka 70 procent av dem hade en demenssjukdom</a:t>
            </a:r>
          </a:p>
          <a:p>
            <a:pPr marL="382500" indent="-3429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Medelålder vid inflyttning på särskilt bonde var 86 (kvinnor) respektive 83 år (män)</a:t>
            </a:r>
          </a:p>
          <a:p>
            <a:pPr marL="382500" indent="-3429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Efter 1 år har 23 procent av männen och 17 procent  av kvinnorna avlidit. Genomsnittlig tid på särskilt boende är 25 månader</a:t>
            </a:r>
          </a:p>
        </p:txBody>
      </p:sp>
      <p:pic>
        <p:nvPicPr>
          <p:cNvPr id="7" name="Platshållare för innehåll 4">
            <a:extLst>
              <a:ext uri="{FF2B5EF4-FFF2-40B4-BE49-F238E27FC236}">
                <a16:creationId xmlns:a16="http://schemas.microsoft.com/office/drawing/2014/main" id="{5F4B584A-6EF5-4C48-A990-6FA08D52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873" y="1933614"/>
            <a:ext cx="5219338" cy="338563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matte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135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1">
            <a:extLst>
              <a:ext uri="{FF2B5EF4-FFF2-40B4-BE49-F238E27FC236}">
                <a16:creationId xmlns:a16="http://schemas.microsoft.com/office/drawing/2014/main" id="{C39EE35E-8E0F-4F92-92E1-234DD05734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63" y="355292"/>
            <a:ext cx="10836088" cy="1224000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Sex ”SBU kommenterar” om äldre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CE7B7C02-6BD1-411A-90F3-568DE0C4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0341" y="1510106"/>
            <a:ext cx="2589717" cy="234171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3B45A84-65CB-4B83-A284-A4D07C43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1445" y="1510106"/>
            <a:ext cx="2673978" cy="234649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35CCA0F-B9F6-4B7E-8E67-08BE4867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/>
          <a:stretch/>
        </p:blipFill>
        <p:spPr>
          <a:xfrm>
            <a:off x="1503593" y="4076317"/>
            <a:ext cx="2607514" cy="2213642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DBD2280-386F-4F55-AECF-855B781D8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1445" y="4076317"/>
            <a:ext cx="2673978" cy="2213642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AEEDB74-9796-4AB4-83E3-762B27B1C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593" y="1510106"/>
            <a:ext cx="2607514" cy="234171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B833C17E-D421-486C-BE41-D67152A0F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3"/>
          <a:stretch/>
        </p:blipFill>
        <p:spPr>
          <a:xfrm>
            <a:off x="4844296" y="4076317"/>
            <a:ext cx="2626702" cy="2213642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3102A89C-195C-4765-8342-5E2F38149D92}"/>
              </a:ext>
            </a:extLst>
          </p:cNvPr>
          <p:cNvSpPr txBox="1"/>
          <p:nvPr/>
        </p:nvSpPr>
        <p:spPr>
          <a:xfrm>
            <a:off x="1752663" y="3282721"/>
            <a:ext cx="21615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Musik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9C667D7-2D9D-4E73-AE27-839B959D4813}"/>
              </a:ext>
            </a:extLst>
          </p:cNvPr>
          <p:cNvSpPr txBox="1"/>
          <p:nvPr/>
        </p:nvSpPr>
        <p:spPr>
          <a:xfrm>
            <a:off x="5059803" y="3282721"/>
            <a:ext cx="22046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Inomhusträdgård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67CC78E-EF5C-435F-AEBE-9802792F7CB2}"/>
              </a:ext>
            </a:extLst>
          </p:cNvPr>
          <p:cNvSpPr txBox="1"/>
          <p:nvPr/>
        </p:nvSpPr>
        <p:spPr>
          <a:xfrm>
            <a:off x="4990271" y="5718451"/>
            <a:ext cx="22114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Robotdjur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72D30CA-7F7C-4BA8-9989-981F1587E314}"/>
              </a:ext>
            </a:extLst>
          </p:cNvPr>
          <p:cNvSpPr txBox="1"/>
          <p:nvPr/>
        </p:nvSpPr>
        <p:spPr>
          <a:xfrm>
            <a:off x="1618847" y="5719245"/>
            <a:ext cx="23057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Fallprevention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7A70127-4F4C-407F-8CED-115C18CEF250}"/>
              </a:ext>
            </a:extLst>
          </p:cNvPr>
          <p:cNvSpPr txBox="1"/>
          <p:nvPr/>
        </p:nvSpPr>
        <p:spPr>
          <a:xfrm>
            <a:off x="8265299" y="5718451"/>
            <a:ext cx="23862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Kognitiv träning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C094077-4099-4C9F-B3C7-A9D96B74D014}"/>
              </a:ext>
            </a:extLst>
          </p:cNvPr>
          <p:cNvSpPr txBox="1"/>
          <p:nvPr/>
        </p:nvSpPr>
        <p:spPr>
          <a:xfrm>
            <a:off x="8231995" y="3282721"/>
            <a:ext cx="23862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Depression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384E6FDA-AB1D-4F7B-A5EE-6EB8ED504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87" y="6581001"/>
            <a:ext cx="55879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Foto: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hutterstock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6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4" grpId="0" animBg="1"/>
      <p:bldP spid="1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9DB9B9-3AED-47E6-A1AE-EA8E970D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har SBU gjort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CAC75A-EBC8-466C-BAE9-518455CF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5350" indent="-285750"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SBU har kvalitetsgranskat andra aktörers systematiska översikter och kommenterar dem ur ett svenskt perspektiv. </a:t>
            </a:r>
          </a:p>
          <a:p>
            <a:pPr marL="325350" indent="-285750"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Granskningen görs av SBU:s ämnessakkunniga samt av oberoende granskare.</a:t>
            </a:r>
          </a:p>
          <a:p>
            <a:pPr marL="325350" indent="-285750"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Publikationstypen kallas ”SBU Kommenterar”.</a:t>
            </a:r>
          </a:p>
          <a:p>
            <a:pPr marL="3253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SBU bedömer att samtliga av de sex översikterna är välgjorda. Det innebär att risken för att resultaten har blivit snedvridna under genomförandet är liten.</a:t>
            </a:r>
          </a:p>
          <a:p>
            <a:pPr marL="3253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SBU har inte bedömt risk för snedvridning för varje enskild studie som ingår i översikterna.</a:t>
            </a:r>
          </a:p>
          <a:p>
            <a:pPr marL="3253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Graden av tillförlitlighet varierar.</a:t>
            </a:r>
            <a:endParaRPr lang="sv-SE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3913639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>
            <a:extLst>
              <a:ext uri="{FF2B5EF4-FFF2-40B4-BE49-F238E27FC236}">
                <a16:creationId xmlns:a16="http://schemas.microsoft.com/office/drawing/2014/main" id="{3EFCB480-F70C-4B0F-A489-A0A74606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125" y="385221"/>
            <a:ext cx="10836088" cy="1224000"/>
          </a:xfrm>
        </p:spPr>
        <p:txBody>
          <a:bodyPr/>
          <a:lstStyle/>
          <a:p>
            <a:r>
              <a:rPr lang="sv-SE" dirty="0">
                <a:solidFill>
                  <a:srgbClr val="005CA9"/>
                </a:solidFill>
              </a:rPr>
              <a:t>Musik</a:t>
            </a:r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54B84BE2-8FBA-40F1-82CA-B5AB35923FF3}"/>
              </a:ext>
            </a:extLst>
          </p:cNvPr>
          <p:cNvSpPr txBox="1">
            <a:spLocks/>
          </p:cNvSpPr>
          <p:nvPr/>
        </p:nvSpPr>
        <p:spPr>
          <a:xfrm>
            <a:off x="5932203" y="1562758"/>
            <a:ext cx="5581841" cy="3732483"/>
          </a:xfrm>
          <a:prstGeom prst="rect">
            <a:avLst/>
          </a:prstGeom>
        </p:spPr>
        <p:txBody>
          <a:bodyPr/>
          <a:lstStyle>
            <a:lvl1pPr marL="39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52A86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69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08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30188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200" dirty="0"/>
              <a:t>I nationella riktlinjer för vård och omsorg vid demenssjukdom nämns insatser som musik, sång och dans.</a:t>
            </a:r>
          </a:p>
          <a:p>
            <a:pPr marL="268288" indent="-230188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200" dirty="0"/>
              <a:t>Musikinsats om minst fem tillfällen minskar troligen depressiva symtom och beteendeproblem. </a:t>
            </a:r>
          </a:p>
          <a:p>
            <a:pPr marL="268288" indent="-230188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200" dirty="0"/>
              <a:t>Möjligen ökar det också välbefinnande, livskvalitet samt minskar oro. </a:t>
            </a:r>
          </a:p>
          <a:p>
            <a:pPr marL="38100">
              <a:spcBef>
                <a:spcPts val="0"/>
              </a:spcBef>
              <a:spcAft>
                <a:spcPts val="1800"/>
              </a:spcAft>
            </a:pPr>
            <a:r>
              <a:rPr lang="sv-SE" sz="2200" dirty="0">
                <a:hlinkClick r:id="rId2"/>
              </a:rPr>
              <a:t>Musikbaserade terapeutiska insatser för personer med demenssjukdom</a:t>
            </a:r>
            <a:endParaRPr lang="sv-SE" sz="2200" dirty="0"/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3A29816F-3B70-4F76-B759-130D7782DC3F}"/>
              </a:ext>
            </a:extLst>
          </p:cNvPr>
          <p:cNvSpPr txBox="1">
            <a:spLocks/>
          </p:cNvSpPr>
          <p:nvPr/>
        </p:nvSpPr>
        <p:spPr>
          <a:xfrm>
            <a:off x="677956" y="1747720"/>
            <a:ext cx="4627418" cy="4587838"/>
          </a:xfrm>
          <a:prstGeom prst="rect">
            <a:avLst/>
          </a:prstGeom>
        </p:spPr>
        <p:txBody>
          <a:bodyPr/>
          <a:lstStyle>
            <a:lvl1pPr marL="39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52A86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69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08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200" b="1" dirty="0">
                <a:solidFill>
                  <a:srgbClr val="005CA9"/>
                </a:solidFill>
              </a:rPr>
              <a:t>SBU Kommenterar 2020_02: Musikbaserade terapeutiska insatser för personer med demenssjukdom </a:t>
            </a:r>
          </a:p>
          <a:p>
            <a:r>
              <a:rPr lang="sv-SE" sz="2200" dirty="0">
                <a:solidFill>
                  <a:srgbClr val="005CA9"/>
                </a:solidFill>
              </a:rPr>
              <a:t>Sakkunniga: </a:t>
            </a:r>
          </a:p>
          <a:p>
            <a:pPr>
              <a:spcBef>
                <a:spcPts val="0"/>
              </a:spcBef>
            </a:pPr>
            <a:r>
              <a:rPr lang="sv-SE" sz="2200" dirty="0"/>
              <a:t>Åsa Hedberg-Rundgren, medicine doktor</a:t>
            </a:r>
          </a:p>
          <a:p>
            <a:pPr>
              <a:spcBef>
                <a:spcPts val="0"/>
              </a:spcBef>
            </a:pPr>
            <a:r>
              <a:rPr lang="sv-SE" sz="2200" dirty="0"/>
              <a:t>Annica Hedman, medicine doktor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sv-SE" sz="2200" dirty="0"/>
              <a:t>Lars </a:t>
            </a:r>
            <a:r>
              <a:rPr lang="sv-SE" sz="2200" dirty="0" err="1"/>
              <a:t>Sonde</a:t>
            </a:r>
            <a:r>
              <a:rPr lang="sv-SE" sz="2200" dirty="0"/>
              <a:t>, medicine doktor</a:t>
            </a:r>
          </a:p>
          <a:p>
            <a:pPr>
              <a:spcBef>
                <a:spcPts val="0"/>
              </a:spcBef>
            </a:pPr>
            <a:r>
              <a:rPr lang="sv-SE" sz="2200" dirty="0">
                <a:solidFill>
                  <a:srgbClr val="005CA9"/>
                </a:solidFill>
              </a:rPr>
              <a:t>Granskare</a:t>
            </a:r>
          </a:p>
          <a:p>
            <a:pPr>
              <a:spcBef>
                <a:spcPts val="0"/>
              </a:spcBef>
            </a:pPr>
            <a:r>
              <a:rPr lang="sv-SE" sz="2200" dirty="0"/>
              <a:t>Lena </a:t>
            </a:r>
            <a:r>
              <a:rPr lang="sv-SE" sz="2200" dirty="0" err="1"/>
              <a:t>Marmstål</a:t>
            </a:r>
            <a:r>
              <a:rPr lang="sv-SE" sz="2200" dirty="0"/>
              <a:t> Hammar, docent i omvårdnad</a:t>
            </a:r>
          </a:p>
          <a:p>
            <a:endParaRPr lang="sv-SE" sz="2200" dirty="0"/>
          </a:p>
          <a:p>
            <a:endParaRPr lang="sv-SE" sz="2200" dirty="0"/>
          </a:p>
          <a:p>
            <a:endParaRPr lang="sv-SE" sz="2200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CE7B7C02-6BD1-411A-90F3-568DE0C4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66" y="1622693"/>
            <a:ext cx="5053078" cy="452574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062D167B-0AF0-4944-A3D1-F1399CEDB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26673" y="6197059"/>
            <a:ext cx="13386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Foto: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hutterstock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>
            <a:extLst>
              <a:ext uri="{FF2B5EF4-FFF2-40B4-BE49-F238E27FC236}">
                <a16:creationId xmlns:a16="http://schemas.microsoft.com/office/drawing/2014/main" id="{3EFCB480-F70C-4B0F-A489-A0A74606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43" y="383942"/>
            <a:ext cx="10836088" cy="1224000"/>
          </a:xfrm>
        </p:spPr>
        <p:txBody>
          <a:bodyPr/>
          <a:lstStyle/>
          <a:p>
            <a:r>
              <a:rPr lang="sv-SE" dirty="0">
                <a:solidFill>
                  <a:srgbClr val="005CA9"/>
                </a:solidFill>
              </a:rPr>
              <a:t>Inomhusträdgård</a:t>
            </a:r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1C6A35A2-2151-43FC-9D90-F85E825628F4}"/>
              </a:ext>
            </a:extLst>
          </p:cNvPr>
          <p:cNvSpPr txBox="1">
            <a:spLocks/>
          </p:cNvSpPr>
          <p:nvPr/>
        </p:nvSpPr>
        <p:spPr>
          <a:xfrm>
            <a:off x="6096000" y="1497390"/>
            <a:ext cx="5581841" cy="4587838"/>
          </a:xfrm>
          <a:prstGeom prst="rect">
            <a:avLst/>
          </a:prstGeom>
        </p:spPr>
        <p:txBody>
          <a:bodyPr/>
          <a:lstStyle>
            <a:lvl1pPr marL="39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52A86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69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08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301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För många äldre är besök i naturen viktigt. Det kan försvåras av bristande fysisk rörlighet, personalbrist och oro för de äldres säkerhet.</a:t>
            </a:r>
          </a:p>
          <a:p>
            <a:pPr marL="268288" indent="-2301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Naturbaserade insatser inomhus som innebär aktivt deltagande (t ex blomskötsel eller trädgårdsarbete) ökar äldres psykologiska och sociala välbefinnande, engagemang och livskvalitet. </a:t>
            </a:r>
          </a:p>
          <a:p>
            <a:pPr marL="268288" indent="-2301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Insatserna bör pågå minst fem veckor, genomföras i grupp, innehålla inlärnings-moment samt erbjuda kontroll och ansvar. </a:t>
            </a:r>
          </a:p>
          <a:p>
            <a:pPr marL="268288" indent="-2301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Passiva naturupplevelser (t ex fototapet,  möblerat med levande växter) har inte samma effekter.</a:t>
            </a:r>
          </a:p>
          <a:p>
            <a:pPr marL="38100">
              <a:spcBef>
                <a:spcPts val="0"/>
              </a:spcBef>
              <a:spcAft>
                <a:spcPts val="1200"/>
              </a:spcAft>
            </a:pPr>
            <a:r>
              <a:rPr lang="sv-SE" sz="2000" dirty="0">
                <a:hlinkClick r:id="rId2"/>
              </a:rPr>
              <a:t>Naturbaserade inomhusinsatser på särskilda boenden för att öka hälsa och välmående hos äldre</a:t>
            </a:r>
            <a:endParaRPr lang="sv-SE" sz="2000" dirty="0"/>
          </a:p>
          <a:p>
            <a:pPr marL="38100">
              <a:spcBef>
                <a:spcPts val="0"/>
              </a:spcBef>
              <a:spcAft>
                <a:spcPts val="1200"/>
              </a:spcAft>
            </a:pPr>
            <a:endParaRPr lang="sv-SE" sz="2000" dirty="0"/>
          </a:p>
          <a:p>
            <a:pPr marL="38100">
              <a:spcBef>
                <a:spcPts val="0"/>
              </a:spcBef>
              <a:spcAft>
                <a:spcPts val="1200"/>
              </a:spcAft>
            </a:pPr>
            <a:endParaRPr lang="sv-SE" sz="2000" dirty="0"/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AACB5E62-1456-45A7-B400-A07C60312980}"/>
              </a:ext>
            </a:extLst>
          </p:cNvPr>
          <p:cNvSpPr txBox="1">
            <a:spLocks/>
          </p:cNvSpPr>
          <p:nvPr/>
        </p:nvSpPr>
        <p:spPr>
          <a:xfrm>
            <a:off x="552431" y="1886220"/>
            <a:ext cx="5181600" cy="4587838"/>
          </a:xfrm>
          <a:prstGeom prst="rect">
            <a:avLst/>
          </a:prstGeom>
        </p:spPr>
        <p:txBody>
          <a:bodyPr/>
          <a:lstStyle>
            <a:lvl1pPr marL="39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52A86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69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08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sv-SE" sz="2200" b="1" dirty="0">
                <a:solidFill>
                  <a:srgbClr val="005CA9"/>
                </a:solidFill>
              </a:rPr>
              <a:t>SBU Kommenterar 2022_01: Naturbaserade inomhusinsatser på särskilda boenden för att öka hälsa och välmående hos äldre</a:t>
            </a:r>
          </a:p>
          <a:p>
            <a:pPr>
              <a:spcBef>
                <a:spcPts val="0"/>
              </a:spcBef>
            </a:pPr>
            <a:r>
              <a:rPr lang="sv-SE" sz="2200" b="1" dirty="0">
                <a:solidFill>
                  <a:srgbClr val="005CA9"/>
                </a:solidFill>
              </a:rPr>
              <a:t>Sakkunnig: </a:t>
            </a:r>
            <a:endParaRPr lang="sv-SE" sz="2200" dirty="0">
              <a:solidFill>
                <a:srgbClr val="005CA9"/>
              </a:solidFill>
            </a:endParaRP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sv-SE" sz="2200" dirty="0">
                <a:latin typeface="+mn-lt"/>
              </a:rPr>
              <a:t>Gunilla Fahlström, </a:t>
            </a:r>
            <a:r>
              <a:rPr lang="sv-SE" sz="2200" dirty="0">
                <a:latin typeface="+mn-lt"/>
                <a:cs typeface="Calibri" panose="020F0502020204030204" pitchFamily="34" charset="0"/>
              </a:rPr>
              <a:t>medicine doktor</a:t>
            </a:r>
            <a:endParaRPr lang="sv-SE" sz="2200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sv-SE" sz="2200" b="1" dirty="0">
                <a:solidFill>
                  <a:srgbClr val="005CA9"/>
                </a:solidFill>
              </a:rPr>
              <a:t>Granskare:</a:t>
            </a:r>
          </a:p>
          <a:p>
            <a:pPr lvl="0">
              <a:spcBef>
                <a:spcPts val="0"/>
              </a:spcBef>
            </a:pPr>
            <a:r>
              <a:rPr lang="sv-SE" sz="2200" dirty="0"/>
              <a:t>Anna </a:t>
            </a:r>
            <a:r>
              <a:rPr lang="sv-SE" sz="2200" dirty="0" err="1"/>
              <a:t>María</a:t>
            </a:r>
            <a:r>
              <a:rPr lang="sv-SE" sz="2200" dirty="0"/>
              <a:t> </a:t>
            </a:r>
            <a:r>
              <a:rPr lang="sv-SE" sz="2200" dirty="0" err="1"/>
              <a:t>Pálsd</a:t>
            </a:r>
            <a:r>
              <a:rPr lang="sv-SE" sz="2200" dirty="0" err="1">
                <a:latin typeface="+mn-lt"/>
              </a:rPr>
              <a:t>óttir</a:t>
            </a:r>
            <a:r>
              <a:rPr lang="sv-SE" sz="2200" dirty="0">
                <a:latin typeface="+mn-lt"/>
              </a:rPr>
              <a:t>, docent i landskaps-arkitekturens miljöpsykologi </a:t>
            </a:r>
          </a:p>
          <a:p>
            <a:pPr lvl="0"/>
            <a:r>
              <a:rPr lang="sv-SE" sz="2200" dirty="0"/>
              <a:t>Lena Dahlberg, docent i socialt arbete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EEDB74-9796-4AB4-83E3-762B27B1C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34" y="1656382"/>
            <a:ext cx="5056075" cy="454067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DF1D45BE-E2AD-4AE4-80C6-908804D37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26673" y="6197059"/>
            <a:ext cx="13386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Foto: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hutterstock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8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>
            <a:extLst>
              <a:ext uri="{FF2B5EF4-FFF2-40B4-BE49-F238E27FC236}">
                <a16:creationId xmlns:a16="http://schemas.microsoft.com/office/drawing/2014/main" id="{3EFCB480-F70C-4B0F-A489-A0A74606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125" y="385221"/>
            <a:ext cx="10836088" cy="1224000"/>
          </a:xfrm>
        </p:spPr>
        <p:txBody>
          <a:bodyPr/>
          <a:lstStyle/>
          <a:p>
            <a:r>
              <a:rPr lang="sv-SE" dirty="0">
                <a:solidFill>
                  <a:srgbClr val="005CA9"/>
                </a:solidFill>
              </a:rPr>
              <a:t>Depression</a:t>
            </a:r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31A9685D-6403-4836-89DB-C4DBBE06FA93}"/>
              </a:ext>
            </a:extLst>
          </p:cNvPr>
          <p:cNvSpPr txBox="1">
            <a:spLocks/>
          </p:cNvSpPr>
          <p:nvPr/>
        </p:nvSpPr>
        <p:spPr>
          <a:xfrm>
            <a:off x="6084042" y="1609221"/>
            <a:ext cx="6012872" cy="5104968"/>
          </a:xfrm>
          <a:prstGeom prst="rect">
            <a:avLst/>
          </a:prstGeom>
        </p:spPr>
        <p:txBody>
          <a:bodyPr/>
          <a:lstStyle>
            <a:lvl1pPr marL="39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52A86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69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08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30188">
              <a:buFont typeface="Arial" panose="020B0604020202020204" pitchFamily="34" charset="0"/>
              <a:buChar char="•"/>
            </a:pPr>
            <a:r>
              <a:rPr lang="sv-SE" sz="2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 40 procent av de med </a:t>
            </a:r>
            <a:r>
              <a:rPr lang="sv-SE" sz="2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demenssjukdom</a:t>
            </a:r>
            <a:r>
              <a:rPr lang="sv-SE" sz="2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är deprimerade. </a:t>
            </a:r>
          </a:p>
          <a:p>
            <a:pPr marL="268288" indent="-230188">
              <a:buFont typeface="Arial" panose="020B0604020202020204" pitchFamily="34" charset="0"/>
              <a:buChar char="•"/>
            </a:pPr>
            <a:r>
              <a:rPr lang="sv-SE" sz="2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Vanlig behandling är </a:t>
            </a:r>
            <a:r>
              <a:rPr lang="sv-SE" sz="2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antidepressiva som </a:t>
            </a:r>
            <a:r>
              <a:rPr lang="sv-SE" sz="2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kan ge biverkningar (trötthet, kognitiva störningar och ökad risk för fall).</a:t>
            </a:r>
          </a:p>
          <a:p>
            <a:pPr marL="268288" indent="-230188">
              <a:buFont typeface="Arial" panose="020B0604020202020204" pitchFamily="34" charset="0"/>
              <a:buChar char="•"/>
            </a:pPr>
            <a:r>
              <a:rPr lang="sv-SE" sz="2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Icke-farmakologiska insatser (t ex </a:t>
            </a:r>
            <a:r>
              <a:rPr lang="sv-SE" sz="2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djurterapi, kognitiv stimulering, fysisk träning, massage, reminiscensterapi) är </a:t>
            </a:r>
            <a:r>
              <a:rPr lang="sv-SE" sz="2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lika eller mer effektiva än läkemedelsbehandling för personer med demenssjukdom och mild till måttlig depression. </a:t>
            </a:r>
          </a:p>
          <a:p>
            <a:pPr marL="268288" indent="-230188">
              <a:buFont typeface="Arial" panose="020B0604020202020204" pitchFamily="34" charset="0"/>
              <a:buChar char="•"/>
            </a:pPr>
            <a:r>
              <a:rPr lang="sv-SE" sz="2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sv-SE" sz="2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ör personer med allvarlig depression är det vetenskapliga stödet oklart.</a:t>
            </a:r>
          </a:p>
          <a:p>
            <a:pPr marL="38100"/>
            <a:r>
              <a:rPr lang="sv-SE" sz="2100" dirty="0">
                <a:latin typeface="+mn-lt"/>
                <a:hlinkClick r:id="rId2"/>
              </a:rPr>
              <a:t>Behandling av depression hos personer med demenssjukdom</a:t>
            </a:r>
            <a:endParaRPr lang="sv-SE" sz="2100" dirty="0">
              <a:latin typeface="+mn-lt"/>
            </a:endParaRPr>
          </a:p>
          <a:p>
            <a:endParaRPr lang="sv-SE" sz="2100" dirty="0">
              <a:latin typeface="+mn-lt"/>
            </a:endParaRPr>
          </a:p>
        </p:txBody>
      </p:sp>
      <p:sp>
        <p:nvSpPr>
          <p:cNvPr id="25" name="Platshållare för innehåll 2">
            <a:extLst>
              <a:ext uri="{FF2B5EF4-FFF2-40B4-BE49-F238E27FC236}">
                <a16:creationId xmlns:a16="http://schemas.microsoft.com/office/drawing/2014/main" id="{E0DB8406-A03D-4EC8-9559-1185CCFF885B}"/>
              </a:ext>
            </a:extLst>
          </p:cNvPr>
          <p:cNvSpPr txBox="1">
            <a:spLocks/>
          </p:cNvSpPr>
          <p:nvPr/>
        </p:nvSpPr>
        <p:spPr>
          <a:xfrm>
            <a:off x="678532" y="1842745"/>
            <a:ext cx="4696691" cy="4245386"/>
          </a:xfrm>
          <a:prstGeom prst="rect">
            <a:avLst/>
          </a:prstGeom>
        </p:spPr>
        <p:txBody>
          <a:bodyPr/>
          <a:lstStyle>
            <a:lvl1pPr marL="39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52A86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69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08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sv-SE" sz="2400" dirty="0">
                <a:solidFill>
                  <a:srgbClr val="005CA9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SBU kommenterar 2022_04: </a:t>
            </a:r>
            <a:r>
              <a:rPr lang="sv-SE" sz="2400" dirty="0">
                <a:solidFill>
                  <a:srgbClr val="005CA9"/>
                </a:solidFill>
                <a:latin typeface="+mn-lt"/>
                <a:cs typeface="Calibri" panose="020F0502020204030204" pitchFamily="34" charset="0"/>
              </a:rPr>
              <a:t>Behandling av depression hos personer med demenssjukdom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rgbClr val="005CA9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Sakkunnig: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sv-SE" sz="2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Boo Johansson, professor i psykologi </a:t>
            </a:r>
            <a:r>
              <a:rPr lang="sv-SE" sz="2400" dirty="0">
                <a:solidFill>
                  <a:srgbClr val="20212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med särskild inriktning mot åldrandets psykologi</a:t>
            </a:r>
            <a:endParaRPr lang="sv-SE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rgbClr val="005CA9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Granskare: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sv-SE" sz="2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Lars-Olof Wahlund, professor </a:t>
            </a:r>
            <a:r>
              <a:rPr lang="sv-SE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 geriatrik</a:t>
            </a:r>
            <a:endParaRPr lang="sv-SE" sz="2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sv-SE" sz="2400" dirty="0">
              <a:latin typeface="+mn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3B45A84-65CB-4B83-A284-A4D07C43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801" y="1679356"/>
            <a:ext cx="5086152" cy="4463239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1A0DBC19-1EF3-454D-962C-2069B5C1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26673" y="6197059"/>
            <a:ext cx="13386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Foto: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hutterstock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8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>
            <a:extLst>
              <a:ext uri="{FF2B5EF4-FFF2-40B4-BE49-F238E27FC236}">
                <a16:creationId xmlns:a16="http://schemas.microsoft.com/office/drawing/2014/main" id="{3EFCB480-F70C-4B0F-A489-A0A74606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125" y="385221"/>
            <a:ext cx="10836088" cy="1224000"/>
          </a:xfrm>
        </p:spPr>
        <p:txBody>
          <a:bodyPr/>
          <a:lstStyle/>
          <a:p>
            <a:r>
              <a:rPr lang="sv-SE" dirty="0">
                <a:solidFill>
                  <a:srgbClr val="005CA9"/>
                </a:solidFill>
              </a:rPr>
              <a:t>Kognitiv träning </a:t>
            </a:r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F1AEA739-2113-486B-87BA-378E0B4743A9}"/>
              </a:ext>
            </a:extLst>
          </p:cNvPr>
          <p:cNvSpPr txBox="1">
            <a:spLocks/>
          </p:cNvSpPr>
          <p:nvPr/>
        </p:nvSpPr>
        <p:spPr>
          <a:xfrm>
            <a:off x="6096000" y="1671519"/>
            <a:ext cx="5802916" cy="4587838"/>
          </a:xfrm>
          <a:prstGeom prst="rect">
            <a:avLst/>
          </a:prstGeom>
        </p:spPr>
        <p:txBody>
          <a:bodyPr/>
          <a:lstStyle>
            <a:lvl1pPr marL="39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52A86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69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08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30188">
              <a:buFont typeface="Arial" panose="020B0604020202020204" pitchFamily="34" charset="0"/>
              <a:buChar char="•"/>
              <a:tabLst>
                <a:tab pos="1081088" algn="l"/>
              </a:tabLst>
            </a:pPr>
            <a:r>
              <a:rPr lang="sv-SE" sz="2200" dirty="0"/>
              <a:t>Kognitiv funktionsnedsättning till följd av demenssjukdom kan inte återställas.</a:t>
            </a:r>
          </a:p>
          <a:p>
            <a:pPr marL="268288" indent="-230188">
              <a:buFont typeface="Arial" panose="020B0604020202020204" pitchFamily="34" charset="0"/>
              <a:buChar char="•"/>
              <a:tabLst>
                <a:tab pos="1081088" algn="l"/>
              </a:tabLst>
            </a:pPr>
            <a:r>
              <a:rPr lang="sv-SE" sz="2200" dirty="0"/>
              <a:t>Kognitiv träning (t ex problemlösning,  informationsbehandling, minne) har liten/ måttlig positiv effekt efter 3 – 12 månader</a:t>
            </a:r>
          </a:p>
          <a:p>
            <a:pPr marL="268288" indent="-230188">
              <a:buFont typeface="Arial" panose="020B0604020202020204" pitchFamily="34" charset="0"/>
              <a:buChar char="•"/>
              <a:tabLst>
                <a:tab pos="1081088" algn="l"/>
              </a:tabLst>
            </a:pPr>
            <a:r>
              <a:rPr lang="sv-SE" sz="2200" dirty="0"/>
              <a:t>Inga negativa effekter på välmående, humör, ADL-förmåga eller ökad belastning vårdgivare</a:t>
            </a:r>
          </a:p>
          <a:p>
            <a:pPr marL="268288" indent="-230188">
              <a:buFont typeface="Arial" panose="020B0604020202020204" pitchFamily="34" charset="0"/>
              <a:buChar char="•"/>
              <a:tabLst>
                <a:tab pos="1081088" algn="l"/>
              </a:tabLst>
            </a:pPr>
            <a:r>
              <a:rPr lang="sv-SE" sz="2200" dirty="0"/>
              <a:t>Annan behandling (t ex kognitiv stimulans, reminiscensterapi) gav samma effekt</a:t>
            </a:r>
          </a:p>
          <a:p>
            <a:pPr marL="38100">
              <a:tabLst>
                <a:tab pos="1081088" algn="l"/>
              </a:tabLst>
            </a:pPr>
            <a:r>
              <a:rPr lang="sv-SE" sz="2200" dirty="0">
                <a:hlinkClick r:id="rId2"/>
              </a:rPr>
              <a:t>Kognitiv träning för personer med mild till måttlig demens</a:t>
            </a:r>
            <a:endParaRPr lang="sv-SE" sz="2200" dirty="0"/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CD617EB0-AEDA-474F-B45A-22E7A9760925}"/>
              </a:ext>
            </a:extLst>
          </p:cNvPr>
          <p:cNvSpPr txBox="1">
            <a:spLocks/>
          </p:cNvSpPr>
          <p:nvPr/>
        </p:nvSpPr>
        <p:spPr>
          <a:xfrm>
            <a:off x="802324" y="1747720"/>
            <a:ext cx="4499350" cy="4587838"/>
          </a:xfrm>
          <a:prstGeom prst="rect">
            <a:avLst/>
          </a:prstGeom>
        </p:spPr>
        <p:txBody>
          <a:bodyPr/>
          <a:lstStyle>
            <a:lvl1pPr marL="39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52A86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69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08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tabLst>
                <a:tab pos="1081088" algn="l"/>
              </a:tabLst>
            </a:pPr>
            <a:r>
              <a:rPr lang="sv-SE" sz="2400" b="1" dirty="0">
                <a:solidFill>
                  <a:srgbClr val="005CA9"/>
                </a:solidFill>
                <a:latin typeface="+mn-lt"/>
                <a:cs typeface="Calibri" panose="020F0502020204030204" pitchFamily="34" charset="0"/>
              </a:rPr>
              <a:t>SBU Kommenterar 2022_03: </a:t>
            </a:r>
            <a:r>
              <a:rPr lang="sv-SE" sz="2400" b="1" dirty="0">
                <a:solidFill>
                  <a:srgbClr val="005CA9"/>
                </a:solidFill>
                <a:latin typeface="+mn-lt"/>
              </a:rPr>
              <a:t>Kognitiv träning för personer med mild till måttlig demens</a:t>
            </a:r>
          </a:p>
          <a:p>
            <a:pPr marL="38100">
              <a:tabLst>
                <a:tab pos="1081088" algn="l"/>
              </a:tabLst>
            </a:pPr>
            <a:r>
              <a:rPr lang="sv-SE" sz="2400" b="1" dirty="0" err="1">
                <a:solidFill>
                  <a:srgbClr val="005CA9"/>
                </a:solidFill>
                <a:latin typeface="+mn-lt"/>
                <a:cs typeface="Calibri" panose="020F0502020204030204" pitchFamily="34" charset="0"/>
              </a:rPr>
              <a:t>Sakkunig</a:t>
            </a:r>
            <a:r>
              <a:rPr lang="sv-SE" sz="2400" b="1" dirty="0">
                <a:solidFill>
                  <a:srgbClr val="005CA9"/>
                </a:solidFill>
                <a:latin typeface="+mn-lt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v-SE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Lars Nyberg, professor </a:t>
            </a:r>
            <a:r>
              <a:rPr lang="sv-SE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neurovetenskap</a:t>
            </a:r>
            <a:endParaRPr lang="sv-SE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>
              <a:tabLst>
                <a:tab pos="1081088" algn="l"/>
              </a:tabLst>
            </a:pPr>
            <a:r>
              <a:rPr lang="sv-SE" sz="2400" b="1" dirty="0">
                <a:solidFill>
                  <a:srgbClr val="005CA9"/>
                </a:solidFill>
                <a:latin typeface="+mn-lt"/>
                <a:cs typeface="Calibri" panose="020F0502020204030204" pitchFamily="34" charset="0"/>
              </a:rPr>
              <a:t>Granskare: </a:t>
            </a:r>
          </a:p>
          <a:p>
            <a:pPr marL="38100">
              <a:spcBef>
                <a:spcPts val="0"/>
              </a:spcBef>
              <a:tabLst>
                <a:tab pos="1081088" algn="l"/>
              </a:tabLst>
            </a:pPr>
            <a:r>
              <a:rPr lang="sv-SE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Anna-Karin Edberg, Professor i omvårdnad</a:t>
            </a:r>
            <a:endParaRPr lang="sv-SE" sz="24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DBD2280-386F-4F55-AECF-855B781D8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144" y="1733818"/>
            <a:ext cx="5267710" cy="446324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384E6FDA-AB1D-4F7B-A5EE-6EB8ED504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73169" y="6197059"/>
            <a:ext cx="13386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Foto: </a:t>
            </a: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Shutterstock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>
            <a:extLst>
              <a:ext uri="{FF2B5EF4-FFF2-40B4-BE49-F238E27FC236}">
                <a16:creationId xmlns:a16="http://schemas.microsoft.com/office/drawing/2014/main" id="{3EFCB480-F70C-4B0F-A489-A0A74606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125" y="385221"/>
            <a:ext cx="10836088" cy="1224000"/>
          </a:xfrm>
        </p:spPr>
        <p:txBody>
          <a:bodyPr/>
          <a:lstStyle/>
          <a:p>
            <a:r>
              <a:rPr lang="sv-SE" dirty="0">
                <a:solidFill>
                  <a:srgbClr val="005CA9"/>
                </a:solidFill>
              </a:rPr>
              <a:t>Fallprevention	</a:t>
            </a:r>
            <a:endParaRPr lang="sv-SE" sz="3000" dirty="0">
              <a:solidFill>
                <a:srgbClr val="005CA9"/>
              </a:solidFill>
            </a:endParaRPr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A3EF8373-EF2E-4ADB-8C64-5A9E5EE8C279}"/>
              </a:ext>
            </a:extLst>
          </p:cNvPr>
          <p:cNvSpPr txBox="1">
            <a:spLocks/>
          </p:cNvSpPr>
          <p:nvPr/>
        </p:nvSpPr>
        <p:spPr>
          <a:xfrm>
            <a:off x="6096000" y="1303834"/>
            <a:ext cx="5703551" cy="5031724"/>
          </a:xfrm>
          <a:prstGeom prst="rect">
            <a:avLst/>
          </a:prstGeom>
        </p:spPr>
        <p:txBody>
          <a:bodyPr/>
          <a:lstStyle>
            <a:lvl1pPr marL="39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52A86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69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08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30188">
              <a:buFont typeface="Arial" panose="020B0604020202020204" pitchFamily="34" charset="0"/>
              <a:buChar char="•"/>
            </a:pPr>
            <a:r>
              <a:rPr lang="sv-SE" sz="2000" dirty="0"/>
              <a:t>Internationella studier visar att en tredjedel av de som är 65 år eller äldre faller minst en gång per år.</a:t>
            </a:r>
          </a:p>
          <a:p>
            <a:pPr marL="268288" indent="-230188">
              <a:buFont typeface="Arial" panose="020B0604020202020204" pitchFamily="34" charset="0"/>
              <a:buChar char="•"/>
            </a:pPr>
            <a:r>
              <a:rPr lang="sv-SE" sz="2000" dirty="0"/>
              <a:t>Ca 10 procent av fall leder till en fraktur. </a:t>
            </a:r>
          </a:p>
          <a:p>
            <a:pPr marL="268288" indent="-230188">
              <a:buFont typeface="Arial" panose="020B0604020202020204" pitchFamily="34" charset="0"/>
              <a:buChar char="•"/>
            </a:pPr>
            <a:r>
              <a:rPr lang="sv-SE" sz="2000" dirty="0"/>
              <a:t>Fall kan leda till lägre livskvalitet, rörlighet, autonomi och ökad dödlighet. </a:t>
            </a:r>
          </a:p>
          <a:p>
            <a:pPr marL="268288" indent="-230188">
              <a:buFont typeface="Arial" panose="020B0604020202020204" pitchFamily="34" charset="0"/>
              <a:buChar char="•"/>
            </a:pPr>
            <a:r>
              <a:rPr lang="sv-SE" sz="2000" dirty="0"/>
              <a:t>Fysisk träning (t ex balans, styrka, uthållighet) minskar risken för fall med ca 25 procent.</a:t>
            </a:r>
          </a:p>
          <a:p>
            <a:pPr marL="268288" indent="-230188">
              <a:buFont typeface="Arial" panose="020B0604020202020204" pitchFamily="34" charset="0"/>
              <a:buChar char="•"/>
            </a:pPr>
            <a:r>
              <a:rPr lang="sv-SE" sz="2000" dirty="0"/>
              <a:t>Resultatet var oavsett om träningen skedde individuellt eller i grupp, persons ålder och risk för att falla. </a:t>
            </a:r>
          </a:p>
          <a:p>
            <a:pPr marL="268288" indent="-230188">
              <a:buFont typeface="Arial" panose="020B0604020202020204" pitchFamily="34" charset="0"/>
              <a:buChar char="•"/>
            </a:pPr>
            <a:r>
              <a:rPr lang="sv-SE" sz="2000" dirty="0"/>
              <a:t>Effekten var något starkare när träningen leddes av hälso- eller sjukvårdspersonal.</a:t>
            </a:r>
          </a:p>
          <a:p>
            <a:pPr marL="38100"/>
            <a:r>
              <a:rPr lang="sv-SE" sz="2000" dirty="0">
                <a:hlinkClick r:id="rId2"/>
              </a:rPr>
              <a:t>Fysisk träning för att minska risken för fall hos äldre</a:t>
            </a:r>
            <a:endParaRPr lang="sv-SE" sz="2000" dirty="0"/>
          </a:p>
          <a:p>
            <a:pPr marL="38100"/>
            <a:endParaRPr lang="sv-SE" sz="2000" dirty="0"/>
          </a:p>
          <a:p>
            <a:endParaRPr lang="sv-SE" sz="2000" dirty="0"/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1450B2E0-B187-4507-AF52-F78775BA3283}"/>
              </a:ext>
            </a:extLst>
          </p:cNvPr>
          <p:cNvSpPr txBox="1">
            <a:spLocks/>
          </p:cNvSpPr>
          <p:nvPr/>
        </p:nvSpPr>
        <p:spPr>
          <a:xfrm>
            <a:off x="392449" y="1950621"/>
            <a:ext cx="5181600" cy="4736506"/>
          </a:xfrm>
          <a:prstGeom prst="rect">
            <a:avLst/>
          </a:prstGeom>
        </p:spPr>
        <p:txBody>
          <a:bodyPr/>
          <a:lstStyle>
            <a:lvl1pPr marL="39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52A86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69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−"/>
              <a:tabLst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08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b="1" dirty="0">
                <a:solidFill>
                  <a:srgbClr val="005CA9"/>
                </a:solidFill>
              </a:rPr>
              <a:t>SBU Kommenterar 2021_05: Fysisk träning för att minska risken för fall hos äldre</a:t>
            </a:r>
          </a:p>
          <a:p>
            <a:r>
              <a:rPr lang="sv-SE" sz="2400" dirty="0">
                <a:solidFill>
                  <a:srgbClr val="005CA9"/>
                </a:solidFill>
              </a:rPr>
              <a:t>Sakkunnig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v-SE" sz="2400" dirty="0"/>
              <a:t>Björn Rosengren, professor och överläkare i ortopedi</a:t>
            </a:r>
          </a:p>
          <a:p>
            <a:r>
              <a:rPr lang="sv-SE" sz="2400" dirty="0">
                <a:solidFill>
                  <a:srgbClr val="005CA9"/>
                </a:solidFill>
              </a:rPr>
              <a:t>Externa granskare</a:t>
            </a:r>
          </a:p>
          <a:p>
            <a:pPr>
              <a:spcBef>
                <a:spcPts val="0"/>
              </a:spcBef>
            </a:pPr>
            <a:r>
              <a:rPr lang="sv-SE" sz="2400" dirty="0"/>
              <a:t>Lillemor Lundin-Olsson, senior professor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035CCA0F-B9F6-4B7E-8E67-08BE4867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/>
          <a:stretch/>
        </p:blipFill>
        <p:spPr>
          <a:xfrm>
            <a:off x="311591" y="1609221"/>
            <a:ext cx="5262458" cy="4467549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9916A499-7994-44F8-87F5-3BF58C1A1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20020" y="6076770"/>
            <a:ext cx="13386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Foto: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hutterstock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theme/theme1.xml><?xml version="1.0" encoding="utf-8"?>
<a:theme xmlns:a="http://schemas.openxmlformats.org/drawingml/2006/main" name="Office-tema">
  <a:themeElements>
    <a:clrScheme name="SBU2020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5CA9"/>
      </a:accent1>
      <a:accent2>
        <a:srgbClr val="F39200"/>
      </a:accent2>
      <a:accent3>
        <a:srgbClr val="952A86"/>
      </a:accent3>
      <a:accent4>
        <a:srgbClr val="54AA47"/>
      </a:accent4>
      <a:accent5>
        <a:srgbClr val="FFDD00"/>
      </a:accent5>
      <a:accent6>
        <a:srgbClr val="69ACDF"/>
      </a:accent6>
      <a:hlink>
        <a:srgbClr val="005CA9"/>
      </a:hlink>
      <a:folHlink>
        <a:srgbClr val="952A86"/>
      </a:folHlink>
    </a:clrScheme>
    <a:fontScheme name="SBU2020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U_PPT-mall.potx" id="{8F7CC17E-D826-41BE-B0B8-C822C14289B7}" vid="{9EF336DE-4EC0-49B0-9D0D-3F883567789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SBU_PPT-mall</Template>
  <TotalTime>0</TotalTime>
  <Words>909</Words>
  <Application>Microsoft Office PowerPoint</Application>
  <PresentationFormat>Bredbild</PresentationFormat>
  <Paragraphs>107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 3</vt:lpstr>
      <vt:lpstr>Office-tema</vt:lpstr>
      <vt:lpstr>Insatser för äldre på särskilda boenden</vt:lpstr>
      <vt:lpstr>Bakgrund</vt:lpstr>
      <vt:lpstr>Sex ”SBU kommenterar” om äldre</vt:lpstr>
      <vt:lpstr>Så har SBU gjort</vt:lpstr>
      <vt:lpstr>Musik</vt:lpstr>
      <vt:lpstr>Inomhusträdgård</vt:lpstr>
      <vt:lpstr>Depression</vt:lpstr>
      <vt:lpstr>Kognitiv träning </vt:lpstr>
      <vt:lpstr>Fallprevention </vt:lpstr>
      <vt:lpstr>Robotdjur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av sex rapporter om insatser för äldre på särskilda boeenden</dc:title>
  <dc:subject/>
  <dc:creator/>
  <cp:lastModifiedBy/>
  <cp:revision>1</cp:revision>
  <dcterms:created xsi:type="dcterms:W3CDTF">2022-12-01T11:36:28Z</dcterms:created>
  <dcterms:modified xsi:type="dcterms:W3CDTF">2022-12-07T14:02:13Z</dcterms:modified>
</cp:coreProperties>
</file>