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  <p:sldMasterId id="2147483663" r:id="rId3"/>
  </p:sldMasterIdLst>
  <p:notesMasterIdLst>
    <p:notesMasterId r:id="rId25"/>
  </p:notesMasterIdLst>
  <p:handoutMasterIdLst>
    <p:handoutMasterId r:id="rId26"/>
  </p:handoutMasterIdLst>
  <p:sldIdLst>
    <p:sldId id="327" r:id="rId4"/>
    <p:sldId id="1257" r:id="rId5"/>
    <p:sldId id="527" r:id="rId6"/>
    <p:sldId id="1248" r:id="rId7"/>
    <p:sldId id="267" r:id="rId8"/>
    <p:sldId id="266" r:id="rId9"/>
    <p:sldId id="270" r:id="rId10"/>
    <p:sldId id="1258" r:id="rId11"/>
    <p:sldId id="1259" r:id="rId12"/>
    <p:sldId id="1265" r:id="rId13"/>
    <p:sldId id="1260" r:id="rId14"/>
    <p:sldId id="1266" r:id="rId15"/>
    <p:sldId id="1267" r:id="rId16"/>
    <p:sldId id="1268" r:id="rId17"/>
    <p:sldId id="1263" r:id="rId18"/>
    <p:sldId id="1264" r:id="rId19"/>
    <p:sldId id="1261" r:id="rId20"/>
    <p:sldId id="1247" r:id="rId21"/>
    <p:sldId id="1246" r:id="rId22"/>
    <p:sldId id="580" r:id="rId23"/>
    <p:sldId id="265" r:id="rId2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>
      <p:cViewPr varScale="1">
        <p:scale>
          <a:sx n="62" d="100"/>
          <a:sy n="62" d="100"/>
        </p:scale>
        <p:origin x="137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312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99D85-9648-4F0B-A7B2-39ACEA1D2EC2}" type="datetimeFigureOut">
              <a:rPr lang="sv-SE" smtClean="0"/>
              <a:t>2020-05-25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6D61D-9968-466C-BA26-EBB0F533CB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0316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4F297-E879-4293-9660-05376B0AD5DE}" type="datetimeFigureOut">
              <a:rPr lang="sv-SE" smtClean="0"/>
              <a:t>2020-05-25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675F5-6752-41E2-BE6E-37476F30B2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8370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675F5-6752-41E2-BE6E-37476F30B26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958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Väl förankrat hos sakkunniga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675F5-6752-41E2-BE6E-37476F30B26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268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675F5-6752-41E2-BE6E-37476F30B267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4717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 att belysa de ekonomiska aspekterna av projektet har vi undersökt följande frågeställningar:</a:t>
            </a:r>
          </a:p>
          <a:p>
            <a:pPr lvl="1"/>
            <a:r>
              <a:rPr lang="sv-SE" dirty="0"/>
              <a:t>Vad är kostnaden för MST jämfört med sedvanliga insatser?</a:t>
            </a:r>
          </a:p>
          <a:p>
            <a:pPr lvl="1"/>
            <a:r>
              <a:rPr lang="sv-SE" dirty="0"/>
              <a:t>Vad kostar brott begångna av unga i Sverige? </a:t>
            </a:r>
          </a:p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 vi tittar specifikt på insatsen MST beror på att det vetenskapliga underlaget var något bättre för denna insats. </a:t>
            </a:r>
          </a:p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675F5-6752-41E2-BE6E-37476F30B267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7321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sbu.se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twitter.com/sbu_se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sbu.se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twitter.com/sbu_se" TargetMode="Externa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sbu.se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twitter.com/sbu_se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sbu.se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twitter.com/sbu_se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400835"/>
            <a:ext cx="7772400" cy="1152000"/>
          </a:xfrm>
        </p:spPr>
        <p:txBody>
          <a:bodyPr anchor="t">
            <a:normAutofit/>
          </a:bodyPr>
          <a:lstStyle>
            <a:lvl1pPr algn="ctr">
              <a:defRPr sz="3600" cap="all" baseline="0">
                <a:solidFill>
                  <a:srgbClr val="005CAA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562625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rgbClr val="89898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Sidfot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77FB7F-F7ED-40A2-86E6-F4714BC8C87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4727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87"/>
            <a:ext cx="9143999" cy="6894040"/>
          </a:xfrm>
          <a:prstGeom prst="rect">
            <a:avLst/>
          </a:prstGeom>
        </p:spPr>
      </p:pic>
      <p:sp>
        <p:nvSpPr>
          <p:cNvPr id="10" name="textruta 9"/>
          <p:cNvSpPr txBox="1"/>
          <p:nvPr userDrawn="1"/>
        </p:nvSpPr>
        <p:spPr>
          <a:xfrm>
            <a:off x="900498" y="661523"/>
            <a:ext cx="525145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sv-SE" sz="3100" b="1" dirty="0">
                <a:solidFill>
                  <a:srgbClr val="005CAA"/>
                </a:solidFill>
              </a:rPr>
              <a:t>STATENS BEREDNING FÖR </a:t>
            </a:r>
            <a:br>
              <a:rPr lang="sv-SE" sz="3100" b="1" dirty="0">
                <a:solidFill>
                  <a:srgbClr val="005CAA"/>
                </a:solidFill>
              </a:rPr>
            </a:br>
            <a:r>
              <a:rPr lang="sv-SE" sz="3100" b="1" dirty="0">
                <a:solidFill>
                  <a:srgbClr val="005CAA"/>
                </a:solidFill>
              </a:rPr>
              <a:t>MEDICINSK OCH SOCIAL UTVÄRDERING </a:t>
            </a:r>
          </a:p>
        </p:txBody>
      </p:sp>
      <p:sp>
        <p:nvSpPr>
          <p:cNvPr id="4" name="Rektangel 3">
            <a:hlinkClick r:id="rId3"/>
          </p:cNvPr>
          <p:cNvSpPr/>
          <p:nvPr userDrawn="1"/>
        </p:nvSpPr>
        <p:spPr>
          <a:xfrm>
            <a:off x="4427984" y="2852936"/>
            <a:ext cx="194421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 err="1">
              <a:solidFill>
                <a:schemeClr val="tx1"/>
              </a:solidFill>
            </a:endParaRPr>
          </a:p>
        </p:txBody>
      </p:sp>
      <p:sp>
        <p:nvSpPr>
          <p:cNvPr id="9" name="Rektangel 8">
            <a:hlinkClick r:id="rId4"/>
          </p:cNvPr>
          <p:cNvSpPr/>
          <p:nvPr userDrawn="1"/>
        </p:nvSpPr>
        <p:spPr>
          <a:xfrm>
            <a:off x="4427984" y="3810249"/>
            <a:ext cx="194421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2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040"/>
            <a:ext cx="9143999" cy="6894040"/>
          </a:xfrm>
          <a:prstGeom prst="rect">
            <a:avLst/>
          </a:prstGeom>
        </p:spPr>
      </p:pic>
      <p:sp>
        <p:nvSpPr>
          <p:cNvPr id="6" name="textruta 5"/>
          <p:cNvSpPr txBox="1"/>
          <p:nvPr userDrawn="1"/>
        </p:nvSpPr>
        <p:spPr>
          <a:xfrm>
            <a:off x="900498" y="661523"/>
            <a:ext cx="4607606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sv-SE" sz="3100" b="1" dirty="0">
                <a:solidFill>
                  <a:srgbClr val="005CAA"/>
                </a:solidFill>
              </a:rPr>
              <a:t>STATENS BEREDNING FÖR MEDICINSK OCH SOCIAL UTVÄRDERING </a:t>
            </a:r>
          </a:p>
        </p:txBody>
      </p:sp>
      <p:sp>
        <p:nvSpPr>
          <p:cNvPr id="7" name="Rektangel 6">
            <a:hlinkClick r:id="rId3"/>
          </p:cNvPr>
          <p:cNvSpPr/>
          <p:nvPr userDrawn="1"/>
        </p:nvSpPr>
        <p:spPr>
          <a:xfrm>
            <a:off x="4427984" y="3429000"/>
            <a:ext cx="194421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 err="1">
              <a:solidFill>
                <a:schemeClr val="tx1"/>
              </a:solidFill>
            </a:endParaRPr>
          </a:p>
        </p:txBody>
      </p:sp>
      <p:sp>
        <p:nvSpPr>
          <p:cNvPr id="9" name="Rektangel 8">
            <a:hlinkClick r:id="rId4"/>
          </p:cNvPr>
          <p:cNvSpPr/>
          <p:nvPr userDrawn="1"/>
        </p:nvSpPr>
        <p:spPr>
          <a:xfrm>
            <a:off x="4427984" y="4386313"/>
            <a:ext cx="194421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20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87"/>
            <a:ext cx="9143999" cy="6894040"/>
          </a:xfrm>
          <a:prstGeom prst="rect">
            <a:avLst/>
          </a:prstGeom>
        </p:spPr>
      </p:pic>
      <p:sp>
        <p:nvSpPr>
          <p:cNvPr id="10" name="textruta 9"/>
          <p:cNvSpPr txBox="1"/>
          <p:nvPr userDrawn="1"/>
        </p:nvSpPr>
        <p:spPr>
          <a:xfrm>
            <a:off x="900498" y="661523"/>
            <a:ext cx="525145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sv-SE" sz="3100" b="1" dirty="0">
                <a:solidFill>
                  <a:srgbClr val="005CAA"/>
                </a:solidFill>
              </a:rPr>
              <a:t>STATENS BEREDNING FÖR </a:t>
            </a:r>
            <a:br>
              <a:rPr lang="sv-SE" sz="3100" b="1" dirty="0">
                <a:solidFill>
                  <a:srgbClr val="005CAA"/>
                </a:solidFill>
              </a:rPr>
            </a:br>
            <a:r>
              <a:rPr lang="sv-SE" sz="3100" b="1" dirty="0">
                <a:solidFill>
                  <a:srgbClr val="005CAA"/>
                </a:solidFill>
              </a:rPr>
              <a:t>MEDICINSK OCH SOCIAL UTVÄRDERING </a:t>
            </a:r>
          </a:p>
        </p:txBody>
      </p:sp>
      <p:sp>
        <p:nvSpPr>
          <p:cNvPr id="4" name="Rektangel 3">
            <a:hlinkClick r:id="rId3"/>
          </p:cNvPr>
          <p:cNvSpPr/>
          <p:nvPr userDrawn="1"/>
        </p:nvSpPr>
        <p:spPr>
          <a:xfrm>
            <a:off x="4427984" y="2852936"/>
            <a:ext cx="194421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 err="1">
              <a:solidFill>
                <a:schemeClr val="tx1"/>
              </a:solidFill>
            </a:endParaRPr>
          </a:p>
        </p:txBody>
      </p:sp>
      <p:sp>
        <p:nvSpPr>
          <p:cNvPr id="9" name="Rektangel 8">
            <a:hlinkClick r:id="rId4"/>
          </p:cNvPr>
          <p:cNvSpPr/>
          <p:nvPr userDrawn="1"/>
        </p:nvSpPr>
        <p:spPr>
          <a:xfrm>
            <a:off x="4427984" y="3810249"/>
            <a:ext cx="194421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5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21A971-CF54-4047-95D8-33EBF066BB7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2020-05-25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Karin Stenström   SBU – Kunskapscentrum för hälso- och sjukvården   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77FB7F-F7ED-40A2-86E6-F4714BC8C87B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553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900496" y="6424411"/>
            <a:ext cx="6660000" cy="292388"/>
          </a:xfrm>
          <a:prstGeom prst="rect">
            <a:avLst/>
          </a:prstGeom>
        </p:spPr>
        <p:txBody>
          <a:bodyPr/>
          <a:lstStyle/>
          <a:p>
            <a:r>
              <a:rPr lang="sv-SE"/>
              <a:t>Sidfot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352480" y="6426000"/>
            <a:ext cx="576000" cy="291600"/>
          </a:xfrm>
          <a:prstGeom prst="rect">
            <a:avLst/>
          </a:prstGeom>
        </p:spPr>
        <p:txBody>
          <a:bodyPr/>
          <a:lstStyle/>
          <a:p>
            <a:fld id="{DC77FB7F-F7ED-40A2-86E6-F4714BC8C87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7898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99592" y="1690215"/>
            <a:ext cx="7344000" cy="450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Sidfot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77FB7F-F7ED-40A2-86E6-F4714BC8C87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119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99592" y="1690215"/>
            <a:ext cx="3600000" cy="4500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4000" y="1690216"/>
            <a:ext cx="3600000" cy="4500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Sidfot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77FB7F-F7ED-40A2-86E6-F4714BC8C87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37006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899592" y="1703229"/>
            <a:ext cx="3600000" cy="432000"/>
          </a:xfrm>
        </p:spPr>
        <p:txBody>
          <a:bodyPr anchor="ctr"/>
          <a:lstStyle>
            <a:lvl1pPr marL="0" indent="0">
              <a:buNone/>
              <a:defRPr sz="2400" b="1" baseline="0">
                <a:solidFill>
                  <a:srgbClr val="005CAA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99592" y="2152908"/>
            <a:ext cx="3600000" cy="403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900"/>
            </a:lvl4pPr>
            <a:lvl5pPr>
              <a:defRPr sz="9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4008" y="1703229"/>
            <a:ext cx="3600000" cy="46080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rgbClr val="005CAA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4008" y="2152908"/>
            <a:ext cx="3600000" cy="403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900"/>
            </a:lvl4pPr>
            <a:lvl5pPr>
              <a:defRPr sz="9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Sidfot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77FB7F-F7ED-40A2-86E6-F4714BC8C87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3950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Sidfot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77FB7F-F7ED-40A2-86E6-F4714BC8C87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9706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Sidfot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77FB7F-F7ED-40A2-86E6-F4714BC8C87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0598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868400" y="1289541"/>
            <a:ext cx="4611600" cy="345881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713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63713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Sidfot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77FB7F-F7ED-40A2-86E6-F4714BC8C87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7497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apitelbild m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79715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00496" y="4941168"/>
            <a:ext cx="6660000" cy="426170"/>
          </a:xfrm>
        </p:spPr>
        <p:txBody>
          <a:bodyPr anchor="b">
            <a:noAutofit/>
          </a:bodyPr>
          <a:lstStyle>
            <a:lvl1pPr algn="l">
              <a:defRPr sz="28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00496" y="5367338"/>
            <a:ext cx="66600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Sidfot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77FB7F-F7ED-40A2-86E6-F4714BC8C87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430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040"/>
            <a:ext cx="9143999" cy="6894040"/>
          </a:xfrm>
          <a:prstGeom prst="rect">
            <a:avLst/>
          </a:prstGeom>
        </p:spPr>
      </p:pic>
      <p:sp>
        <p:nvSpPr>
          <p:cNvPr id="6" name="textruta 5"/>
          <p:cNvSpPr txBox="1"/>
          <p:nvPr userDrawn="1"/>
        </p:nvSpPr>
        <p:spPr>
          <a:xfrm>
            <a:off x="900498" y="661523"/>
            <a:ext cx="4607606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sv-SE" sz="3100" b="1" dirty="0">
                <a:solidFill>
                  <a:srgbClr val="005CAA"/>
                </a:solidFill>
              </a:rPr>
              <a:t>STATENS BEREDNING FÖR MEDICINSK OCH SOCIAL UTVÄRDERING </a:t>
            </a:r>
          </a:p>
        </p:txBody>
      </p:sp>
      <p:sp>
        <p:nvSpPr>
          <p:cNvPr id="7" name="Rektangel 6">
            <a:hlinkClick r:id="rId3"/>
          </p:cNvPr>
          <p:cNvSpPr/>
          <p:nvPr userDrawn="1"/>
        </p:nvSpPr>
        <p:spPr>
          <a:xfrm>
            <a:off x="4427984" y="3429000"/>
            <a:ext cx="194421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 err="1">
              <a:solidFill>
                <a:schemeClr val="tx1"/>
              </a:solidFill>
            </a:endParaRPr>
          </a:p>
        </p:txBody>
      </p:sp>
      <p:sp>
        <p:nvSpPr>
          <p:cNvPr id="9" name="Rektangel 8">
            <a:hlinkClick r:id="rId4"/>
          </p:cNvPr>
          <p:cNvSpPr/>
          <p:nvPr userDrawn="1"/>
        </p:nvSpPr>
        <p:spPr>
          <a:xfrm>
            <a:off x="4427984" y="4386313"/>
            <a:ext cx="194421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89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6"/>
          <p:cNvSpPr/>
          <p:nvPr userDrawn="1"/>
        </p:nvSpPr>
        <p:spPr>
          <a:xfrm>
            <a:off x="10160" y="6319480"/>
            <a:ext cx="9144000" cy="548680"/>
          </a:xfrm>
          <a:prstGeom prst="rect">
            <a:avLst/>
          </a:prstGeom>
          <a:gradFill flip="none" rotWithShape="1">
            <a:gsLst>
              <a:gs pos="0">
                <a:srgbClr val="666667"/>
              </a:gs>
              <a:gs pos="78000">
                <a:srgbClr val="CACACA"/>
              </a:gs>
              <a:gs pos="15000">
                <a:srgbClr val="B6B6B7"/>
              </a:gs>
              <a:gs pos="37000">
                <a:srgbClr val="7A7A7B"/>
              </a:gs>
              <a:gs pos="62000">
                <a:srgbClr val="FEFFFF"/>
              </a:gs>
            </a:gsLst>
            <a:lin ang="12180000" scaled="0"/>
            <a:tileRect/>
          </a:gradFill>
          <a:ln>
            <a:noFill/>
          </a:ln>
          <a:effectLst>
            <a:outerShdw blurRad="63500" dist="25400" dir="162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99888" y="600026"/>
            <a:ext cx="7344000" cy="108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99592" y="1690216"/>
            <a:ext cx="7344000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900496" y="6424411"/>
            <a:ext cx="6660000" cy="292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0">
                <a:solidFill>
                  <a:srgbClr val="595959"/>
                </a:solidFill>
              </a:defRPr>
            </a:lvl1pPr>
          </a:lstStyle>
          <a:p>
            <a:r>
              <a:rPr lang="sv-SE" dirty="0"/>
              <a:t>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52480" y="6426000"/>
            <a:ext cx="576000" cy="29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0">
                <a:solidFill>
                  <a:schemeClr val="bg1"/>
                </a:solidFill>
              </a:defRPr>
            </a:lvl1pPr>
          </a:lstStyle>
          <a:p>
            <a:fld id="{DC77FB7F-F7ED-40A2-86E6-F4714BC8C87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762044" y="5925697"/>
            <a:ext cx="609752" cy="7848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9725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62" r:id="rId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5CAA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8288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176213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90600" indent="-185738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66813" indent="-176213" algn="l" defTabSz="914400" rtl="0" eaLnBrk="1" latinLnBrk="0" hangingPunct="1">
        <a:spcBef>
          <a:spcPct val="20000"/>
        </a:spcBef>
        <a:buFont typeface="Arial" pitchFamily="34" charset="0"/>
        <a:buChar char="»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99888" y="600026"/>
            <a:ext cx="7344000" cy="108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99592" y="1690216"/>
            <a:ext cx="7344000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044" y="5925697"/>
            <a:ext cx="609752" cy="7848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565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5CAA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8288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176213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90600" indent="-185738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66813" indent="-176213" algn="l" defTabSz="914400" rtl="0" eaLnBrk="1" latinLnBrk="0" hangingPunct="1">
        <a:spcBef>
          <a:spcPct val="20000"/>
        </a:spcBef>
        <a:buFont typeface="Arial" pitchFamily="34" charset="0"/>
        <a:buChar char="»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99888" y="600026"/>
            <a:ext cx="7344000" cy="108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99592" y="1690216"/>
            <a:ext cx="7344000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2044" y="5925697"/>
            <a:ext cx="609752" cy="7848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5329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9" r:id="rId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5CAA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8288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176213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90600" indent="-185738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66813" indent="-176213" algn="l" defTabSz="914400" rtl="0" eaLnBrk="1" latinLnBrk="0" hangingPunct="1">
        <a:spcBef>
          <a:spcPct val="20000"/>
        </a:spcBef>
        <a:buFont typeface="Arial" pitchFamily="34" charset="0"/>
        <a:buChar char="»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5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hyperlink" Target="https://www.google.com/imgres?imgurl=https://ki.se/sites/default/files/styles/adaptive/public/langstrom_niklas_webb.jpg?itok%3D_aXBi8A8&amp;imgrefurl=https://ki.se/forskning/viktigt-med-flera-perspektiv-inom-valdsprevention&amp;docid=ZsiQjMgqPosB5M&amp;tbnid=Y475VvaYca8c7M:&amp;vet=1&amp;w=800&amp;h=976&amp;hl=sv&amp;bih=594&amp;biw=1280&amp;ved=0ahUKEwjNxbeUqdjdAhVBpYsKHWSOANQQMwgyKAMwAw&amp;iact=c&amp;ictx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32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5830D6-BAE1-4E8E-B918-A438355D1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5E11C4-F622-4A42-A8C6-2396F555B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Utifrån de granskade studierna går det inte att avgöra vilka specifika psyko­sociala öppen­vårds­insatser som är mer effek­tiva än det de jämförts med när det gäller åter­fall i brott de följande åren (i genom­snitt två år).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A1A5FDC-A773-49E8-8F31-DBD3F92402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Sidfot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3527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A92DCD-F848-45A0-942F-59805F7BF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MST jämfört med sedvanlig insats</a:t>
            </a:r>
            <a:br>
              <a:rPr lang="sv-SE" dirty="0"/>
            </a:br>
            <a:r>
              <a:rPr lang="sv-SE" dirty="0"/>
              <a:t>Antal som återfaller i brott (register)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237BF8C-6989-4491-9C1E-F11B168B6F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00496" y="6424411"/>
            <a:ext cx="6660000" cy="292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300" b="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Sidfot</a:t>
            </a:r>
            <a:endParaRPr lang="sv-SE" dirty="0"/>
          </a:p>
        </p:txBody>
      </p:sp>
      <p:pic>
        <p:nvPicPr>
          <p:cNvPr id="7" name="Platshållare för innehåll 6" descr="En bild som visar bärbar dator, dator, tänd, rum&#10;&#10;Automatiskt genererad beskrivning">
            <a:extLst>
              <a:ext uri="{FF2B5EF4-FFF2-40B4-BE49-F238E27FC236}">
                <a16:creationId xmlns:a16="http://schemas.microsoft.com/office/drawing/2014/main" id="{48868C5B-1A1B-42A6-9BF4-EFDF34A844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1863725"/>
            <a:ext cx="7143750" cy="4152900"/>
          </a:xfrm>
        </p:spPr>
      </p:pic>
    </p:spTree>
    <p:extLst>
      <p:ext uri="{BB962C8B-B14F-4D97-AF65-F5344CB8AC3E}">
        <p14:creationId xmlns:p14="http://schemas.microsoft.com/office/powerpoint/2010/main" val="457140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C2E173-E559-442C-817D-C2748F4F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FFT jämfört med sedvanlig eller annan insats</a:t>
            </a:r>
            <a:br>
              <a:rPr lang="sv-SE" dirty="0"/>
            </a:br>
            <a:r>
              <a:rPr lang="sv-SE" dirty="0"/>
              <a:t>Antal som återfaller i brott</a:t>
            </a:r>
          </a:p>
        </p:txBody>
      </p:sp>
      <p:pic>
        <p:nvPicPr>
          <p:cNvPr id="6" name="Platshållare för innehåll 5" descr="En bild som visar bärbar dator, ljus, tänd, dator&#10;&#10;Automatiskt genererad beskrivning">
            <a:extLst>
              <a:ext uri="{FF2B5EF4-FFF2-40B4-BE49-F238E27FC236}">
                <a16:creationId xmlns:a16="http://schemas.microsoft.com/office/drawing/2014/main" id="{9ED1668C-326B-4109-9FE6-7AE4434D4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1868488"/>
            <a:ext cx="7143750" cy="4143375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710C34A-4FD7-40AE-93E8-E430855CB9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Sidfot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2119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8E6A2C-5DEC-44BB-8C86-2F82B5426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MST jämfört med sedvanlig insats</a:t>
            </a:r>
            <a:br>
              <a:rPr lang="sv-SE" dirty="0"/>
            </a:br>
            <a:r>
              <a:rPr lang="sv-SE" dirty="0" err="1"/>
              <a:t>Externaliserade</a:t>
            </a:r>
            <a:r>
              <a:rPr lang="sv-SE" dirty="0"/>
              <a:t> symtom (föräldrarapporterat)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5B8009B-CFDC-4ACF-BDAB-E6E362D602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Sidfot</a:t>
            </a:r>
            <a:endParaRPr lang="sv-SE" dirty="0"/>
          </a:p>
        </p:txBody>
      </p:sp>
      <p:pic>
        <p:nvPicPr>
          <p:cNvPr id="8" name="Platshållare för innehåll 7" descr="En bild som visar text&#10;&#10;Automatiskt genererad beskrivning">
            <a:extLst>
              <a:ext uri="{FF2B5EF4-FFF2-40B4-BE49-F238E27FC236}">
                <a16:creationId xmlns:a16="http://schemas.microsoft.com/office/drawing/2014/main" id="{C4C452D6-5700-4571-B7AB-7E059794D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2060848"/>
            <a:ext cx="7343775" cy="2252343"/>
          </a:xfrm>
        </p:spPr>
      </p:pic>
    </p:spTree>
    <p:extLst>
      <p:ext uri="{BB962C8B-B14F-4D97-AF65-F5344CB8AC3E}">
        <p14:creationId xmlns:p14="http://schemas.microsoft.com/office/powerpoint/2010/main" val="1549667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D62D98-D572-4E2A-BE8B-E03BFF3E5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MST jämfört med sedvanlig insats</a:t>
            </a:r>
            <a:br>
              <a:rPr lang="sv-SE" dirty="0"/>
            </a:br>
            <a:r>
              <a:rPr lang="sv-SE" dirty="0" err="1"/>
              <a:t>Externaliserade</a:t>
            </a:r>
            <a:r>
              <a:rPr lang="sv-SE" dirty="0"/>
              <a:t> symtom (självrapporterat)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AC224D6-3AAA-496B-BBF6-47DFADBE97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Sidfot</a:t>
            </a:r>
            <a:endParaRPr lang="sv-SE" dirty="0"/>
          </a:p>
        </p:txBody>
      </p:sp>
      <p:pic>
        <p:nvPicPr>
          <p:cNvPr id="5" name="Platshållare för innehåll 4" descr="En bild som visar text&#10;&#10;Automatiskt genererad beskrivning">
            <a:extLst>
              <a:ext uri="{FF2B5EF4-FFF2-40B4-BE49-F238E27FC236}">
                <a16:creationId xmlns:a16="http://schemas.microsoft.com/office/drawing/2014/main" id="{F2CB9073-04E8-4942-ABCD-AF023DC72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8" y="2060848"/>
            <a:ext cx="7343775" cy="2446347"/>
          </a:xfrm>
        </p:spPr>
      </p:pic>
    </p:spTree>
    <p:extLst>
      <p:ext uri="{BB962C8B-B14F-4D97-AF65-F5344CB8AC3E}">
        <p14:creationId xmlns:p14="http://schemas.microsoft.com/office/powerpoint/2010/main" val="3374676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0F0ACA-B4BC-4A2F-B714-761C89098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Praxisundersökningen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FB62C0-2C9D-47FE-AC38-3A6E1FA9E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75 (74%) av 101 kommuner svarade </a:t>
            </a:r>
          </a:p>
          <a:p>
            <a:r>
              <a:rPr lang="sv-SE" dirty="0"/>
              <a:t>14 (40%) av 35 barnpsykiatriska mottagningar</a:t>
            </a:r>
          </a:p>
          <a:p>
            <a:r>
              <a:rPr lang="sv-SE" dirty="0"/>
              <a:t>Vilka insatser använder man för målgruppen?</a:t>
            </a:r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A27CD7D-2A18-4803-8677-DCDF1D57E5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Sidfot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9310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2AC41866-5433-42D5-A0FA-DFE0C92F4C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Sidfot</a:t>
            </a:r>
            <a:endParaRPr lang="sv-SE" dirty="0"/>
          </a:p>
        </p:txBody>
      </p:sp>
      <p:graphicFrame>
        <p:nvGraphicFramePr>
          <p:cNvPr id="3" name="Platshållare för innehåll 4">
            <a:extLst>
              <a:ext uri="{FF2B5EF4-FFF2-40B4-BE49-F238E27FC236}">
                <a16:creationId xmlns:a16="http://schemas.microsoft.com/office/drawing/2014/main" id="{E7FEE5FE-1DBB-4E06-BB66-A64434BBF93E}"/>
              </a:ext>
            </a:extLst>
          </p:cNvPr>
          <p:cNvGraphicFramePr>
            <a:graphicFrameLocks/>
          </p:cNvGraphicFramePr>
          <p:nvPr/>
        </p:nvGraphicFramePr>
        <p:xfrm>
          <a:off x="971600" y="0"/>
          <a:ext cx="7416824" cy="6881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58592">
                  <a:extLst>
                    <a:ext uri="{9D8B030D-6E8A-4147-A177-3AD203B41FA5}">
                      <a16:colId xmlns:a16="http://schemas.microsoft.com/office/drawing/2014/main" val="2562012657"/>
                    </a:ext>
                  </a:extLst>
                </a:gridCol>
                <a:gridCol w="1693303">
                  <a:extLst>
                    <a:ext uri="{9D8B030D-6E8A-4147-A177-3AD203B41FA5}">
                      <a16:colId xmlns:a16="http://schemas.microsoft.com/office/drawing/2014/main" val="2454172419"/>
                    </a:ext>
                  </a:extLst>
                </a:gridCol>
                <a:gridCol w="1564929">
                  <a:extLst>
                    <a:ext uri="{9D8B030D-6E8A-4147-A177-3AD203B41FA5}">
                      <a16:colId xmlns:a16="http://schemas.microsoft.com/office/drawing/2014/main" val="1296360461"/>
                    </a:ext>
                  </a:extLst>
                </a:gridCol>
              </a:tblGrid>
              <a:tr h="5022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Metod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Kommuner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(n=75)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BUP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(n=14)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321999"/>
                  </a:ext>
                </a:extLst>
              </a:tr>
              <a:tr h="2198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Stödsamtal ungdomar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61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777101"/>
                  </a:ext>
                </a:extLst>
              </a:tr>
              <a:tr h="2198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Stödsamtal föräldrar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577846"/>
                  </a:ext>
                </a:extLst>
              </a:tr>
              <a:tr h="2198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Familjebehandling/familjeterapeut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417702"/>
                  </a:ext>
                </a:extLst>
              </a:tr>
              <a:tr h="2198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Kontaktfamilj/-person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31182"/>
                  </a:ext>
                </a:extLst>
              </a:tr>
              <a:tr h="2198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Motiverande intervju (MI)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09770"/>
                  </a:ext>
                </a:extLst>
              </a:tr>
              <a:tr h="2198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Lågaffektivt bemötande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187946"/>
                  </a:ext>
                </a:extLst>
              </a:tr>
              <a:tr h="2198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 dirty="0" err="1">
                          <a:solidFill>
                            <a:schemeClr val="tx1"/>
                          </a:solidFill>
                          <a:effectLst/>
                        </a:rPr>
                        <a:t>Repulse</a:t>
                      </a: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121657"/>
                  </a:ext>
                </a:extLst>
              </a:tr>
              <a:tr h="2198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Återfallsprevention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174182"/>
                  </a:ext>
                </a:extLst>
              </a:tr>
              <a:tr h="2198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Vägledande samtal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922248"/>
                  </a:ext>
                </a:extLst>
              </a:tr>
              <a:tr h="2198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Kvalificerad kontaktperson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130996"/>
                  </a:ext>
                </a:extLst>
              </a:tr>
              <a:tr h="2198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Bekymringssamtal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550622"/>
                  </a:ext>
                </a:extLst>
              </a:tr>
              <a:tr h="2198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Aggression </a:t>
                      </a:r>
                      <a:r>
                        <a:rPr lang="sv-SE" sz="1100" dirty="0" err="1">
                          <a:solidFill>
                            <a:schemeClr val="tx1"/>
                          </a:solidFill>
                          <a:effectLst/>
                        </a:rPr>
                        <a:t>replacement</a:t>
                      </a: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v-SE" sz="1100" dirty="0" err="1">
                          <a:solidFill>
                            <a:schemeClr val="tx1"/>
                          </a:solidFill>
                          <a:effectLst/>
                        </a:rPr>
                        <a:t>training</a:t>
                      </a: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 (ART)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125969"/>
                  </a:ext>
                </a:extLst>
              </a:tr>
              <a:tr h="2198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Intensiv hemmabaserad familjebehandling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756975"/>
                  </a:ext>
                </a:extLst>
              </a:tr>
              <a:tr h="2198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Komet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732102"/>
                  </a:ext>
                </a:extLst>
              </a:tr>
              <a:tr h="2198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Funktionell familjeterapi (FFT)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655651"/>
                  </a:ext>
                </a:extLst>
              </a:tr>
              <a:tr h="2198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Kognitiv beteendeterapi (KBT)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417116"/>
                  </a:ext>
                </a:extLst>
              </a:tr>
              <a:tr h="2198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Sociala insatsgrupper (SIG))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909304"/>
                  </a:ext>
                </a:extLst>
              </a:tr>
              <a:tr h="2198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Komet 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959506"/>
                  </a:ext>
                </a:extLst>
              </a:tr>
              <a:tr h="2198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Multisystemisk terapi (MST)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328199"/>
                  </a:ext>
                </a:extLst>
              </a:tr>
              <a:tr h="2198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 dirty="0" err="1">
                          <a:solidFill>
                            <a:schemeClr val="tx1"/>
                          </a:solidFill>
                          <a:effectLst/>
                        </a:rPr>
                        <a:t>Connect</a:t>
                      </a: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633839"/>
                  </a:ext>
                </a:extLst>
              </a:tr>
              <a:tr h="2198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Acceptance Committment Therapy (ACT)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397015"/>
                  </a:ext>
                </a:extLst>
              </a:tr>
              <a:tr h="2198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Ingen insats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4 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640999"/>
                  </a:ext>
                </a:extLst>
              </a:tr>
              <a:tr h="2198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Läkemedel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175754"/>
                  </a:ext>
                </a:extLst>
              </a:tr>
              <a:tr h="2198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Dialektisk beteendeterapi (DBT)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200700"/>
                  </a:ext>
                </a:extLst>
              </a:tr>
              <a:tr h="2198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Medling 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13060"/>
                  </a:ext>
                </a:extLst>
              </a:tr>
              <a:tr h="2198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Psykodynamisk terapi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021745"/>
                  </a:ext>
                </a:extLst>
              </a:tr>
              <a:tr h="2782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Annan insats som vardera nämnts av en kommun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1 (8)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835003"/>
                  </a:ext>
                </a:extLst>
              </a:tr>
              <a:tr h="2198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Genomsnittligt antal metoder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7,5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6,9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69" marR="4006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922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137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5830D6-BAE1-4E8E-B918-A438355D1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332656"/>
            <a:ext cx="7344000" cy="740742"/>
          </a:xfrm>
        </p:spPr>
        <p:txBody>
          <a:bodyPr/>
          <a:lstStyle/>
          <a:p>
            <a:r>
              <a:rPr lang="sv-SE" dirty="0"/>
              <a:t>Vad säger detta praktiken?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5E11C4-F622-4A42-A8C6-2396F555B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628801"/>
            <a:ext cx="7344000" cy="3888432"/>
          </a:xfrm>
        </p:spPr>
        <p:txBody>
          <a:bodyPr>
            <a:normAutofit/>
          </a:bodyPr>
          <a:lstStyle/>
          <a:p>
            <a:r>
              <a:rPr lang="sv-SE" dirty="0"/>
              <a:t>SBU:s praxis­under­sökning visar att svensk social­tjänst och barn- och ungdoms­psykiatri använder ett stort antal öppen­vårds­insatser för unga som begått brott</a:t>
            </a:r>
          </a:p>
          <a:p>
            <a:r>
              <a:rPr lang="sv-SE" dirty="0"/>
              <a:t>Många av insat­serna saknar manual och har inte utvärde­rats i fråga om att förhindra nya brott</a:t>
            </a:r>
          </a:p>
          <a:p>
            <a:r>
              <a:rPr lang="sv-SE" dirty="0"/>
              <a:t>Den systematiska översikten visar att det inte går att avgöra vilka öppen­vårds­insatser som är mer effek­tiva än andra när det gäller åter­fall i brott under uppföljningstiden</a:t>
            </a:r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A1A5FDC-A773-49E8-8F31-DBD3F92402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00496" y="6424411"/>
            <a:ext cx="6660000" cy="292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300" b="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Sidfot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2004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5830D6-BAE1-4E8E-B918-A438355D1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332656"/>
            <a:ext cx="7344000" cy="740742"/>
          </a:xfrm>
        </p:spPr>
        <p:txBody>
          <a:bodyPr/>
          <a:lstStyle/>
          <a:p>
            <a:r>
              <a:rPr lang="sv-SE" dirty="0"/>
              <a:t>Vad säger detta praktiken?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5E11C4-F622-4A42-A8C6-2396F555B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073398"/>
            <a:ext cx="7344000" cy="5116817"/>
          </a:xfrm>
        </p:spPr>
        <p:txBody>
          <a:bodyPr>
            <a:normAutofit/>
          </a:bodyPr>
          <a:lstStyle/>
          <a:p>
            <a:endParaRPr lang="sv-SE" dirty="0"/>
          </a:p>
          <a:p>
            <a:r>
              <a:rPr lang="sv-SE" dirty="0"/>
              <a:t>Det innebär inte att social­tjänsten och barn- och ungdoms­psykiatrin ska sluta använda välunderbyggda insatser som upplevs fungera väl</a:t>
            </a:r>
          </a:p>
          <a:p>
            <a:r>
              <a:rPr lang="sv-SE" dirty="0"/>
              <a:t>Viktigt att följa insatsers effekter med systematisk uppföljning, individuellt och ur ett verksamhetsperspektiv </a:t>
            </a:r>
          </a:p>
          <a:p>
            <a:r>
              <a:rPr lang="sv-SE" dirty="0"/>
              <a:t>Ny forskning om insatser och dess kort- och långsiktiga effekter som bygger vidare på tidigare forskning och tydligt beskriver jämförelsealternativet</a:t>
            </a:r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A1A5FDC-A773-49E8-8F31-DBD3F92402D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900496" y="6424411"/>
            <a:ext cx="6660000" cy="292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300" b="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Sidfot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5100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99888" y="600026"/>
            <a:ext cx="7344000" cy="740742"/>
          </a:xfrm>
        </p:spPr>
        <p:txBody>
          <a:bodyPr>
            <a:normAutofit/>
          </a:bodyPr>
          <a:lstStyle/>
          <a:p>
            <a:r>
              <a:rPr lang="sv-SE" dirty="0"/>
              <a:t>Projektgrupp vid SBU:s kansli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FF74BBA-66D4-40D2-A639-DA41C28A0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7584" y="1412776"/>
            <a:ext cx="3600000" cy="4500000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Lina Leander</a:t>
            </a:r>
          </a:p>
          <a:p>
            <a:pPr marL="0" indent="0">
              <a:buNone/>
            </a:pPr>
            <a:r>
              <a:rPr lang="sv-SE" dirty="0"/>
              <a:t>Knut Sundell</a:t>
            </a:r>
          </a:p>
          <a:p>
            <a:pPr marL="0" indent="0">
              <a:buNone/>
            </a:pPr>
            <a:r>
              <a:rPr lang="sv-SE" dirty="0"/>
              <a:t>Anneth Syversson</a:t>
            </a:r>
          </a:p>
          <a:p>
            <a:pPr marL="0" indent="0">
              <a:buNone/>
            </a:pPr>
            <a:r>
              <a:rPr lang="sv-SE" dirty="0"/>
              <a:t>Agneta </a:t>
            </a:r>
            <a:r>
              <a:rPr lang="sv-SE" dirty="0" err="1"/>
              <a:t>Brolund</a:t>
            </a:r>
            <a:r>
              <a:rPr lang="sv-SE" dirty="0"/>
              <a:t> </a:t>
            </a:r>
          </a:p>
          <a:p>
            <a:pPr marL="0" indent="0">
              <a:buNone/>
            </a:pPr>
            <a:r>
              <a:rPr lang="sv-SE" dirty="0"/>
              <a:t>Anna Ringborg </a:t>
            </a:r>
          </a:p>
          <a:p>
            <a:pPr marL="0" indent="0">
              <a:buNone/>
            </a:pPr>
            <a:r>
              <a:rPr lang="sv-SE" dirty="0"/>
              <a:t>Kerstin Mothander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7452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9162C8E-7346-48D9-A400-C665E490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3885" y="4834747"/>
            <a:ext cx="2231952" cy="1080000"/>
          </a:xfrm>
        </p:spPr>
        <p:txBody>
          <a:bodyPr>
            <a:normAutofit/>
          </a:bodyPr>
          <a:lstStyle/>
          <a:p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 Leander,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projektledare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Fil </a:t>
            </a:r>
            <a:r>
              <a:rPr 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endParaRPr lang="en-US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41438C0D-A29A-4405-969E-03474FCD5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-1"/>
            <a:ext cx="4357965" cy="6309321"/>
          </a:xfrm>
          <a:prstGeom prst="rect">
            <a:avLst/>
          </a:prstGeom>
          <a:noFill/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CEB8F3E1-D4D8-4B17-B1C0-DA019B63F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00496" y="6424411"/>
            <a:ext cx="6660000" cy="29238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v-SE"/>
              <a:t>Sidfot</a:t>
            </a:r>
          </a:p>
        </p:txBody>
      </p:sp>
    </p:spTree>
    <p:extLst>
      <p:ext uri="{BB962C8B-B14F-4D97-AF65-F5344CB8AC3E}">
        <p14:creationId xmlns:p14="http://schemas.microsoft.com/office/powerpoint/2010/main" val="235822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byggnad, person, mark, utomhus&#10;&#10;Automatiskt genererad beskrivning">
            <a:extLst>
              <a:ext uri="{FF2B5EF4-FFF2-40B4-BE49-F238E27FC236}">
                <a16:creationId xmlns:a16="http://schemas.microsoft.com/office/drawing/2014/main" id="{9261E000-53E8-4B3B-9E68-3786111E8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4801"/>
            <a:ext cx="6298472" cy="402839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7BECA8A-5826-435E-AAE6-DA4DB143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97" y="62546"/>
            <a:ext cx="7344000" cy="1080000"/>
          </a:xfrm>
        </p:spPr>
        <p:txBody>
          <a:bodyPr/>
          <a:lstStyle/>
          <a:p>
            <a:pPr algn="ctr"/>
            <a:br>
              <a:rPr lang="sv-SE" sz="2400" dirty="0"/>
            </a:br>
            <a:r>
              <a:rPr lang="sv-SE" sz="2400" dirty="0"/>
              <a:t>Tack för uppmärksamheten! </a:t>
            </a:r>
          </a:p>
        </p:txBody>
      </p:sp>
    </p:spTree>
    <p:extLst>
      <p:ext uri="{BB962C8B-B14F-4D97-AF65-F5344CB8AC3E}">
        <p14:creationId xmlns:p14="http://schemas.microsoft.com/office/powerpoint/2010/main" val="143070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C137D2-90F2-45C7-B935-8DA489502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Ekonomiska aspekter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F9536D4-D8BD-4240-B3C0-5ADF3890D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Kostnad för rättsprocess och påföljder för brott begångna av unga</a:t>
            </a:r>
          </a:p>
          <a:p>
            <a:pPr lvl="1"/>
            <a:r>
              <a:rPr lang="sv-SE" dirty="0"/>
              <a:t>Typen av påföljd har stora konsekvenser för de totala kostnaderna. </a:t>
            </a:r>
          </a:p>
          <a:p>
            <a:pPr lvl="2"/>
            <a:r>
              <a:rPr lang="sv-SE" dirty="0"/>
              <a:t>Att undvika ett brott som leder till fängelse beräknas i genomsnitt innebära en undviken kostnad för rättsprocess och påföljder på 1,1 miljoner.   </a:t>
            </a:r>
          </a:p>
          <a:p>
            <a:pPr lvl="2"/>
            <a:r>
              <a:rPr lang="sv-SE" dirty="0"/>
              <a:t>Att undvika ett brott som leder till sluten ungdomsvård beräknas i genomsnitt innebära en undviken kostnad för rättsprocess och påföljder på cirka 2,4 miljoner.   </a:t>
            </a:r>
          </a:p>
          <a:p>
            <a:pPr lvl="2"/>
            <a:endParaRPr lang="sv-SE" dirty="0"/>
          </a:p>
          <a:p>
            <a:pPr lvl="1"/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9895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96985"/>
            <a:ext cx="8762430" cy="629196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rgbClr val="2A3F9A"/>
                </a:solidFill>
              </a:rPr>
              <a:t>S</a:t>
            </a:r>
            <a:r>
              <a:rPr lang="sv-SE" sz="2800" b="1" dirty="0">
                <a:solidFill>
                  <a:srgbClr val="2A3F9A"/>
                </a:solidFill>
              </a:rPr>
              <a:t>akkunniggrupp </a:t>
            </a:r>
            <a:br>
              <a:rPr lang="sv-SE" sz="2800" dirty="0">
                <a:solidFill>
                  <a:srgbClr val="2A3F9A"/>
                </a:solidFill>
              </a:rPr>
            </a:br>
            <a:endParaRPr lang="sv-SE" sz="2000" b="1" i="1" dirty="0">
              <a:solidFill>
                <a:srgbClr val="2A3F9A"/>
              </a:solidFill>
            </a:endParaRPr>
          </a:p>
        </p:txBody>
      </p:sp>
      <p:sp>
        <p:nvSpPr>
          <p:cNvPr id="6" name="AutoShape 2" descr="Bildresultat för pia enebrink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B181D29-1FF7-47C8-BFC9-7BF0A51A301D}"/>
              </a:ext>
            </a:extLst>
          </p:cNvPr>
          <p:cNvSpPr/>
          <p:nvPr/>
        </p:nvSpPr>
        <p:spPr>
          <a:xfrm>
            <a:off x="1937216" y="1579300"/>
            <a:ext cx="21048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solidFill>
                  <a:prstClr val="black"/>
                </a:solidFill>
                <a:latin typeface="Calibri"/>
              </a:rPr>
              <a:t>Niklas Långström,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prstClr val="black"/>
                </a:solidFill>
                <a:latin typeface="Calibri"/>
              </a:rPr>
              <a:t>Karolinska institutet,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prstClr val="black"/>
                </a:solidFill>
                <a:latin typeface="Calibri"/>
              </a:rPr>
              <a:t>Socialstyrelsen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E4839FC-9343-470C-9D33-3B8D24D8DC32}"/>
              </a:ext>
            </a:extLst>
          </p:cNvPr>
          <p:cNvSpPr/>
          <p:nvPr/>
        </p:nvSpPr>
        <p:spPr>
          <a:xfrm>
            <a:off x="6605805" y="1795792"/>
            <a:ext cx="25991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Therese Skoog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Psykologiska institutionen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Göteborgs universitet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4727DF3-2937-4BCD-9859-244E45187D1B}"/>
              </a:ext>
            </a:extLst>
          </p:cNvPr>
          <p:cNvSpPr/>
          <p:nvPr/>
        </p:nvSpPr>
        <p:spPr>
          <a:xfrm>
            <a:off x="1953143" y="3417455"/>
            <a:ext cx="22129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solidFill>
                  <a:prstClr val="black"/>
                </a:solidFill>
                <a:latin typeface="Calibri"/>
              </a:rPr>
              <a:t>Tina Olsson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prstClr val="black"/>
                </a:solidFill>
                <a:latin typeface="Calibri"/>
              </a:rPr>
              <a:t>Inst. Socialt arbete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prstClr val="black"/>
                </a:solidFill>
                <a:latin typeface="Calibri"/>
              </a:rPr>
              <a:t>Göteborgs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universitet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097E3E6-462D-4333-8D45-349D37D0DB36}"/>
              </a:ext>
            </a:extLst>
          </p:cNvPr>
          <p:cNvSpPr/>
          <p:nvPr/>
        </p:nvSpPr>
        <p:spPr>
          <a:xfrm>
            <a:off x="6653931" y="4157132"/>
            <a:ext cx="23878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Cecilia </a:t>
            </a:r>
            <a:r>
              <a:rPr kumimoji="0" lang="sv-S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Andree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Löfholm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prstClr val="black"/>
                </a:solidFill>
                <a:latin typeface="Calibri"/>
              </a:rPr>
              <a:t>Statens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>
                <a:solidFill>
                  <a:prstClr val="black"/>
                </a:solidFill>
                <a:latin typeface="Calibri"/>
              </a:rPr>
              <a:t>Insitutionsstyrelse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 (</a:t>
            </a:r>
            <a:r>
              <a:rPr lang="sv-SE" dirty="0" err="1">
                <a:solidFill>
                  <a:prstClr val="black"/>
                </a:solidFill>
                <a:latin typeface="Calibri"/>
              </a:rPr>
              <a:t>SiS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)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3643B30-33B9-4167-9296-BBD38010D9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9" y="584908"/>
            <a:ext cx="1600200" cy="1879600"/>
          </a:xfrm>
          <a:prstGeom prst="rect">
            <a:avLst/>
          </a:prstGeom>
        </p:spPr>
      </p:pic>
      <p:sp>
        <p:nvSpPr>
          <p:cNvPr id="11" name="AutoShape 2" descr="Relaterad bild">
            <a:hlinkClick r:id="rId4"/>
            <a:extLst>
              <a:ext uri="{FF2B5EF4-FFF2-40B4-BE49-F238E27FC236}">
                <a16:creationId xmlns:a16="http://schemas.microsoft.com/office/drawing/2014/main" id="{8F9574CA-4B5F-4048-B73A-CBE97F41BF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2" name="AutoShape 4" descr="Relaterad bild">
            <a:hlinkClick r:id="rId4"/>
            <a:extLst>
              <a:ext uri="{FF2B5EF4-FFF2-40B4-BE49-F238E27FC236}">
                <a16:creationId xmlns:a16="http://schemas.microsoft.com/office/drawing/2014/main" id="{59125612-8E08-4957-9E4A-7AC7182E92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E4107B7E-572B-4FC0-8FC4-52C907A795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95" y="2497516"/>
            <a:ext cx="1586404" cy="1879600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571B1F2F-3BA9-4CCC-986D-64FF21CF77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56779"/>
            <a:ext cx="1600200" cy="2088231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2DC3401F-2C0E-4D7F-AF50-936DDC6565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157913"/>
            <a:ext cx="1683095" cy="18796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7F44D8D9-8299-40EE-9F9D-8D48955314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" y="4377116"/>
            <a:ext cx="1600200" cy="1879600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F5B15A67-A888-4ACD-B65D-F8D71ED6F45F}"/>
              </a:ext>
            </a:extLst>
          </p:cNvPr>
          <p:cNvSpPr/>
          <p:nvPr/>
        </p:nvSpPr>
        <p:spPr>
          <a:xfrm>
            <a:off x="1937216" y="5268425"/>
            <a:ext cx="27292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solidFill>
                  <a:prstClr val="black"/>
                </a:solidFill>
                <a:latin typeface="Calibri"/>
              </a:rPr>
              <a:t>Pia Nykänen</a:t>
            </a:r>
          </a:p>
          <a:p>
            <a:pPr lvl="0">
              <a:defRPr/>
            </a:pPr>
            <a:r>
              <a:rPr lang="sv-SE" dirty="0"/>
              <a:t>Institutionen för pedagogik</a:t>
            </a:r>
          </a:p>
          <a:p>
            <a:pPr lvl="0">
              <a:defRPr/>
            </a:pPr>
            <a:r>
              <a:rPr lang="sv-SE" dirty="0">
                <a:solidFill>
                  <a:prstClr val="black"/>
                </a:solidFill>
                <a:latin typeface="Calibri"/>
              </a:rPr>
              <a:t>Göteborgs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universitet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089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32E533C8-317D-4833-92DB-99D879CA1F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Sidfot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A78225E-14DD-4F7D-AFB3-CA803281D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49" y="73572"/>
            <a:ext cx="1714500" cy="216024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EEE07440-63A6-4CE7-9447-6E5F435370AF}"/>
              </a:ext>
            </a:extLst>
          </p:cNvPr>
          <p:cNvSpPr/>
          <p:nvPr/>
        </p:nvSpPr>
        <p:spPr>
          <a:xfrm>
            <a:off x="2195736" y="1310482"/>
            <a:ext cx="38316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solidFill>
                  <a:prstClr val="black"/>
                </a:solidFill>
                <a:latin typeface="Calibri"/>
              </a:rPr>
              <a:t>Clara Hellner</a:t>
            </a:r>
          </a:p>
          <a:p>
            <a:pPr lvl="0">
              <a:defRPr/>
            </a:pPr>
            <a:r>
              <a:rPr lang="sv-SE" dirty="0"/>
              <a:t>professor i barn- och ungdomspsykiatri</a:t>
            </a:r>
            <a:endParaRPr lang="sv-SE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prstClr val="black"/>
                </a:solidFill>
                <a:latin typeface="Calibri"/>
              </a:rPr>
              <a:t>Karolinska institutet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05AE6DA-BA29-4176-8890-DEA244A6D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92" y="2552197"/>
            <a:ext cx="1714499" cy="1944216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2BB303AE-26B1-491B-96DD-D903ADF91D7F}"/>
              </a:ext>
            </a:extLst>
          </p:cNvPr>
          <p:cNvSpPr/>
          <p:nvPr/>
        </p:nvSpPr>
        <p:spPr>
          <a:xfrm>
            <a:off x="2315320" y="3521097"/>
            <a:ext cx="35925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solidFill>
                  <a:prstClr val="black"/>
                </a:solidFill>
                <a:latin typeface="Calibri"/>
              </a:rPr>
              <a:t>Henrik Andershed</a:t>
            </a:r>
          </a:p>
          <a:p>
            <a:pPr lvl="0">
              <a:defRPr/>
            </a:pPr>
            <a:r>
              <a:rPr lang="sv-SE" dirty="0"/>
              <a:t>professor i psykologi och kriminologi</a:t>
            </a:r>
          </a:p>
          <a:p>
            <a:pPr lvl="0">
              <a:defRPr/>
            </a:pPr>
            <a:r>
              <a:rPr lang="sv-SE" dirty="0">
                <a:solidFill>
                  <a:prstClr val="black"/>
                </a:solidFill>
                <a:latin typeface="Calibri"/>
              </a:rPr>
              <a:t>Örebro universitet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9E38152-DCD8-4B86-9F95-8B0C0DBF8391}"/>
              </a:ext>
            </a:extLst>
          </p:cNvPr>
          <p:cNvSpPr/>
          <p:nvPr/>
        </p:nvSpPr>
        <p:spPr>
          <a:xfrm>
            <a:off x="2340035" y="5234682"/>
            <a:ext cx="28599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solidFill>
                  <a:prstClr val="black"/>
                </a:solidFill>
                <a:latin typeface="Calibri"/>
              </a:rPr>
              <a:t>Lars Hultkrantz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professor i nationalekonomi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Örebro universitet</a:t>
            </a:r>
            <a:endParaRPr lang="sv-SE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BF06C3FF-EF03-4270-8B35-C8EC2D31D6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92" y="4444427"/>
            <a:ext cx="1714499" cy="186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39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1CEDB1-8B74-4259-AE31-47759056A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Frågeställningar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D98FB-05AF-483B-8155-FF4AF0008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sv-SE" dirty="0"/>
              <a:t>Vilka effekter har psykosociala insatser som kan genomföras i öppenvård för ungdomar som begått brott? </a:t>
            </a:r>
          </a:p>
          <a:p>
            <a:pPr marL="0" indent="0">
              <a:buNone/>
            </a:pPr>
            <a:r>
              <a:rPr lang="sv-SE" dirty="0"/>
              <a:t> </a:t>
            </a:r>
          </a:p>
          <a:p>
            <a:pPr lvl="0"/>
            <a:r>
              <a:rPr lang="sv-SE" dirty="0"/>
              <a:t>Vilken är den samhällsekonomiska nyttan av insatserna i fråga om att förhindra ungdomars återfall i brott?  </a:t>
            </a:r>
          </a:p>
          <a:p>
            <a:endParaRPr lang="sv-SE" dirty="0"/>
          </a:p>
          <a:p>
            <a:r>
              <a:rPr lang="sv-SE" dirty="0"/>
              <a:t>Vilka insatser används inom svensk socialtjänst och barn- och ungdomspsykiatri för målgruppen ungdomar som begått brott?</a:t>
            </a:r>
          </a:p>
          <a:p>
            <a:pPr marL="0" indent="0">
              <a:buNone/>
            </a:pPr>
            <a:endParaRPr lang="sv-SE" dirty="0"/>
          </a:p>
          <a:p>
            <a:pPr lvl="0"/>
            <a:r>
              <a:rPr lang="sv-SE" dirty="0"/>
              <a:t>Vilka etiska aspekter är viktiga att beakta när det gäller insatser för att förebygga ungdomars återfall i brott?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 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0C39625-D333-4FE7-BE03-C23AA45606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Sidfot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1929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02602" y="188640"/>
            <a:ext cx="7344000" cy="576064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Inklusionskriterier</a:t>
            </a:r>
            <a:r>
              <a:rPr lang="sv-SE" dirty="0"/>
              <a:t>	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99592" y="908720"/>
            <a:ext cx="7344000" cy="5281495"/>
          </a:xfrm>
        </p:spPr>
        <p:txBody>
          <a:bodyPr>
            <a:normAutofit/>
          </a:bodyPr>
          <a:lstStyle/>
          <a:p>
            <a:r>
              <a:rPr lang="sv-SE" dirty="0"/>
              <a:t>Barn och ungdomar 12–17 år  som har begått brott (60% ska ha begått brottsliga handlingar)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All typ av kriminalitet 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Insatserna ska kunna genomföras inom socialtjänstens eller barn- och ungdomspsykiatrins öppenvård och involvera ungdomen eller ungdom och förälder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7979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02602" y="188640"/>
            <a:ext cx="7344000" cy="576064"/>
          </a:xfrm>
        </p:spPr>
        <p:txBody>
          <a:bodyPr>
            <a:normAutofit fontScale="90000"/>
          </a:bodyPr>
          <a:lstStyle/>
          <a:p>
            <a:r>
              <a:rPr lang="sv-SE" dirty="0"/>
              <a:t>Utfallsmått 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99592" y="908720"/>
            <a:ext cx="7344000" cy="528149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sv-SE" dirty="0"/>
              <a:t>Primärt:</a:t>
            </a:r>
          </a:p>
          <a:p>
            <a:r>
              <a:rPr lang="sv-SE" dirty="0"/>
              <a:t>Kriminalitet (självskattad eller dokumentation av t.ex. anmälningar, åtal eller domar)</a:t>
            </a:r>
          </a:p>
          <a:p>
            <a:pPr marL="0" lvl="0" indent="0">
              <a:buNone/>
            </a:pPr>
            <a:endParaRPr lang="sv-SE" dirty="0"/>
          </a:p>
          <a:p>
            <a:pPr marL="0" lvl="0" indent="0">
              <a:buNone/>
            </a:pPr>
            <a:r>
              <a:rPr lang="sv-SE" dirty="0"/>
              <a:t>Sekundära: </a:t>
            </a:r>
          </a:p>
          <a:p>
            <a:r>
              <a:rPr lang="sv-SE" dirty="0"/>
              <a:t>Den unges psykiska hälsa (</a:t>
            </a:r>
            <a:r>
              <a:rPr lang="sv-SE" dirty="0" err="1"/>
              <a:t>externaliserande</a:t>
            </a:r>
            <a:r>
              <a:rPr lang="sv-SE" dirty="0"/>
              <a:t>/internaliserande symtom)</a:t>
            </a:r>
          </a:p>
          <a:p>
            <a:pPr lvl="0"/>
            <a:r>
              <a:rPr lang="sv-SE" dirty="0"/>
              <a:t>Sysselsättning (skola/arbete)</a:t>
            </a:r>
          </a:p>
          <a:p>
            <a:pPr lvl="0"/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2098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13D4A7-B51C-4F30-A5D5-A5EC1D9B1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 studie per insats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F8BC67A-8EE1-49AA-9FF6-6DF357F1E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Team </a:t>
            </a:r>
            <a:r>
              <a:rPr lang="sv-SE" dirty="0" err="1"/>
              <a:t>case</a:t>
            </a:r>
            <a:r>
              <a:rPr lang="sv-SE" dirty="0"/>
              <a:t> manager vs TAU</a:t>
            </a:r>
          </a:p>
          <a:p>
            <a:r>
              <a:rPr lang="sv-SE" dirty="0"/>
              <a:t>Aggression </a:t>
            </a:r>
            <a:r>
              <a:rPr lang="sv-SE" dirty="0" err="1"/>
              <a:t>replacement</a:t>
            </a:r>
            <a:r>
              <a:rPr lang="sv-SE" dirty="0"/>
              <a:t> </a:t>
            </a:r>
            <a:r>
              <a:rPr lang="sv-SE" dirty="0" err="1"/>
              <a:t>training</a:t>
            </a:r>
            <a:r>
              <a:rPr lang="sv-SE" dirty="0"/>
              <a:t> (ART)</a:t>
            </a:r>
          </a:p>
          <a:p>
            <a:r>
              <a:rPr lang="sv-SE" dirty="0" err="1"/>
              <a:t>SafERteens</a:t>
            </a:r>
            <a:endParaRPr lang="sv-SE" dirty="0"/>
          </a:p>
          <a:p>
            <a:r>
              <a:rPr lang="en-US" dirty="0"/>
              <a:t>”New perspective” – </a:t>
            </a:r>
            <a:r>
              <a:rPr lang="en-US" dirty="0" err="1"/>
              <a:t>coachning</a:t>
            </a:r>
            <a:endParaRPr lang="en-US" dirty="0"/>
          </a:p>
          <a:p>
            <a:r>
              <a:rPr lang="sv-SE" dirty="0"/>
              <a:t>”Step </a:t>
            </a:r>
            <a:r>
              <a:rPr lang="sv-SE" dirty="0" err="1"/>
              <a:t>up</a:t>
            </a:r>
            <a:r>
              <a:rPr lang="sv-SE" dirty="0"/>
              <a:t>” gruppinsats för hela familjen</a:t>
            </a:r>
          </a:p>
          <a:p>
            <a:r>
              <a:rPr lang="sv-SE" dirty="0"/>
              <a:t>”PHAT </a:t>
            </a:r>
            <a:r>
              <a:rPr lang="sv-SE" dirty="0" err="1"/>
              <a:t>life</a:t>
            </a:r>
            <a:r>
              <a:rPr lang="sv-SE" dirty="0"/>
              <a:t>” psykosocial gruppintervention</a:t>
            </a:r>
          </a:p>
          <a:p>
            <a:r>
              <a:rPr lang="sv-SE" dirty="0"/>
              <a:t> ISSP multisystemisk intervention</a:t>
            </a:r>
          </a:p>
          <a:p>
            <a:r>
              <a:rPr lang="sv-SE" dirty="0" err="1"/>
              <a:t>Psykoedukativ</a:t>
            </a:r>
            <a:r>
              <a:rPr lang="sv-SE" dirty="0"/>
              <a:t> </a:t>
            </a:r>
            <a:r>
              <a:rPr lang="sv-SE" dirty="0" err="1"/>
              <a:t>counselling</a:t>
            </a:r>
            <a:r>
              <a:rPr lang="sv-SE" dirty="0"/>
              <a:t> i grupp </a:t>
            </a:r>
          </a:p>
          <a:p>
            <a:r>
              <a:rPr lang="sv-SE" dirty="0"/>
              <a:t>Yrkesprogram</a:t>
            </a:r>
          </a:p>
          <a:p>
            <a:r>
              <a:rPr lang="sv-SE" dirty="0"/>
              <a:t>Diversionsprogram med samhällstjänst, böter, uppsatser, individ och familjerådgivning</a:t>
            </a:r>
          </a:p>
          <a:p>
            <a:r>
              <a:rPr lang="sv-SE" dirty="0"/>
              <a:t>Diversionsprogram med rådgivning, medling och utbildning</a:t>
            </a:r>
          </a:p>
          <a:p>
            <a:endParaRPr lang="sv-SE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sv-SE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sv-SE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1C6E409-47F0-46C1-9B41-644609CF08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00496" y="6424411"/>
            <a:ext cx="6660000" cy="292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300" b="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Sidfot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6702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956D1E-A72A-4E8F-9937-0C3BAECD1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269" y="696270"/>
            <a:ext cx="7344000" cy="1080000"/>
          </a:xfrm>
        </p:spPr>
        <p:txBody>
          <a:bodyPr/>
          <a:lstStyle/>
          <a:p>
            <a:r>
              <a:rPr lang="sv-SE" dirty="0"/>
              <a:t>Insatser med fler än </a:t>
            </a:r>
            <a:r>
              <a:rPr lang="sv-SE" i="1" dirty="0"/>
              <a:t>en</a:t>
            </a:r>
            <a:r>
              <a:rPr lang="sv-SE" dirty="0"/>
              <a:t> studie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EC9DA16-02F1-47A2-AA95-C6901510C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060848"/>
            <a:ext cx="7344000" cy="3538985"/>
          </a:xfrm>
        </p:spPr>
        <p:txBody>
          <a:bodyPr/>
          <a:lstStyle/>
          <a:p>
            <a:r>
              <a:rPr lang="sv-SE" dirty="0"/>
              <a:t>Funktionell familjeterapi (FFT): 8 studier</a:t>
            </a:r>
          </a:p>
          <a:p>
            <a:r>
              <a:rPr lang="sv-SE" dirty="0"/>
              <a:t>Kognitiv beteendeterapi (KBT) i grupp: 2 studier </a:t>
            </a:r>
          </a:p>
          <a:p>
            <a:r>
              <a:rPr lang="sv-SE" dirty="0"/>
              <a:t>Medling: 2 studier </a:t>
            </a:r>
          </a:p>
          <a:p>
            <a:r>
              <a:rPr lang="sv-SE" dirty="0"/>
              <a:t>Mentorskap: 2 studier </a:t>
            </a:r>
          </a:p>
          <a:p>
            <a:r>
              <a:rPr lang="sv-SE" dirty="0"/>
              <a:t>Multidimensionell familjeterapi (MDFT): 2 studier</a:t>
            </a:r>
          </a:p>
          <a:p>
            <a:r>
              <a:rPr lang="sv-SE" dirty="0"/>
              <a:t>Multisystemisk terapi (MST): 10 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2BD73A1-B600-4F4E-A4DF-8F94CFC2C3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00496" y="6424411"/>
            <a:ext cx="6660000" cy="292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300" b="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Sidfot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9087435"/>
      </p:ext>
    </p:extLst>
  </p:cSld>
  <p:clrMapOvr>
    <a:masterClrMapping/>
  </p:clrMapOvr>
</p:sld>
</file>

<file path=ppt/theme/theme1.xml><?xml version="1.0" encoding="utf-8"?>
<a:theme xmlns:a="http://schemas.openxmlformats.org/drawingml/2006/main" name="SBU">
  <a:themeElements>
    <a:clrScheme name="SB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DC00"/>
      </a:accent1>
      <a:accent2>
        <a:srgbClr val="6E9E52"/>
      </a:accent2>
      <a:accent3>
        <a:srgbClr val="0066AF"/>
      </a:accent3>
      <a:accent4>
        <a:srgbClr val="FF9F00"/>
      </a:accent4>
      <a:accent5>
        <a:srgbClr val="BEB900"/>
      </a:accent5>
      <a:accent6>
        <a:srgbClr val="008282"/>
      </a:accent6>
      <a:hlink>
        <a:srgbClr val="0000FF"/>
      </a:hlink>
      <a:folHlink>
        <a:srgbClr val="800080"/>
      </a:folHlink>
    </a:clrScheme>
    <a:fontScheme name="SBU_Pp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8625116F-6327-4405-B74B-F321C167C6E8}" vid="{EDAC046A-A09B-4841-BD08-B5EC91D2714A}"/>
    </a:ext>
  </a:extLst>
</a:theme>
</file>

<file path=ppt/theme/theme2.xml><?xml version="1.0" encoding="utf-8"?>
<a:theme xmlns:a="http://schemas.openxmlformats.org/drawingml/2006/main" name="8_Allmän_SBU-Presentation">
  <a:themeElements>
    <a:clrScheme name="SB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DC00"/>
      </a:accent1>
      <a:accent2>
        <a:srgbClr val="6E9E52"/>
      </a:accent2>
      <a:accent3>
        <a:srgbClr val="0066AF"/>
      </a:accent3>
      <a:accent4>
        <a:srgbClr val="FF9F00"/>
      </a:accent4>
      <a:accent5>
        <a:srgbClr val="BEB900"/>
      </a:accent5>
      <a:accent6>
        <a:srgbClr val="008282"/>
      </a:accent6>
      <a:hlink>
        <a:srgbClr val="0000FF"/>
      </a:hlink>
      <a:folHlink>
        <a:srgbClr val="800080"/>
      </a:folHlink>
    </a:clrScheme>
    <a:fontScheme name="SBU_Pp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8625116F-6327-4405-B74B-F321C167C6E8}" vid="{DB710178-26DB-4F28-AE50-E4451B65A992}"/>
    </a:ext>
  </a:extLst>
</a:theme>
</file>

<file path=ppt/theme/theme3.xml><?xml version="1.0" encoding="utf-8"?>
<a:theme xmlns:a="http://schemas.openxmlformats.org/drawingml/2006/main" name="9_Allmän_SBU-Presentation">
  <a:themeElements>
    <a:clrScheme name="SB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DC00"/>
      </a:accent1>
      <a:accent2>
        <a:srgbClr val="6E9E52"/>
      </a:accent2>
      <a:accent3>
        <a:srgbClr val="0066AF"/>
      </a:accent3>
      <a:accent4>
        <a:srgbClr val="FF9F00"/>
      </a:accent4>
      <a:accent5>
        <a:srgbClr val="BEB900"/>
      </a:accent5>
      <a:accent6>
        <a:srgbClr val="008282"/>
      </a:accent6>
      <a:hlink>
        <a:srgbClr val="0000FF"/>
      </a:hlink>
      <a:folHlink>
        <a:srgbClr val="800080"/>
      </a:folHlink>
    </a:clrScheme>
    <a:fontScheme name="SBU_Pp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8625116F-6327-4405-B74B-F321C167C6E8}" vid="{DB710178-26DB-4F28-AE50-E4451B65A992}"/>
    </a:ext>
  </a:extLst>
</a:theme>
</file>

<file path=ppt/theme/theme4.xml><?xml version="1.0" encoding="utf-8"?>
<a:theme xmlns:a="http://schemas.openxmlformats.org/drawingml/2006/main" name="Office-tema">
  <a:themeElements>
    <a:clrScheme name="SB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DC00"/>
      </a:accent1>
      <a:accent2>
        <a:srgbClr val="6E9E52"/>
      </a:accent2>
      <a:accent3>
        <a:srgbClr val="0066AF"/>
      </a:accent3>
      <a:accent4>
        <a:srgbClr val="FF9F00"/>
      </a:accent4>
      <a:accent5>
        <a:srgbClr val="BEB900"/>
      </a:accent5>
      <a:accent6>
        <a:srgbClr val="008282"/>
      </a:accent6>
      <a:hlink>
        <a:srgbClr val="0000FF"/>
      </a:hlink>
      <a:folHlink>
        <a:srgbClr val="800080"/>
      </a:folHlink>
    </a:clrScheme>
    <a:fontScheme name="SBU_Pp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SB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DC00"/>
      </a:accent1>
      <a:accent2>
        <a:srgbClr val="6E9E52"/>
      </a:accent2>
      <a:accent3>
        <a:srgbClr val="0066AF"/>
      </a:accent3>
      <a:accent4>
        <a:srgbClr val="FF9F00"/>
      </a:accent4>
      <a:accent5>
        <a:srgbClr val="BEB900"/>
      </a:accent5>
      <a:accent6>
        <a:srgbClr val="008282"/>
      </a:accent6>
      <a:hlink>
        <a:srgbClr val="0000FF"/>
      </a:hlink>
      <a:folHlink>
        <a:srgbClr val="800080"/>
      </a:folHlink>
    </a:clrScheme>
    <a:fontScheme name="SBU_Pp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808</Words>
  <Application>Microsoft Office PowerPoint</Application>
  <PresentationFormat>Bildspel på skärmen (4:3)</PresentationFormat>
  <Paragraphs>220</Paragraphs>
  <Slides>21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SBU</vt:lpstr>
      <vt:lpstr>8_Allmän_SBU-Presentation</vt:lpstr>
      <vt:lpstr>9_Allmän_SBU-Presentation</vt:lpstr>
      <vt:lpstr>PowerPoint-presentation</vt:lpstr>
      <vt:lpstr>Lina Leander, projektledare, Fil dr</vt:lpstr>
      <vt:lpstr>Sakkunniggrupp  </vt:lpstr>
      <vt:lpstr>PowerPoint-presentation</vt:lpstr>
      <vt:lpstr>Frågeställningar</vt:lpstr>
      <vt:lpstr>Inklusionskriterier  </vt:lpstr>
      <vt:lpstr>Utfallsmått  </vt:lpstr>
      <vt:lpstr>En studie per insats</vt:lpstr>
      <vt:lpstr>Insatser med fler än en studie</vt:lpstr>
      <vt:lpstr>Resultat</vt:lpstr>
      <vt:lpstr>MST jämfört med sedvanlig insats Antal som återfaller i brott (register)</vt:lpstr>
      <vt:lpstr>FFT jämfört med sedvanlig eller annan insats Antal som återfaller i brott</vt:lpstr>
      <vt:lpstr>MST jämfört med sedvanlig insats Externaliserade symtom (föräldrarapporterat)</vt:lpstr>
      <vt:lpstr>MST jämfört med sedvanlig insats Externaliserade symtom (självrapporterat)</vt:lpstr>
      <vt:lpstr>Praxisundersökningen</vt:lpstr>
      <vt:lpstr>PowerPoint-presentation</vt:lpstr>
      <vt:lpstr>Vad säger detta praktiken?</vt:lpstr>
      <vt:lpstr>Vad säger detta praktiken?</vt:lpstr>
      <vt:lpstr>Projektgrupp vid SBU:s kansli</vt:lpstr>
      <vt:lpstr> Tack för uppmärksamheten! </vt:lpstr>
      <vt:lpstr>Ekonomiska aspekter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Lina Leander</dc:creator>
  <cp:lastModifiedBy>Susanne Eksell</cp:lastModifiedBy>
  <cp:revision>5</cp:revision>
  <dcterms:created xsi:type="dcterms:W3CDTF">2020-05-12T16:33:29Z</dcterms:created>
  <dcterms:modified xsi:type="dcterms:W3CDTF">2020-05-25T08:11:38Z</dcterms:modified>
</cp:coreProperties>
</file>