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1250" r:id="rId3"/>
    <p:sldId id="716" r:id="rId4"/>
    <p:sldId id="1263" r:id="rId5"/>
    <p:sldId id="1264" r:id="rId6"/>
    <p:sldId id="355" r:id="rId7"/>
    <p:sldId id="1266" r:id="rId8"/>
    <p:sldId id="1261" r:id="rId9"/>
    <p:sldId id="1259" r:id="rId10"/>
    <p:sldId id="1256" r:id="rId11"/>
    <p:sldId id="1260" r:id="rId12"/>
    <p:sldId id="266" r:id="rId13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2F3"/>
          </a:solidFill>
        </a:fill>
      </a:tcStyle>
    </a:wholeTbl>
    <a:band2H>
      <a:tcTxStyle/>
      <a:tcStyle>
        <a:tcBdr/>
        <a:fill>
          <a:solidFill>
            <a:srgbClr val="EAF1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1"/>
          </a:solidFill>
        </a:fill>
      </a:tcStyle>
    </a:wholeTbl>
    <a:band2H>
      <a:tcTxStyle/>
      <a:tcStyle>
        <a:tcBdr/>
        <a:fill>
          <a:solidFill>
            <a:srgbClr val="E6E9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BD8"/>
          </a:solidFill>
        </a:fill>
      </a:tcStyle>
    </a:wholeTbl>
    <a:band2H>
      <a:tcTxStyle/>
      <a:tcStyle>
        <a:tcBdr/>
        <a:fill>
          <a:solidFill>
            <a:srgbClr val="EEE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2F3"/>
          </a:solidFill>
        </a:fill>
      </a:tcStyle>
    </a:wholeTbl>
    <a:band2H>
      <a:tcTxStyle/>
      <a:tcStyle>
        <a:tcBdr/>
        <a:fill>
          <a:solidFill>
            <a:srgbClr val="EAF1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4"/>
  </p:normalViewPr>
  <p:slideViewPr>
    <p:cSldViewPr snapToGrid="0" snapToObjects="1">
      <p:cViewPr varScale="1">
        <p:scale>
          <a:sx n="149" d="100"/>
          <a:sy n="149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tart o 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>
            <a:spLocks noGrp="1"/>
          </p:cNvSpPr>
          <p:nvPr>
            <p:ph type="title"/>
          </p:nvPr>
        </p:nvSpPr>
        <p:spPr>
          <a:xfrm>
            <a:off x="1428749" y="1131253"/>
            <a:ext cx="8567923" cy="238760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13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428749" y="3610928"/>
            <a:ext cx="8567923" cy="1655762"/>
          </a:xfrm>
          <a:prstGeom prst="rect">
            <a:avLst/>
          </a:prstGeom>
        </p:spPr>
        <p:txBody>
          <a:bodyPr/>
          <a:lstStyle>
            <a:lvl1pPr indent="0" algn="ctr">
              <a:spcBef>
                <a:spcPts val="0"/>
              </a:spcBef>
              <a:defRPr sz="3600">
                <a:solidFill>
                  <a:schemeClr val="accent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chemeClr val="accent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chemeClr val="accent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chemeClr val="accent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chemeClr val="accent6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0290564" y="-147082"/>
            <a:ext cx="2290197" cy="29417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" name="Likbent triangel 12"/>
          <p:cNvSpPr/>
          <p:nvPr/>
        </p:nvSpPr>
        <p:spPr>
          <a:xfrm>
            <a:off x="10878266" y="1890933"/>
            <a:ext cx="1313736" cy="3375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57"/>
                </a:moveTo>
                <a:lnTo>
                  <a:pt x="21600" y="0"/>
                </a:lnTo>
                <a:lnTo>
                  <a:pt x="21475" y="21600"/>
                </a:lnTo>
                <a:lnTo>
                  <a:pt x="0" y="10857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17" name="Platshållare för bild 9"/>
          <p:cNvSpPr>
            <a:spLocks noGrp="1"/>
          </p:cNvSpPr>
          <p:nvPr>
            <p:ph type="pic" sz="quarter" idx="14"/>
          </p:nvPr>
        </p:nvSpPr>
        <p:spPr>
          <a:xfrm>
            <a:off x="9996671" y="3987800"/>
            <a:ext cx="2290199" cy="29417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677809" y="5097786"/>
            <a:ext cx="1497419" cy="1923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" name="Likbent triangel 12"/>
          <p:cNvSpPr/>
          <p:nvPr/>
        </p:nvSpPr>
        <p:spPr>
          <a:xfrm>
            <a:off x="-5749" y="4311647"/>
            <a:ext cx="996706" cy="2546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5" y="0"/>
                </a:lnTo>
                <a:lnTo>
                  <a:pt x="21600" y="10857"/>
                </a:lnTo>
                <a:cubicBezTo>
                  <a:pt x="20407" y="11518"/>
                  <a:pt x="7878" y="17660"/>
                  <a:pt x="0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97FC738-5E37-8B41-B9EF-73CE40B7E9B0}"/>
              </a:ext>
            </a:extLst>
          </p:cNvPr>
          <p:cNvSpPr txBox="1"/>
          <p:nvPr userDrawn="1"/>
        </p:nvSpPr>
        <p:spPr>
          <a:xfrm>
            <a:off x="3522433" y="6356350"/>
            <a:ext cx="4380554" cy="23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sv-SE" sz="1100" b="1" spc="20" baseline="0" dirty="0">
                <a:latin typeface="+mj-lt"/>
              </a:rPr>
              <a:t>STATENS BEREDNING FÖR MEDICINSK OCH SOCIAL UTVÄRDERING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Bildobjekt 7" descr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204" y="6292655"/>
            <a:ext cx="335910" cy="42882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6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99456" y="1690215"/>
            <a:ext cx="4800000" cy="450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2000" y="1690216"/>
            <a:ext cx="4800000" cy="450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>
          <a:xfrm>
            <a:off x="11078729" y="6400415"/>
            <a:ext cx="275072" cy="276995"/>
          </a:xfrm>
        </p:spPr>
        <p:txBody>
          <a:bodyPr/>
          <a:lstStyle/>
          <a:p>
            <a:fld id="{DC77FB7F-F7ED-40A2-86E6-F4714BC8C87B}" type="slidenum">
              <a:rPr lang="sv-S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sv-S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7BF60033-F885-41F6-A2CB-8256AB229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9456" y="6426001"/>
            <a:ext cx="9025003" cy="284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SBU</a:t>
            </a:r>
          </a:p>
        </p:txBody>
      </p:sp>
    </p:spTree>
    <p:extLst>
      <p:ext uri="{BB962C8B-B14F-4D97-AF65-F5344CB8AC3E}">
        <p14:creationId xmlns:p14="http://schemas.microsoft.com/office/powerpoint/2010/main" val="1572367413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11078729" y="6400415"/>
            <a:ext cx="275072" cy="276995"/>
          </a:xfrm>
        </p:spPr>
        <p:txBody>
          <a:bodyPr/>
          <a:lstStyle/>
          <a:p>
            <a:fld id="{DC77FB7F-F7ED-40A2-86E6-F4714BC8C87B}" type="slidenum">
              <a:rPr lang="sv-SE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sv-S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316C89-675D-4061-8CF2-7256BCB0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9456" y="6426001"/>
            <a:ext cx="9025003" cy="284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SBU</a:t>
            </a:r>
          </a:p>
        </p:txBody>
      </p:sp>
    </p:spTree>
    <p:extLst>
      <p:ext uri="{BB962C8B-B14F-4D97-AF65-F5344CB8AC3E}">
        <p14:creationId xmlns:p14="http://schemas.microsoft.com/office/powerpoint/2010/main" val="1729005342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D14396-3B08-47B9-8AEB-1A2D86D61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B71787-8F66-4D97-BF59-D397F387E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002D74-5061-48A5-AE57-0BE93EA7F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78729" y="6400415"/>
            <a:ext cx="275072" cy="276995"/>
          </a:xfrm>
          <a:ln/>
        </p:spPr>
        <p:txBody>
          <a:bodyPr/>
          <a:lstStyle>
            <a:lvl1pPr>
              <a:defRPr/>
            </a:lvl1pPr>
          </a:lstStyle>
          <a:p>
            <a:fld id="{F787AF82-E26F-49A3-A778-F8325FE13211}" type="slidenum">
              <a:rPr lang="sv-SE" altLang="sv-SE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sv-SE" altLang="sv-S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8140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pi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objekt 7" descr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204" y="6292655"/>
            <a:ext cx="335910" cy="428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Bildobjekt 8" descr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02857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eltext"/>
          <p:cNvSpPr txBox="1">
            <a:spLocks noGrp="1"/>
          </p:cNvSpPr>
          <p:nvPr>
            <p:ph type="title"/>
          </p:nvPr>
        </p:nvSpPr>
        <p:spPr>
          <a:xfrm>
            <a:off x="336000" y="1122362"/>
            <a:ext cx="11520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Titeltext</a:t>
            </a:r>
          </a:p>
        </p:txBody>
      </p:sp>
      <p:sp>
        <p:nvSpPr>
          <p:cNvPr id="42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336000" y="3602037"/>
            <a:ext cx="11520000" cy="1655764"/>
          </a:xfrm>
          <a:prstGeom prst="rect">
            <a:avLst/>
          </a:prstGeom>
        </p:spPr>
        <p:txBody>
          <a:bodyPr/>
          <a:lstStyle>
            <a:lvl1pPr indent="0" algn="ctr">
              <a:defRPr sz="2400">
                <a:solidFill>
                  <a:srgbClr val="FFFFFF"/>
                </a:solidFill>
              </a:defRPr>
            </a:lvl1pPr>
            <a:lvl2pPr marL="0" indent="0" algn="ctr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pitel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Bildobjekt 7" descr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204" y="6292655"/>
            <a:ext cx="335910" cy="428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Bildobjekt 8" descr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02857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eltext"/>
          <p:cNvSpPr txBox="1">
            <a:spLocks noGrp="1"/>
          </p:cNvSpPr>
          <p:nvPr>
            <p:ph type="title"/>
          </p:nvPr>
        </p:nvSpPr>
        <p:spPr>
          <a:xfrm>
            <a:off x="336000" y="1122362"/>
            <a:ext cx="11520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Titeltext</a:t>
            </a:r>
          </a:p>
        </p:txBody>
      </p:sp>
      <p:sp>
        <p:nvSpPr>
          <p:cNvPr id="53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336000" y="3602037"/>
            <a:ext cx="11520000" cy="1655764"/>
          </a:xfrm>
          <a:prstGeom prst="rect">
            <a:avLst/>
          </a:prstGeom>
        </p:spPr>
        <p:txBody>
          <a:bodyPr/>
          <a:lstStyle>
            <a:lvl1pPr indent="0" algn="ctr">
              <a:defRPr sz="2400">
                <a:solidFill>
                  <a:srgbClr val="FFFFFF"/>
                </a:solidFill>
              </a:defRPr>
            </a:lvl1pPr>
            <a:lvl2pPr marL="0" indent="0" algn="ctr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pite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Bildobjekt 7" descr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204" y="6292655"/>
            <a:ext cx="335910" cy="428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Bildobjekt 8" descr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02857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eltext"/>
          <p:cNvSpPr txBox="1">
            <a:spLocks noGrp="1"/>
          </p:cNvSpPr>
          <p:nvPr>
            <p:ph type="title"/>
          </p:nvPr>
        </p:nvSpPr>
        <p:spPr>
          <a:xfrm>
            <a:off x="336000" y="1122362"/>
            <a:ext cx="11520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Titeltext</a:t>
            </a:r>
          </a:p>
        </p:txBody>
      </p:sp>
      <p:sp>
        <p:nvSpPr>
          <p:cNvPr id="64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336000" y="3602037"/>
            <a:ext cx="11520000" cy="1655764"/>
          </a:xfrm>
          <a:prstGeom prst="rect">
            <a:avLst/>
          </a:prstGeom>
        </p:spPr>
        <p:txBody>
          <a:bodyPr/>
          <a:lstStyle>
            <a:lvl1pPr indent="0" algn="ctr">
              <a:defRPr sz="2400">
                <a:solidFill>
                  <a:srgbClr val="FFFFFF"/>
                </a:solidFill>
              </a:defRPr>
            </a:lvl1pPr>
            <a:lvl2pPr marL="0" indent="0" algn="ctr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pite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" descr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204" y="6292655"/>
            <a:ext cx="335910" cy="428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Bildobjekt 8" descr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7" cy="6102857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eltext"/>
          <p:cNvSpPr txBox="1">
            <a:spLocks noGrp="1"/>
          </p:cNvSpPr>
          <p:nvPr>
            <p:ph type="title"/>
          </p:nvPr>
        </p:nvSpPr>
        <p:spPr>
          <a:xfrm>
            <a:off x="336000" y="1122362"/>
            <a:ext cx="11520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Titeltext</a:t>
            </a:r>
          </a:p>
        </p:txBody>
      </p:sp>
      <p:sp>
        <p:nvSpPr>
          <p:cNvPr id="75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336000" y="3602037"/>
            <a:ext cx="11520000" cy="1655764"/>
          </a:xfrm>
          <a:prstGeom prst="rect">
            <a:avLst/>
          </a:prstGeom>
        </p:spPr>
        <p:txBody>
          <a:bodyPr/>
          <a:lstStyle>
            <a:lvl1pPr indent="0" algn="ctr"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Sz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0" indent="0" algn="ctr">
              <a:buSz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0" indent="0" algn="ctr">
              <a:buSz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0" indent="0" algn="ctr">
              <a:buSz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pitel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Bildobjekt 7" descr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204" y="6292655"/>
            <a:ext cx="335910" cy="42882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Platshållare för bild 7"/>
          <p:cNvSpPr>
            <a:spLocks noGrp="1"/>
          </p:cNvSpPr>
          <p:nvPr>
            <p:ph type="pic" idx="13"/>
          </p:nvPr>
        </p:nvSpPr>
        <p:spPr>
          <a:xfrm>
            <a:off x="6096000" y="-3"/>
            <a:ext cx="6096000" cy="685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Titeltext"/>
          <p:cNvSpPr txBox="1">
            <a:spLocks noGrp="1"/>
          </p:cNvSpPr>
          <p:nvPr>
            <p:ph type="title"/>
          </p:nvPr>
        </p:nvSpPr>
        <p:spPr>
          <a:xfrm>
            <a:off x="517712" y="511181"/>
            <a:ext cx="5212528" cy="323739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8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517712" y="3789217"/>
            <a:ext cx="5212528" cy="2341420"/>
          </a:xfrm>
          <a:prstGeom prst="rect">
            <a:avLst/>
          </a:prstGeom>
        </p:spPr>
        <p:txBody>
          <a:bodyPr/>
          <a:lstStyle>
            <a:lvl1pPr indent="0">
              <a:defRPr sz="2400"/>
            </a:lvl1pPr>
            <a:lvl2pPr marL="0" indent="0">
              <a:buSzTx/>
              <a:buNone/>
              <a:defRPr sz="2400"/>
            </a:lvl2pPr>
            <a:lvl3pPr marL="0" indent="0">
              <a:buSzTx/>
              <a:buNone/>
              <a:defRPr sz="2400"/>
            </a:lvl3pPr>
            <a:lvl4pPr marL="0" indent="0">
              <a:buSzTx/>
              <a:buNone/>
              <a:defRPr sz="2400"/>
            </a:lvl4pPr>
            <a:lvl5pPr marL="0" indent="0">
              <a:buSzTx/>
              <a:buNone/>
              <a:defRPr sz="2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pitel Foto stö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Bildobjekt 7" descr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204" y="6292655"/>
            <a:ext cx="335910" cy="42882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Platshållare för bild 7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102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" name="Titeltext"/>
          <p:cNvSpPr txBox="1">
            <a:spLocks noGrp="1"/>
          </p:cNvSpPr>
          <p:nvPr>
            <p:ph type="title"/>
          </p:nvPr>
        </p:nvSpPr>
        <p:spPr>
          <a:xfrm>
            <a:off x="336000" y="1122362"/>
            <a:ext cx="11520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Titeltext</a:t>
            </a:r>
          </a:p>
        </p:txBody>
      </p:sp>
      <p:sp>
        <p:nvSpPr>
          <p:cNvPr id="97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336000" y="3602037"/>
            <a:ext cx="11520000" cy="1655764"/>
          </a:xfrm>
          <a:prstGeom prst="rect">
            <a:avLst/>
          </a:prstGeom>
        </p:spPr>
        <p:txBody>
          <a:bodyPr/>
          <a:lstStyle>
            <a:lvl1pPr indent="0" algn="ctr"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Sz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0" indent="0" algn="ctr">
              <a:buSz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0" indent="0" algn="ctr">
              <a:buSz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0" indent="0" algn="ctr">
              <a:buSzTx/>
              <a:buNone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6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Bildobjekt 7" descr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204" y="6292655"/>
            <a:ext cx="335910" cy="42882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Rektangel 7"/>
          <p:cNvSpPr/>
          <p:nvPr/>
        </p:nvSpPr>
        <p:spPr>
          <a:xfrm>
            <a:off x="0" y="-1"/>
            <a:ext cx="12192000" cy="6102002"/>
          </a:xfrm>
          <a:prstGeom prst="rect">
            <a:avLst/>
          </a:prstGeom>
          <a:solidFill>
            <a:srgbClr val="D1E1F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11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117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517712" y="1589124"/>
            <a:ext cx="10836089" cy="4359393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1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7" descr="Bildobjekt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17204" y="6292655"/>
            <a:ext cx="335910" cy="4288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517712" y="365125"/>
            <a:ext cx="10836089" cy="12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517712" y="1589124"/>
            <a:ext cx="10836089" cy="458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2" r:id="rId10"/>
    <p:sldLayoutId id="2147483663" r:id="rId11"/>
    <p:sldLayoutId id="2147483664" r:id="rId12"/>
    <p:sldLayoutId id="2147483665" r:id="rId13"/>
  </p:sldLayoutIdLst>
  <p:transition spd="slow">
    <p:randomBar dir="vert"/>
  </p:transition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395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309473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669200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−"/>
        <a:tabLst/>
        <a:defRPr sz="2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974636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1244511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}"/>
        <a:tabLst/>
        <a:defRPr sz="2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2681198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3138398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3595599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4052799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nut.sundell@sbu.se" TargetMode="External"/><Relationship Id="rId2" Type="http://schemas.openxmlformats.org/officeDocument/2006/relationships/hyperlink" Target="http://www.sbu.s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A9ABD2B-19BA-7644-9C3B-1FC4D57E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222" y="1323773"/>
            <a:ext cx="9676704" cy="2387602"/>
          </a:xfrm>
        </p:spPr>
        <p:txBody>
          <a:bodyPr>
            <a:normAutofit/>
          </a:bodyPr>
          <a:lstStyle/>
          <a:p>
            <a:r>
              <a:rPr lang="sv-SE" sz="5400" b="0" dirty="0"/>
              <a:t>Stöd till unga som flyttar från social dygnsvård</a:t>
            </a:r>
            <a:endParaRPr lang="sv-SE" sz="5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2D3323F-A517-484B-A357-06068C6C1F0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346556" y="4059219"/>
            <a:ext cx="8567923" cy="1655762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Knut Sundell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0698B-4703-4AF6-99E9-A66C0345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77" y="405411"/>
            <a:ext cx="7344000" cy="1080000"/>
          </a:xfrm>
        </p:spPr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774795-3327-4E11-B2A3-C5B57F04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77" y="1486460"/>
            <a:ext cx="7652225" cy="4709758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sv-SE" sz="2600" dirty="0"/>
              <a:t>ILS har effekter på boende, utbildning, arbete, självbestämmande, livskvalitet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sv-SE" sz="2600" dirty="0"/>
              <a:t>Effekterna är svaga men starka relativt standardbehandling (”inget”)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sv-SE" sz="2600" dirty="0"/>
              <a:t>Det vetenskapliga stödet är svagt (⊕⊕</a:t>
            </a:r>
            <a:r>
              <a:rPr lang="sv-SE" sz="2600" dirty="0">
                <a:sym typeface="Wingdings 2" panose="05020102010507070707" pitchFamily="18" charset="2"/>
              </a:rPr>
              <a:t></a:t>
            </a:r>
            <a:r>
              <a:rPr lang="sv-SE" sz="2600" dirty="0"/>
              <a:t>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sv-SE" sz="2600" dirty="0"/>
              <a:t>Få ungdomar i Sverige får ILS-stöd (så vitt känt)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sv-SE" sz="2600" dirty="0"/>
              <a:t>Starka etiska implikationer att ge denna form av stöd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endParaRPr lang="sv-SE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endParaRPr lang="sv-SE" sz="2400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E6180A1-8B37-4015-A84F-CA2F2A98D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5" r="1476"/>
          <a:stretch>
            <a:fillRect/>
          </a:stretch>
        </p:blipFill>
        <p:spPr>
          <a:xfrm flipH="1">
            <a:off x="8427889" y="1592830"/>
            <a:ext cx="3088034" cy="3672339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87098401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6F7A93B4-7BFD-469D-9FFA-1DDD674B0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45" t="14689" r="35094" b="5152"/>
          <a:stretch/>
        </p:blipFill>
        <p:spPr>
          <a:xfrm>
            <a:off x="2156123" y="303423"/>
            <a:ext cx="2802732" cy="3969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07BBDFE-4C4B-4F0B-8C2B-4039D9B5B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4" t="14846" r="35142" b="511"/>
          <a:stretch/>
        </p:blipFill>
        <p:spPr>
          <a:xfrm>
            <a:off x="5059248" y="303423"/>
            <a:ext cx="2764465" cy="3969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998886C-DF13-489D-806B-74B887CEB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19" t="14689" r="34151"/>
          <a:stretch/>
        </p:blipFill>
        <p:spPr>
          <a:xfrm>
            <a:off x="7931296" y="289505"/>
            <a:ext cx="2817685" cy="3966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1289EEF-5827-4189-9F1D-E1A8934E27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434" t="14689" r="35000" b="5152"/>
          <a:stretch/>
        </p:blipFill>
        <p:spPr>
          <a:xfrm>
            <a:off x="1319032" y="2606978"/>
            <a:ext cx="2794107" cy="3969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EFC1E97-BFC4-48FF-A8E2-C788B75591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45" t="14689" r="35189" b="5152"/>
          <a:stretch/>
        </p:blipFill>
        <p:spPr>
          <a:xfrm>
            <a:off x="4276089" y="2600937"/>
            <a:ext cx="2794107" cy="3969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DCA575F-F0ED-4A62-81FE-73874DFCC3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45" t="14689" r="35189" b="6371"/>
          <a:stretch/>
        </p:blipFill>
        <p:spPr>
          <a:xfrm>
            <a:off x="7233146" y="2602446"/>
            <a:ext cx="2835102" cy="39660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1115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ubrik 21"/>
          <p:cNvSpPr txBox="1">
            <a:spLocks noGrp="1"/>
          </p:cNvSpPr>
          <p:nvPr>
            <p:ph type="ctrTitle"/>
          </p:nvPr>
        </p:nvSpPr>
        <p:spPr>
          <a:xfrm>
            <a:off x="1902719" y="1570165"/>
            <a:ext cx="7741151" cy="1124267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Tack!</a:t>
            </a:r>
          </a:p>
        </p:txBody>
      </p:sp>
      <p:sp>
        <p:nvSpPr>
          <p:cNvPr id="220" name="Underrubrik 4"/>
          <p:cNvSpPr txBox="1">
            <a:spLocks noGrp="1"/>
          </p:cNvSpPr>
          <p:nvPr>
            <p:ph type="subTitle" sz="quarter" idx="1"/>
          </p:nvPr>
        </p:nvSpPr>
        <p:spPr>
          <a:xfrm>
            <a:off x="2090652" y="3274347"/>
            <a:ext cx="7553219" cy="21158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dirty="0" err="1"/>
              <a:t>Webbplats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sbu.se</a:t>
            </a: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dirty="0"/>
              <a:t>Twitter: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twitter.com/</a:t>
            </a:r>
            <a:r>
              <a:rPr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SBU_se</a:t>
            </a:r>
            <a:endParaRPr lang="sv-SE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sv-SE" sz="3600" b="0" dirty="0">
                <a:hlinkClick r:id="rId3"/>
              </a:rPr>
              <a:t>Knut.sundell@sbu.se</a:t>
            </a:r>
            <a:r>
              <a:rPr lang="sv-SE" sz="3600" b="0" dirty="0"/>
              <a:t> 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0698B-4703-4AF6-99E9-A66C0345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9" cy="1224000"/>
          </a:xfrm>
        </p:spPr>
        <p:txBody>
          <a:bodyPr>
            <a:normAutofit/>
          </a:bodyPr>
          <a:lstStyle/>
          <a:p>
            <a:r>
              <a:rPr lang="sv-SE" sz="4000" b="0" dirty="0"/>
              <a:t>Stöd till unga som flyttar från social dygnsvård</a:t>
            </a:r>
            <a:endParaRPr lang="sv-SE" sz="4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704A26F-4FB5-4E61-9BEE-6C4BD464D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45" t="14689" r="35189" b="6371"/>
          <a:stretch/>
        </p:blipFill>
        <p:spPr>
          <a:xfrm>
            <a:off x="919694" y="1807536"/>
            <a:ext cx="3211842" cy="45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774795-3327-4E11-B2A3-C5B57F045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499" y="1807536"/>
            <a:ext cx="6108501" cy="43826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sv-SE" dirty="0"/>
              <a:t>Ett särskilt ansvar att erbjuda något som är </a:t>
            </a:r>
            <a:r>
              <a:rPr lang="sv-SE" sz="2600" dirty="0"/>
              <a:t>tillräckligt</a:t>
            </a:r>
            <a:r>
              <a:rPr lang="sv-SE" dirty="0"/>
              <a:t> bra när samhället träder in i föräldrars ställe (</a:t>
            </a:r>
            <a:r>
              <a:rPr lang="sv-SE" i="1" dirty="0"/>
              <a:t>in loco </a:t>
            </a:r>
            <a:r>
              <a:rPr lang="sv-SE" i="1" dirty="0" err="1"/>
              <a:t>parentis</a:t>
            </a:r>
            <a:r>
              <a:rPr lang="sv-SE" dirty="0"/>
              <a:t>)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sv-SE" dirty="0"/>
              <a:t>Vid avslutad placering ska placerade unga ha samma förutsättningar att leva ett självständigt liv som övriga ungdomar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sv-SE" altLang="sv-SE" dirty="0"/>
              <a:t>Verkligheten ser annorlunda ut…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endParaRPr lang="sv-SE" dirty="0"/>
          </a:p>
          <a:p>
            <a:pPr>
              <a:spcBef>
                <a:spcPts val="0"/>
              </a:spcBef>
              <a:spcAft>
                <a:spcPts val="360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034200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43458B0-08CB-48EB-AB82-B8A634498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1033" y="1241074"/>
            <a:ext cx="5214967" cy="5652672"/>
          </a:xfrm>
        </p:spPr>
        <p:txBody>
          <a:bodyPr>
            <a:noAutofit/>
          </a:bodyPr>
          <a:lstStyle/>
          <a:p>
            <a:pPr>
              <a:lnSpc>
                <a:spcPct val="0"/>
              </a:lnSpc>
              <a:spcBef>
                <a:spcPts val="0"/>
              </a:spcBef>
              <a:spcAft>
                <a:spcPts val="1200"/>
              </a:spcAft>
            </a:pPr>
            <a:endParaRPr lang="sv-SE" altLang="sv-SE" dirty="0"/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589338" algn="l"/>
              </a:tabLst>
            </a:pPr>
            <a:r>
              <a:rPr lang="sv-SE" altLang="sv-SE" dirty="0"/>
              <a:t>Självmord 	</a:t>
            </a:r>
            <a:r>
              <a:rPr lang="sv-SE" altLang="sv-SE" dirty="0">
                <a:solidFill>
                  <a:srgbClr val="FF0000"/>
                </a:solidFill>
              </a:rPr>
              <a:t>RR = 6,4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589338" algn="l"/>
              </a:tabLst>
            </a:pPr>
            <a:r>
              <a:rPr lang="sv-SE" altLang="sv-SE" dirty="0"/>
              <a:t>Självmordsförsök 	</a:t>
            </a:r>
            <a:r>
              <a:rPr lang="sv-SE" altLang="sv-SE" dirty="0">
                <a:solidFill>
                  <a:srgbClr val="FF0000"/>
                </a:solidFill>
              </a:rPr>
              <a:t>RR = 6,2</a:t>
            </a:r>
            <a:endParaRPr lang="sv-SE" altLang="sv-SE" dirty="0"/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589338" algn="l"/>
              </a:tabLst>
            </a:pPr>
            <a:r>
              <a:rPr lang="sv-SE" altLang="sv-SE" dirty="0"/>
              <a:t>Allvarlig psykisk ohälsa 	</a:t>
            </a:r>
            <a:r>
              <a:rPr lang="sv-SE" altLang="sv-SE" dirty="0">
                <a:solidFill>
                  <a:srgbClr val="FF0000"/>
                </a:solidFill>
              </a:rPr>
              <a:t>RR = 5,0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589338" algn="l"/>
              </a:tabLst>
            </a:pPr>
            <a:r>
              <a:rPr lang="sv-SE" altLang="sv-SE" dirty="0"/>
              <a:t>Narkotikamissbruk	</a:t>
            </a:r>
            <a:r>
              <a:rPr lang="sv-SE" altLang="sv-SE" dirty="0">
                <a:solidFill>
                  <a:srgbClr val="FF0000"/>
                </a:solidFill>
              </a:rPr>
              <a:t>RR = 6,8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589338" algn="l"/>
              </a:tabLst>
            </a:pPr>
            <a:r>
              <a:rPr lang="sv-SE" altLang="sv-SE" dirty="0"/>
              <a:t>Alkoholmissbruk	</a:t>
            </a:r>
            <a:r>
              <a:rPr lang="sv-SE" altLang="sv-SE" dirty="0">
                <a:solidFill>
                  <a:srgbClr val="FF0000"/>
                </a:solidFill>
              </a:rPr>
              <a:t>RR = 4,9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589338" algn="l"/>
              </a:tabLst>
            </a:pPr>
            <a:r>
              <a:rPr lang="sv-SE" altLang="sv-SE" dirty="0"/>
              <a:t>Allvarlig kriminalitet	</a:t>
            </a:r>
            <a:r>
              <a:rPr lang="sv-SE" altLang="sv-SE" dirty="0">
                <a:solidFill>
                  <a:srgbClr val="FF0000"/>
                </a:solidFill>
              </a:rPr>
              <a:t>RR = 7,5</a:t>
            </a:r>
            <a:endParaRPr lang="sv-SE" altLang="sv-SE" dirty="0"/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589338" algn="l"/>
              </a:tabLst>
            </a:pPr>
            <a:r>
              <a:rPr lang="sv-SE" altLang="sv-SE" dirty="0"/>
              <a:t>Att bli tonårsförälder	</a:t>
            </a:r>
            <a:r>
              <a:rPr lang="sv-SE" altLang="sv-SE" dirty="0">
                <a:solidFill>
                  <a:srgbClr val="FF0000"/>
                </a:solidFill>
              </a:rPr>
              <a:t>RR = 3,8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589338" algn="l"/>
              </a:tabLst>
            </a:pPr>
            <a:r>
              <a:rPr lang="sv-SE" altLang="sv-SE" dirty="0"/>
              <a:t>Bidragsberoende	</a:t>
            </a:r>
            <a:r>
              <a:rPr lang="sv-SE" altLang="sv-SE" dirty="0">
                <a:solidFill>
                  <a:srgbClr val="FF0000"/>
                </a:solidFill>
              </a:rPr>
              <a:t>RR = 9,8</a:t>
            </a:r>
          </a:p>
          <a:p>
            <a:pPr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3589338" algn="l"/>
              </a:tabLst>
            </a:pPr>
            <a:endParaRPr lang="sv-SE" altLang="sv-SE" dirty="0"/>
          </a:p>
          <a:p>
            <a:pPr>
              <a:lnSpc>
                <a:spcPct val="60000"/>
              </a:lnSpc>
              <a:spcBef>
                <a:spcPts val="0"/>
              </a:spcBef>
              <a:spcAft>
                <a:spcPts val="1200"/>
              </a:spcAft>
            </a:pPr>
            <a:endParaRPr lang="sv-SE" alt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20255863-4265-46A6-A60C-6066C4F4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23" y="318401"/>
            <a:ext cx="11375299" cy="742649"/>
          </a:xfrm>
        </p:spPr>
        <p:txBody>
          <a:bodyPr>
            <a:noAutofit/>
          </a:bodyPr>
          <a:lstStyle/>
          <a:p>
            <a:r>
              <a:rPr lang="sv-SE" altLang="sv-SE" sz="3000" b="0" dirty="0"/>
              <a:t>Barn som växer upp i familjehem har i 20-30 års åldern höga överrisker: </a:t>
            </a:r>
            <a:br>
              <a:rPr lang="sv-SE" sz="3000" b="0" dirty="0">
                <a:solidFill>
                  <a:srgbClr val="005CAA"/>
                </a:solidFill>
              </a:rPr>
            </a:br>
            <a:endParaRPr lang="sv-SE" sz="3000" b="0" dirty="0"/>
          </a:p>
        </p:txBody>
      </p:sp>
      <p:sp>
        <p:nvSpPr>
          <p:cNvPr id="5" name="textruta 4"/>
          <p:cNvSpPr txBox="1"/>
          <p:nvPr/>
        </p:nvSpPr>
        <p:spPr>
          <a:xfrm>
            <a:off x="806603" y="6121753"/>
            <a:ext cx="5009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Socialstyrelsen (2010). </a:t>
            </a:r>
            <a:r>
              <a:rPr lang="en-US" sz="1100" i="1" dirty="0"/>
              <a:t>Social rapport</a:t>
            </a:r>
            <a:r>
              <a:rPr lang="en-US" sz="1100" dirty="0"/>
              <a:t> (Kapitel 7: Skolbetyg, utbildning och risker för ogynnsam utveckling hos barn. Stockholm: </a:t>
            </a:r>
            <a:r>
              <a:rPr lang="en-US" sz="1100" dirty="0" err="1"/>
              <a:t>Socialstyrelsen</a:t>
            </a:r>
            <a:r>
              <a:rPr lang="en-US" sz="1100" dirty="0"/>
              <a:t>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A017E0D-342C-47B6-A9C6-BCC881554741}"/>
              </a:ext>
            </a:extLst>
          </p:cNvPr>
          <p:cNvSpPr txBox="1">
            <a:spLocks noChangeArrowheads="1"/>
          </p:cNvSpPr>
          <p:nvPr/>
        </p:nvSpPr>
        <p:spPr>
          <a:xfrm>
            <a:off x="6248400" y="1205328"/>
            <a:ext cx="5214967" cy="565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marL="0" marR="0" indent="3959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309473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669200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974636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1244511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}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2681198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3138398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3595599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4052799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>
              <a:lnSpc>
                <a:spcPct val="0"/>
              </a:lnSpc>
              <a:spcBef>
                <a:spcPts val="0"/>
              </a:spcBef>
              <a:spcAft>
                <a:spcPts val="1200"/>
              </a:spcAft>
            </a:pPr>
            <a:endParaRPr lang="sv-SE" altLang="sv-SE" dirty="0"/>
          </a:p>
          <a:p>
            <a:pPr>
              <a:spcBef>
                <a:spcPts val="1200"/>
              </a:spcBef>
            </a:pPr>
            <a:r>
              <a:rPr lang="sv-SE" dirty="0">
                <a:solidFill>
                  <a:schemeClr val="tx1"/>
                </a:solidFill>
              </a:rPr>
              <a:t>Sämre fysisk hälsa</a:t>
            </a:r>
          </a:p>
          <a:p>
            <a:pPr>
              <a:spcBef>
                <a:spcPts val="1200"/>
              </a:spcBef>
            </a:pPr>
            <a:r>
              <a:rPr lang="sv-SE" dirty="0">
                <a:solidFill>
                  <a:schemeClr val="tx1"/>
                </a:solidFill>
              </a:rPr>
              <a:t>Färre vaccinerade </a:t>
            </a:r>
          </a:p>
          <a:p>
            <a:pPr>
              <a:spcBef>
                <a:spcPts val="1200"/>
              </a:spcBef>
            </a:pPr>
            <a:r>
              <a:rPr lang="sv-SE" dirty="0">
                <a:solidFill>
                  <a:schemeClr val="tx1"/>
                </a:solidFill>
              </a:rPr>
              <a:t>Sämre tandstatus</a:t>
            </a:r>
          </a:p>
          <a:p>
            <a:pPr>
              <a:spcBef>
                <a:spcPts val="1200"/>
              </a:spcBef>
            </a:pPr>
            <a:r>
              <a:rPr lang="sv-SE" dirty="0">
                <a:solidFill>
                  <a:schemeClr val="tx1"/>
                </a:solidFill>
              </a:rPr>
              <a:t>Färre med avslutad skolgång</a:t>
            </a:r>
          </a:p>
          <a:p>
            <a:pPr hangingPunct="1">
              <a:lnSpc>
                <a:spcPct val="60000"/>
              </a:lnSpc>
              <a:spcBef>
                <a:spcPts val="0"/>
              </a:spcBef>
              <a:spcAft>
                <a:spcPts val="1200"/>
              </a:spcAft>
            </a:pPr>
            <a:endParaRPr lang="sv-SE" alt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B0C817C-F2B0-4CFB-96C1-47402863D940}"/>
              </a:ext>
            </a:extLst>
          </p:cNvPr>
          <p:cNvSpPr/>
          <p:nvPr/>
        </p:nvSpPr>
        <p:spPr>
          <a:xfrm>
            <a:off x="6226366" y="6090277"/>
            <a:ext cx="5799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Sveriges kommuner och landsting (2015). Läkarundersökning inför placering av barn och unga 	</a:t>
            </a:r>
          </a:p>
          <a:p>
            <a:r>
              <a:rPr lang="sv-SE" sz="1100" dirty="0">
                <a:solidFill>
                  <a:schemeClr val="tx1"/>
                </a:solidFill>
              </a:rPr>
              <a:t>Socialstyrelsen (2016). Tandhälsa bland unga vuxna som varit placerade (2016-2-28)</a:t>
            </a:r>
          </a:p>
          <a:p>
            <a:r>
              <a:rPr lang="sv-SE" sz="1100" dirty="0">
                <a:solidFill>
                  <a:schemeClr val="tx1"/>
                </a:solidFill>
              </a:rPr>
              <a:t>Socialstyrelsen (2019). Öppna jämförelser 2019 – placerade barns utbildning och hälsa ( 2019-11-6446)</a:t>
            </a:r>
          </a:p>
        </p:txBody>
      </p:sp>
    </p:spTree>
    <p:extLst>
      <p:ext uri="{BB962C8B-B14F-4D97-AF65-F5344CB8AC3E}">
        <p14:creationId xmlns:p14="http://schemas.microsoft.com/office/powerpoint/2010/main" val="138803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apportens underlag"/>
          <p:cNvSpPr txBox="1">
            <a:spLocks noGrp="1"/>
          </p:cNvSpPr>
          <p:nvPr>
            <p:ph type="title"/>
          </p:nvPr>
        </p:nvSpPr>
        <p:spPr>
          <a:xfrm>
            <a:off x="622168" y="572514"/>
            <a:ext cx="10731633" cy="879214"/>
          </a:xfrm>
          <a:prstGeom prst="rect">
            <a:avLst/>
          </a:prstGeom>
        </p:spPr>
        <p:txBody>
          <a:bodyPr/>
          <a:lstStyle/>
          <a:p>
            <a:r>
              <a:rPr lang="sv-SE" b="0" dirty="0"/>
              <a:t>En förklaring</a:t>
            </a:r>
            <a:endParaRPr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0" name="154 randomiserat kontrollerade studier (RCT)…"/>
          <p:cNvSpPr txBox="1">
            <a:spLocks noGrp="1"/>
          </p:cNvSpPr>
          <p:nvPr>
            <p:ph type="body" idx="1"/>
          </p:nvPr>
        </p:nvSpPr>
        <p:spPr>
          <a:xfrm>
            <a:off x="622168" y="1807535"/>
            <a:ext cx="10907547" cy="3965943"/>
          </a:xfrm>
          <a:prstGeom prst="rect">
            <a:avLst/>
          </a:prstGeom>
        </p:spPr>
        <p:txBody>
          <a:bodyPr numCol="2" spcCol="55060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sv-SE" altLang="sv-SE" sz="2600" dirty="0">
                <a:ea typeface="MS Mincho" panose="02020609040205080304" pitchFamily="49" charset="-128"/>
                <a:cs typeface="Times New Roman" panose="02020603050405020304" pitchFamily="18" charset="0"/>
              </a:rPr>
              <a:t>Ungdomar får vanligtvis ekonomiskt, praktiskt och känslomässigt stöd av sin familj när de flyttar hemifrån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sv-SE" altLang="sv-SE" sz="2500" dirty="0">
                <a:ea typeface="MS Mincho" panose="02020609040205080304" pitchFamily="49" charset="-128"/>
                <a:cs typeface="Times New Roman" panose="02020603050405020304" pitchFamily="18" charset="0"/>
              </a:rPr>
              <a:t>Många placerade ungdomar saknar det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sv-SE" sz="2600" dirty="0"/>
              <a:t>Ovanligt att socialtjänsten ger stöd: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600" dirty="0"/>
              <a:t>2-4% enligt intervjuer med 111 socialchefer </a:t>
            </a:r>
            <a:r>
              <a:rPr lang="sv-SE" sz="2500" dirty="0"/>
              <a:t>(Höjer &amp; Sjöblom, 2011)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v-SE" sz="2600" dirty="0"/>
              <a:t>7% enligt SBU:s praxisenkät (2017) till 80 slumpvis valda kommuner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sv-SE" sz="2600" dirty="0"/>
              <a:t>Bred sökning efter stödformer till målgruppen - e</a:t>
            </a:r>
            <a:r>
              <a:rPr lang="sv-SE" altLang="sv-SE" sz="2600" dirty="0">
                <a:ea typeface="MS Mincho" panose="02020609040205080304" pitchFamily="49" charset="-128"/>
                <a:cs typeface="Times New Roman" panose="02020603050405020304" pitchFamily="18" charset="0"/>
              </a:rPr>
              <a:t>ndast en identifierat: </a:t>
            </a:r>
            <a:r>
              <a:rPr lang="sv-SE" sz="2600" b="1" dirty="0">
                <a:solidFill>
                  <a:srgbClr val="FF0000"/>
                </a:solidFill>
              </a:rPr>
              <a:t>Independent </a:t>
            </a:r>
            <a:r>
              <a:rPr lang="sv-SE" sz="2600" b="1" dirty="0" err="1">
                <a:solidFill>
                  <a:srgbClr val="FF0000"/>
                </a:solidFill>
              </a:rPr>
              <a:t>living</a:t>
            </a:r>
            <a:r>
              <a:rPr lang="sv-SE" sz="2600" b="1" dirty="0">
                <a:solidFill>
                  <a:srgbClr val="FF0000"/>
                </a:solidFill>
              </a:rPr>
              <a:t> services </a:t>
            </a:r>
            <a:endParaRPr lang="sv-SE" altLang="sv-SE" sz="2600" b="1" dirty="0">
              <a:solidFill>
                <a:srgbClr val="FF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9516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apportens underlag"/>
          <p:cNvSpPr txBox="1">
            <a:spLocks noGrp="1"/>
          </p:cNvSpPr>
          <p:nvPr>
            <p:ph type="title"/>
          </p:nvPr>
        </p:nvSpPr>
        <p:spPr>
          <a:xfrm>
            <a:off x="622168" y="572514"/>
            <a:ext cx="10731633" cy="879214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Independent </a:t>
            </a:r>
            <a:r>
              <a:rPr lang="sv-SE" dirty="0" err="1"/>
              <a:t>living</a:t>
            </a:r>
            <a:r>
              <a:rPr lang="sv-SE" dirty="0"/>
              <a:t> services</a:t>
            </a:r>
            <a:endParaRPr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0" name="154 randomiserat kontrollerade studier (RCT)…"/>
          <p:cNvSpPr txBox="1">
            <a:spLocks noGrp="1"/>
          </p:cNvSpPr>
          <p:nvPr>
            <p:ph type="body" idx="1"/>
          </p:nvPr>
        </p:nvSpPr>
        <p:spPr>
          <a:xfrm>
            <a:off x="622168" y="1589123"/>
            <a:ext cx="10907547" cy="4141826"/>
          </a:xfrm>
          <a:prstGeom prst="rect">
            <a:avLst/>
          </a:prstGeom>
        </p:spPr>
        <p:txBody>
          <a:bodyPr numCol="2" spcCol="55060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sv-SE" altLang="sv-SE" sz="2500" dirty="0">
                <a:ea typeface="MS Mincho" panose="02020609040205080304" pitchFamily="49" charset="-128"/>
                <a:cs typeface="Times New Roman" panose="02020603050405020304" pitchFamily="18" charset="0"/>
              </a:rPr>
              <a:t>Sedan 1985 delfinansierar federala myndigheten i USA ett </a:t>
            </a:r>
            <a:r>
              <a:rPr lang="sv-SE" altLang="sv-SE" sz="2500" b="1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proaktivt </a:t>
            </a:r>
            <a:r>
              <a:rPr lang="sv-SE" altLang="sv-SE" sz="2500" dirty="0">
                <a:ea typeface="MS Mincho" panose="02020609040205080304" pitchFamily="49" charset="-128"/>
                <a:cs typeface="Times New Roman" panose="02020603050405020304" pitchFamily="18" charset="0"/>
              </a:rPr>
              <a:t>stöd till unga som ska flytta från social dygnsvård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sv-SE" altLang="sv-SE" sz="2500" dirty="0">
                <a:ea typeface="Times New Roman" panose="02020603050405020304" pitchFamily="18" charset="0"/>
                <a:cs typeface="Times New Roman" panose="02020603050405020304" pitchFamily="18" charset="0"/>
              </a:rPr>
              <a:t>ILS är frivilligt och två tredjedelar av ungdomarna deltar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sv-SE" altLang="sv-SE" sz="2500" dirty="0">
                <a:ea typeface="MS Mincho" panose="02020609040205080304" pitchFamily="49" charset="-128"/>
                <a:cs typeface="Times New Roman" panose="02020603050405020304" pitchFamily="18" charset="0"/>
              </a:rPr>
              <a:t>Stödet behandlar vanliga problem som  boende, utbildning, arbete, fysisk och psykisk hälsa samt sociala relationer 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sv-SE" altLang="sv-SE" sz="2500" dirty="0">
                <a:ea typeface="MS Mincho" panose="02020609040205080304" pitchFamily="49" charset="-128"/>
                <a:cs typeface="Times New Roman" panose="02020603050405020304" pitchFamily="18" charset="0"/>
              </a:rPr>
              <a:t>Normalt finns det en mentor / </a:t>
            </a:r>
            <a:r>
              <a:rPr lang="sv-SE" altLang="sv-SE" sz="25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case</a:t>
            </a:r>
            <a:r>
              <a:rPr lang="sv-SE" altLang="sv-SE" sz="2500" dirty="0">
                <a:ea typeface="MS Mincho" panose="02020609040205080304" pitchFamily="49" charset="-128"/>
                <a:cs typeface="Times New Roman" panose="02020603050405020304" pitchFamily="18" charset="0"/>
              </a:rPr>
              <a:t> manager och de flesta program använder klassbaserad undervisning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sv-SE" altLang="sv-SE" sz="2500" dirty="0">
                <a:ea typeface="MS Mincho" panose="02020609040205080304" pitchFamily="49" charset="-128"/>
                <a:cs typeface="Times New Roman" panose="02020603050405020304" pitchFamily="18" charset="0"/>
              </a:rPr>
              <a:t>Pågår ca 1 år 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sv-SE" altLang="sv-SE" sz="2500" dirty="0">
                <a:ea typeface="MS Mincho" panose="02020609040205080304" pitchFamily="49" charset="-128"/>
                <a:cs typeface="Times New Roman" panose="02020603050405020304" pitchFamily="18" charset="0"/>
              </a:rPr>
              <a:t>Delstaterna kan erbjuda ungdomarna andra typer av stöd men erhåller då inga federala medel</a:t>
            </a:r>
          </a:p>
        </p:txBody>
      </p:sp>
    </p:spTree>
    <p:extLst>
      <p:ext uri="{BB962C8B-B14F-4D97-AF65-F5344CB8AC3E}">
        <p14:creationId xmlns:p14="http://schemas.microsoft.com/office/powerpoint/2010/main" val="181154237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3707" y="1514524"/>
            <a:ext cx="5591106" cy="4640090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spcAft>
                <a:spcPts val="3000"/>
              </a:spcAft>
            </a:pPr>
            <a:r>
              <a:rPr lang="sv-SE" sz="2600" dirty="0"/>
              <a:t>7 studier från USA</a:t>
            </a:r>
          </a:p>
          <a:p>
            <a:pPr indent="0">
              <a:spcBef>
                <a:spcPts val="0"/>
              </a:spcBef>
              <a:spcAft>
                <a:spcPts val="3000"/>
              </a:spcAft>
            </a:pPr>
            <a:r>
              <a:rPr lang="sv-SE" sz="2600" dirty="0"/>
              <a:t>6 av 7 studier = RCT  </a:t>
            </a:r>
          </a:p>
          <a:p>
            <a:pPr indent="0">
              <a:spcBef>
                <a:spcPts val="0"/>
              </a:spcBef>
              <a:spcAft>
                <a:spcPts val="3000"/>
              </a:spcAft>
            </a:pPr>
            <a:r>
              <a:rPr lang="sv-SE" sz="2600" dirty="0"/>
              <a:t>Kontroll = TAU (standardbehandling)</a:t>
            </a:r>
          </a:p>
          <a:p>
            <a:pPr indent="0">
              <a:spcBef>
                <a:spcPts val="0"/>
              </a:spcBef>
              <a:spcAft>
                <a:spcPts val="3000"/>
              </a:spcAft>
            </a:pPr>
            <a:r>
              <a:rPr lang="sv-SE" sz="2600" dirty="0"/>
              <a:t>Uppföljningstid 6 – 24 månader</a:t>
            </a:r>
          </a:p>
          <a:p>
            <a:pPr indent="0">
              <a:spcBef>
                <a:spcPts val="0"/>
              </a:spcBef>
              <a:spcAft>
                <a:spcPts val="3000"/>
              </a:spcAft>
            </a:pPr>
            <a:r>
              <a:rPr lang="sv-SE" sz="2600" dirty="0"/>
              <a:t>Lågt bortfall (ca 10%)</a:t>
            </a:r>
          </a:p>
          <a:p>
            <a:pPr indent="0">
              <a:spcBef>
                <a:spcPts val="0"/>
              </a:spcBef>
              <a:spcAft>
                <a:spcPts val="3000"/>
              </a:spcAft>
            </a:pPr>
            <a:r>
              <a:rPr lang="sv-SE" sz="2600" dirty="0"/>
              <a:t>Sammanlagt 6 151 ungdomar </a:t>
            </a:r>
          </a:p>
          <a:p>
            <a:pPr marL="0" lvl="1" indent="0">
              <a:spcBef>
                <a:spcPts val="0"/>
              </a:spcBef>
              <a:spcAft>
                <a:spcPts val="3000"/>
              </a:spcAft>
              <a:buNone/>
            </a:pPr>
            <a:endParaRPr lang="sv-SE" sz="2600" dirty="0"/>
          </a:p>
          <a:p>
            <a:pPr marL="0" lvl="1" indent="0">
              <a:spcBef>
                <a:spcPts val="0"/>
              </a:spcBef>
              <a:spcAft>
                <a:spcPts val="3000"/>
              </a:spcAft>
              <a:buNone/>
            </a:pPr>
            <a:endParaRPr lang="sv-SE" sz="2600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743707" y="404665"/>
            <a:ext cx="4186512" cy="527321"/>
          </a:xfrm>
        </p:spPr>
        <p:txBody>
          <a:bodyPr>
            <a:noAutofit/>
          </a:bodyPr>
          <a:lstStyle/>
          <a:p>
            <a:pPr algn="l"/>
            <a:r>
              <a:rPr lang="sv-SE" sz="4000" dirty="0">
                <a:solidFill>
                  <a:schemeClr val="tx1"/>
                </a:solidFill>
              </a:rPr>
              <a:t>Utvärderingarna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669F71DF-1F21-4C71-A98E-7C3CFA6A8744}"/>
              </a:ext>
            </a:extLst>
          </p:cNvPr>
          <p:cNvSpPr txBox="1">
            <a:spLocks/>
          </p:cNvSpPr>
          <p:nvPr/>
        </p:nvSpPr>
        <p:spPr>
          <a:xfrm>
            <a:off x="6328913" y="1514524"/>
            <a:ext cx="4936118" cy="438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marL="0" marR="0" indent="3959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309473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669200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−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974636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1244511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}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2681198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3138398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3595599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4052799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indent="0" hangingPunct="1">
              <a:spcBef>
                <a:spcPts val="0"/>
              </a:spcBef>
              <a:spcAft>
                <a:spcPts val="3000"/>
              </a:spcAft>
            </a:pPr>
            <a:r>
              <a:rPr lang="sv-SE" sz="2600" dirty="0"/>
              <a:t>Alla typer av social dygnsvård (familjehem, släktingar, HVB)</a:t>
            </a:r>
          </a:p>
          <a:p>
            <a:pPr indent="0" hangingPunct="1">
              <a:spcBef>
                <a:spcPts val="0"/>
              </a:spcBef>
              <a:spcAft>
                <a:spcPts val="3000"/>
              </a:spcAft>
            </a:pPr>
            <a:r>
              <a:rPr lang="sv-SE" sz="2600" dirty="0"/>
              <a:t>I genomsnitt 16 – 18 år</a:t>
            </a:r>
          </a:p>
          <a:p>
            <a:pPr indent="0" hangingPunct="1">
              <a:spcBef>
                <a:spcPts val="0"/>
              </a:spcBef>
              <a:spcAft>
                <a:spcPts val="3000"/>
              </a:spcAft>
            </a:pPr>
            <a:r>
              <a:rPr lang="sv-SE" sz="2600" dirty="0"/>
              <a:t>Ungefär 50% flickor</a:t>
            </a:r>
          </a:p>
          <a:p>
            <a:pPr indent="0" hangingPunct="1">
              <a:spcBef>
                <a:spcPts val="0"/>
              </a:spcBef>
              <a:spcAft>
                <a:spcPts val="3000"/>
              </a:spcAft>
            </a:pPr>
            <a:r>
              <a:rPr lang="sv-SE" sz="2600" dirty="0"/>
              <a:t>Lång placeringstid (41 – 54 mån) </a:t>
            </a:r>
          </a:p>
          <a:p>
            <a:pPr indent="0" hangingPunct="1">
              <a:spcBef>
                <a:spcPts val="0"/>
              </a:spcBef>
              <a:spcAft>
                <a:spcPts val="3000"/>
              </a:spcAft>
            </a:pPr>
            <a:r>
              <a:rPr lang="sv-SE" sz="2600" dirty="0"/>
              <a:t>Många omplaceringar (2,5 – 7,1)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C7C30BE-29B4-408F-AB1A-50C6DF88CE22}"/>
              </a:ext>
            </a:extLst>
          </p:cNvPr>
          <p:cNvSpPr txBox="1">
            <a:spLocks/>
          </p:cNvSpPr>
          <p:nvPr/>
        </p:nvSpPr>
        <p:spPr>
          <a:xfrm>
            <a:off x="6240544" y="404665"/>
            <a:ext cx="4270343" cy="61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sv-SE" sz="4000" dirty="0"/>
              <a:t>Ungdomarna</a:t>
            </a:r>
          </a:p>
        </p:txBody>
      </p:sp>
    </p:spTree>
    <p:extLst>
      <p:ext uri="{BB962C8B-B14F-4D97-AF65-F5344CB8AC3E}">
        <p14:creationId xmlns:p14="http://schemas.microsoft.com/office/powerpoint/2010/main" val="13372548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apportens underlag"/>
          <p:cNvSpPr txBox="1">
            <a:spLocks noGrp="1"/>
          </p:cNvSpPr>
          <p:nvPr>
            <p:ph type="title"/>
          </p:nvPr>
        </p:nvSpPr>
        <p:spPr>
          <a:xfrm>
            <a:off x="622168" y="572514"/>
            <a:ext cx="10731633" cy="879214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Fungerar det?</a:t>
            </a:r>
            <a:endParaRPr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0" name="154 randomiserat kontrollerade studier (RCT)…"/>
          <p:cNvSpPr txBox="1">
            <a:spLocks noGrp="1"/>
          </p:cNvSpPr>
          <p:nvPr>
            <p:ph type="body" idx="1"/>
          </p:nvPr>
        </p:nvSpPr>
        <p:spPr>
          <a:xfrm>
            <a:off x="622168" y="1589123"/>
            <a:ext cx="10907547" cy="4343844"/>
          </a:xfrm>
          <a:prstGeom prst="rect">
            <a:avLst/>
          </a:prstGeom>
        </p:spPr>
        <p:txBody>
          <a:bodyPr numCol="2" spcCol="550600">
            <a:noAutofit/>
          </a:bodyPr>
          <a:lstStyle/>
          <a:p>
            <a:pPr indent="0">
              <a:spcBef>
                <a:spcPts val="0"/>
              </a:spcBef>
              <a:spcAft>
                <a:spcPts val="1800"/>
              </a:spcAft>
            </a:pPr>
            <a:r>
              <a:rPr lang="sv-SE" b="1" i="1" dirty="0"/>
              <a:t>Primära utfallsmått</a:t>
            </a:r>
            <a:endParaRPr lang="sv-SE" b="1" dirty="0"/>
          </a:p>
          <a:p>
            <a:pPr marL="361950" lvl="1" indent="-361950">
              <a:spcBef>
                <a:spcPts val="0"/>
              </a:spcBef>
              <a:spcAft>
                <a:spcPts val="1800"/>
              </a:spcAft>
            </a:pPr>
            <a:r>
              <a:rPr lang="sv-SE" dirty="0"/>
              <a:t>Stabilt boende (2 studier)</a:t>
            </a:r>
          </a:p>
          <a:p>
            <a:pPr marL="361950" lvl="1" indent="-361950">
              <a:spcBef>
                <a:spcPts val="0"/>
              </a:spcBef>
              <a:spcAft>
                <a:spcPts val="1800"/>
              </a:spcAft>
            </a:pPr>
            <a:r>
              <a:rPr lang="sv-SE" dirty="0"/>
              <a:t>Gymnasie-examen (5 studier)</a:t>
            </a:r>
          </a:p>
          <a:p>
            <a:pPr marL="361950" lvl="1" indent="-361950">
              <a:spcBef>
                <a:spcPts val="0"/>
              </a:spcBef>
              <a:spcAft>
                <a:spcPts val="1800"/>
              </a:spcAft>
            </a:pPr>
            <a:r>
              <a:rPr lang="sv-SE" dirty="0"/>
              <a:t>Påbörjad eftergymnasial utbildning (4 studier)</a:t>
            </a:r>
          </a:p>
          <a:p>
            <a:pPr marL="361950" lvl="1" indent="-361950">
              <a:spcBef>
                <a:spcPts val="0"/>
              </a:spcBef>
              <a:spcAft>
                <a:spcPts val="1800"/>
              </a:spcAft>
            </a:pPr>
            <a:r>
              <a:rPr lang="sv-SE" dirty="0"/>
              <a:t>Betalt arbete (5 studier)</a:t>
            </a:r>
          </a:p>
          <a:p>
            <a:pPr marL="361950" lvl="1" indent="-361950">
              <a:spcBef>
                <a:spcPts val="0"/>
              </a:spcBef>
              <a:spcAft>
                <a:spcPts val="1800"/>
              </a:spcAft>
            </a:pPr>
            <a:r>
              <a:rPr lang="sv-SE" dirty="0"/>
              <a:t>Fysisk hälsa (2 studier) </a:t>
            </a:r>
          </a:p>
          <a:p>
            <a:pPr marL="361950" lvl="1" indent="-361950">
              <a:spcBef>
                <a:spcPts val="0"/>
              </a:spcBef>
              <a:spcAft>
                <a:spcPts val="1800"/>
              </a:spcAft>
            </a:pPr>
            <a:r>
              <a:rPr lang="sv-SE" dirty="0"/>
              <a:t>Psykisk hälsa (3 studier)</a:t>
            </a:r>
          </a:p>
          <a:p>
            <a:pPr marL="361950" lvl="1" indent="-361950">
              <a:spcBef>
                <a:spcPts val="0"/>
              </a:spcBef>
              <a:spcAft>
                <a:spcPts val="1800"/>
              </a:spcAft>
            </a:pPr>
            <a:r>
              <a:rPr lang="sv-SE" dirty="0"/>
              <a:t>Beteendeproblem (1 studie)</a:t>
            </a:r>
          </a:p>
          <a:p>
            <a:pPr marL="361950" lvl="1" indent="-361950">
              <a:spcBef>
                <a:spcPts val="0"/>
              </a:spcBef>
              <a:spcAft>
                <a:spcPts val="1800"/>
              </a:spcAft>
            </a:pPr>
            <a:r>
              <a:rPr lang="sv-SE" dirty="0"/>
              <a:t>Utsatthet för våld (1 studie)</a:t>
            </a:r>
          </a:p>
          <a:p>
            <a:pPr indent="0">
              <a:spcBef>
                <a:spcPts val="0"/>
              </a:spcBef>
              <a:spcAft>
                <a:spcPts val="1800"/>
              </a:spcAft>
            </a:pPr>
            <a:r>
              <a:rPr lang="sv-SE" b="1" i="1" dirty="0"/>
              <a:t>Sekundära utfallsmått</a:t>
            </a:r>
            <a:endParaRPr lang="sv-SE" b="1" dirty="0"/>
          </a:p>
          <a:p>
            <a:pPr marL="361950" lvl="1" indent="-361950">
              <a:spcBef>
                <a:spcPts val="0"/>
              </a:spcBef>
              <a:spcAft>
                <a:spcPts val="1800"/>
              </a:spcAft>
            </a:pPr>
            <a:r>
              <a:rPr lang="sv-SE" dirty="0"/>
              <a:t>Självbestämmande (3 studier)</a:t>
            </a:r>
          </a:p>
          <a:p>
            <a:pPr marL="361950" lvl="1" indent="-361950">
              <a:spcBef>
                <a:spcPts val="0"/>
              </a:spcBef>
              <a:spcAft>
                <a:spcPts val="1800"/>
              </a:spcAft>
            </a:pPr>
            <a:r>
              <a:rPr lang="sv-SE" dirty="0"/>
              <a:t>Livskvalitet (2 studier)</a:t>
            </a:r>
          </a:p>
          <a:p>
            <a:pPr marL="361950" lvl="1" indent="-361950">
              <a:spcBef>
                <a:spcPts val="0"/>
              </a:spcBef>
              <a:spcAft>
                <a:spcPts val="1800"/>
              </a:spcAft>
            </a:pPr>
            <a:r>
              <a:rPr lang="sv-SE" dirty="0"/>
              <a:t>Socialt stöd (3 studier)</a:t>
            </a:r>
          </a:p>
        </p:txBody>
      </p:sp>
    </p:spTree>
    <p:extLst>
      <p:ext uri="{BB962C8B-B14F-4D97-AF65-F5344CB8AC3E}">
        <p14:creationId xmlns:p14="http://schemas.microsoft.com/office/powerpoint/2010/main" val="2635664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6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8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20"/>
                            </p:stCondLst>
                            <p:childTnLst>
                              <p:par>
                                <p:cTn id="2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20"/>
                            </p:stCondLst>
                            <p:childTnLst>
                              <p:par>
                                <p:cTn id="3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20"/>
                            </p:stCondLst>
                            <p:childTnLst>
                              <p:par>
                                <p:cTn id="4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80"/>
                            </p:stCondLst>
                            <p:childTnLst>
                              <p:par>
                                <p:cTn id="51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60"/>
                            </p:stCondLst>
                            <p:childTnLst>
                              <p:par>
                                <p:cTn id="5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1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70784" y="414092"/>
            <a:ext cx="7344000" cy="676656"/>
          </a:xfrm>
        </p:spPr>
        <p:txBody>
          <a:bodyPr>
            <a:noAutofit/>
          </a:bodyPr>
          <a:lstStyle/>
          <a:p>
            <a:r>
              <a:rPr lang="sv-SE" sz="3600" b="0" dirty="0"/>
              <a:t>Jämfört med vad?</a:t>
            </a:r>
            <a:br>
              <a:rPr lang="sv-SE" sz="3600" b="0" dirty="0"/>
            </a:br>
            <a:endParaRPr lang="en-US" sz="3600" b="0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F885400E-332B-435D-85CC-8962DD8DECAD}"/>
              </a:ext>
            </a:extLst>
          </p:cNvPr>
          <p:cNvCxnSpPr>
            <a:cxnSpLocks/>
          </p:cNvCxnSpPr>
          <p:nvPr/>
        </p:nvCxnSpPr>
        <p:spPr>
          <a:xfrm>
            <a:off x="2171145" y="5233553"/>
            <a:ext cx="769476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D70DA2CD-A7B6-4322-8F32-5CA63DF3A825}"/>
              </a:ext>
            </a:extLst>
          </p:cNvPr>
          <p:cNvCxnSpPr>
            <a:cxnSpLocks/>
          </p:cNvCxnSpPr>
          <p:nvPr/>
        </p:nvCxnSpPr>
        <p:spPr>
          <a:xfrm flipV="1">
            <a:off x="6522827" y="2659605"/>
            <a:ext cx="1" cy="25735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A9AC6CE-F762-435C-976A-6F4136335A97}"/>
              </a:ext>
            </a:extLst>
          </p:cNvPr>
          <p:cNvCxnSpPr>
            <a:cxnSpLocks/>
          </p:cNvCxnSpPr>
          <p:nvPr/>
        </p:nvCxnSpPr>
        <p:spPr>
          <a:xfrm flipV="1">
            <a:off x="5595936" y="5223489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5282F051-298A-4D3B-B4CD-662FC3D23C83}"/>
              </a:ext>
            </a:extLst>
          </p:cNvPr>
          <p:cNvCxnSpPr>
            <a:cxnSpLocks/>
          </p:cNvCxnSpPr>
          <p:nvPr/>
        </p:nvCxnSpPr>
        <p:spPr>
          <a:xfrm flipV="1">
            <a:off x="6054060" y="5233553"/>
            <a:ext cx="0" cy="87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0C3BA940-A247-4A56-8791-DEE0A0382E08}"/>
              </a:ext>
            </a:extLst>
          </p:cNvPr>
          <p:cNvSpPr txBox="1"/>
          <p:nvPr/>
        </p:nvSpPr>
        <p:spPr>
          <a:xfrm>
            <a:off x="4313492" y="5314065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−1,0</a:t>
            </a:r>
          </a:p>
        </p:txBody>
      </p: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D80A29C-923C-44E4-80B2-C934FF7B7C23}"/>
              </a:ext>
            </a:extLst>
          </p:cNvPr>
          <p:cNvCxnSpPr>
            <a:cxnSpLocks/>
          </p:cNvCxnSpPr>
          <p:nvPr/>
        </p:nvCxnSpPr>
        <p:spPr>
          <a:xfrm flipV="1">
            <a:off x="4652988" y="5236432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DB65C40D-FDD8-4ED5-9C96-36D522309E93}"/>
              </a:ext>
            </a:extLst>
          </p:cNvPr>
          <p:cNvCxnSpPr>
            <a:cxnSpLocks/>
          </p:cNvCxnSpPr>
          <p:nvPr/>
        </p:nvCxnSpPr>
        <p:spPr>
          <a:xfrm flipV="1">
            <a:off x="5131136" y="5232129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EC51C7AA-5E17-47B4-88C9-131808B8FA23}"/>
              </a:ext>
            </a:extLst>
          </p:cNvPr>
          <p:cNvCxnSpPr>
            <a:cxnSpLocks/>
          </p:cNvCxnSpPr>
          <p:nvPr/>
        </p:nvCxnSpPr>
        <p:spPr>
          <a:xfrm flipV="1">
            <a:off x="3758820" y="5236432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0FC0B3D3-DB53-4FF2-BC86-BA2495255F2B}"/>
              </a:ext>
            </a:extLst>
          </p:cNvPr>
          <p:cNvCxnSpPr>
            <a:cxnSpLocks/>
          </p:cNvCxnSpPr>
          <p:nvPr/>
        </p:nvCxnSpPr>
        <p:spPr>
          <a:xfrm flipV="1">
            <a:off x="4216840" y="5223489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23834708-6BAF-4892-AC66-6320939AEFBF}"/>
              </a:ext>
            </a:extLst>
          </p:cNvPr>
          <p:cNvCxnSpPr>
            <a:cxnSpLocks/>
          </p:cNvCxnSpPr>
          <p:nvPr/>
        </p:nvCxnSpPr>
        <p:spPr>
          <a:xfrm flipV="1">
            <a:off x="3300696" y="5240744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8DCFF5A9-9B69-4FA4-929C-4007FA7CEFB8}"/>
              </a:ext>
            </a:extLst>
          </p:cNvPr>
          <p:cNvCxnSpPr>
            <a:cxnSpLocks/>
          </p:cNvCxnSpPr>
          <p:nvPr/>
        </p:nvCxnSpPr>
        <p:spPr>
          <a:xfrm flipV="1">
            <a:off x="2418420" y="5232129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3183DF09-C36D-4F44-BEEC-5B3ED17C7A07}"/>
              </a:ext>
            </a:extLst>
          </p:cNvPr>
          <p:cNvCxnSpPr>
            <a:cxnSpLocks/>
          </p:cNvCxnSpPr>
          <p:nvPr/>
        </p:nvCxnSpPr>
        <p:spPr>
          <a:xfrm flipV="1">
            <a:off x="2842572" y="5216297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ruta 37">
            <a:extLst>
              <a:ext uri="{FF2B5EF4-FFF2-40B4-BE49-F238E27FC236}">
                <a16:creationId xmlns:a16="http://schemas.microsoft.com/office/drawing/2014/main" id="{82880731-728F-4771-AD02-3F368893F58F}"/>
              </a:ext>
            </a:extLst>
          </p:cNvPr>
          <p:cNvSpPr txBox="1"/>
          <p:nvPr/>
        </p:nvSpPr>
        <p:spPr>
          <a:xfrm>
            <a:off x="2520828" y="5338512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−2,0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03E9A71C-B471-4001-B121-1100CB7A433E}"/>
              </a:ext>
            </a:extLst>
          </p:cNvPr>
          <p:cNvSpPr txBox="1"/>
          <p:nvPr/>
        </p:nvSpPr>
        <p:spPr>
          <a:xfrm>
            <a:off x="8080358" y="5298254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1,0</a:t>
            </a:r>
          </a:p>
        </p:txBody>
      </p:sp>
      <p:cxnSp>
        <p:nvCxnSpPr>
          <p:cNvPr id="40" name="Rak koppling 39">
            <a:extLst>
              <a:ext uri="{FF2B5EF4-FFF2-40B4-BE49-F238E27FC236}">
                <a16:creationId xmlns:a16="http://schemas.microsoft.com/office/drawing/2014/main" id="{2DCAE7D2-0140-45B9-A970-A3532EBBBA5F}"/>
              </a:ext>
            </a:extLst>
          </p:cNvPr>
          <p:cNvCxnSpPr>
            <a:cxnSpLocks/>
          </p:cNvCxnSpPr>
          <p:nvPr/>
        </p:nvCxnSpPr>
        <p:spPr>
          <a:xfrm flipV="1">
            <a:off x="7434167" y="5232129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Rak koppling 40">
            <a:extLst>
              <a:ext uri="{FF2B5EF4-FFF2-40B4-BE49-F238E27FC236}">
                <a16:creationId xmlns:a16="http://schemas.microsoft.com/office/drawing/2014/main" id="{3EC1541B-733F-47D7-8204-827EB7D7AFE7}"/>
              </a:ext>
            </a:extLst>
          </p:cNvPr>
          <p:cNvCxnSpPr>
            <a:cxnSpLocks/>
          </p:cNvCxnSpPr>
          <p:nvPr/>
        </p:nvCxnSpPr>
        <p:spPr>
          <a:xfrm flipV="1">
            <a:off x="7847431" y="5229240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Rak koppling 41">
            <a:extLst>
              <a:ext uri="{FF2B5EF4-FFF2-40B4-BE49-F238E27FC236}">
                <a16:creationId xmlns:a16="http://schemas.microsoft.com/office/drawing/2014/main" id="{975AEBEC-726C-49CC-B961-BCFC9A92F4C2}"/>
              </a:ext>
            </a:extLst>
          </p:cNvPr>
          <p:cNvCxnSpPr>
            <a:cxnSpLocks/>
          </p:cNvCxnSpPr>
          <p:nvPr/>
        </p:nvCxnSpPr>
        <p:spPr>
          <a:xfrm flipV="1">
            <a:off x="6976043" y="5240744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Rak koppling 42">
            <a:extLst>
              <a:ext uri="{FF2B5EF4-FFF2-40B4-BE49-F238E27FC236}">
                <a16:creationId xmlns:a16="http://schemas.microsoft.com/office/drawing/2014/main" id="{EC2EDB27-BBCC-4CEB-8059-FF6AA8EF4935}"/>
              </a:ext>
            </a:extLst>
          </p:cNvPr>
          <p:cNvCxnSpPr>
            <a:cxnSpLocks/>
          </p:cNvCxnSpPr>
          <p:nvPr/>
        </p:nvCxnSpPr>
        <p:spPr>
          <a:xfrm flipV="1">
            <a:off x="8299788" y="5230695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E591DEFA-DD75-4BEA-97CF-630809E94990}"/>
              </a:ext>
            </a:extLst>
          </p:cNvPr>
          <p:cNvCxnSpPr>
            <a:cxnSpLocks/>
          </p:cNvCxnSpPr>
          <p:nvPr/>
        </p:nvCxnSpPr>
        <p:spPr>
          <a:xfrm flipV="1">
            <a:off x="8726154" y="5230695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7579A039-6BC0-4F24-BA27-1998A9709AF4}"/>
              </a:ext>
            </a:extLst>
          </p:cNvPr>
          <p:cNvCxnSpPr>
            <a:cxnSpLocks/>
          </p:cNvCxnSpPr>
          <p:nvPr/>
        </p:nvCxnSpPr>
        <p:spPr>
          <a:xfrm flipV="1">
            <a:off x="9193031" y="5216297"/>
            <a:ext cx="0" cy="977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ruta 45">
            <a:extLst>
              <a:ext uri="{FF2B5EF4-FFF2-40B4-BE49-F238E27FC236}">
                <a16:creationId xmlns:a16="http://schemas.microsoft.com/office/drawing/2014/main" id="{8B1B9C05-5D00-4C5A-AD4D-A1F5F27C68A0}"/>
              </a:ext>
            </a:extLst>
          </p:cNvPr>
          <p:cNvSpPr txBox="1"/>
          <p:nvPr/>
        </p:nvSpPr>
        <p:spPr>
          <a:xfrm>
            <a:off x="6311293" y="528962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0,0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5581DDC5-ACC4-46A0-8A70-19C218B992EA}"/>
              </a:ext>
            </a:extLst>
          </p:cNvPr>
          <p:cNvSpPr txBox="1"/>
          <p:nvPr/>
        </p:nvSpPr>
        <p:spPr>
          <a:xfrm>
            <a:off x="5753287" y="5899187"/>
            <a:ext cx="1560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SMD (</a:t>
            </a:r>
            <a:r>
              <a:rPr lang="sv-SE" sz="1600" dirty="0" err="1"/>
              <a:t>Cohen’s</a:t>
            </a:r>
            <a:r>
              <a:rPr lang="sv-SE" sz="1600" dirty="0"/>
              <a:t> d)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C0479CB9-775F-47F7-860F-CD720D746896}"/>
              </a:ext>
            </a:extLst>
          </p:cNvPr>
          <p:cNvSpPr txBox="1"/>
          <p:nvPr/>
        </p:nvSpPr>
        <p:spPr>
          <a:xfrm>
            <a:off x="2794300" y="3869302"/>
            <a:ext cx="162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</a:rPr>
              <a:t>–1,2 till –2,1 </a:t>
            </a:r>
          </a:p>
          <a:p>
            <a:r>
              <a:rPr lang="sv-SE" sz="1600" b="1" dirty="0">
                <a:solidFill>
                  <a:srgbClr val="FF0000"/>
                </a:solidFill>
              </a:rPr>
              <a:t>(Vinnerljung </a:t>
            </a:r>
          </a:p>
          <a:p>
            <a:r>
              <a:rPr lang="sv-SE" sz="1600" b="1" dirty="0">
                <a:solidFill>
                  <a:srgbClr val="FF0000"/>
                </a:solidFill>
              </a:rPr>
              <a:t>&amp; </a:t>
            </a:r>
            <a:r>
              <a:rPr lang="sv-SE" sz="1600" b="1" dirty="0" err="1">
                <a:solidFill>
                  <a:srgbClr val="FF0000"/>
                </a:solidFill>
              </a:rPr>
              <a:t>Sallnäs</a:t>
            </a:r>
            <a:r>
              <a:rPr lang="sv-SE" sz="1600" b="1" dirty="0">
                <a:solidFill>
                  <a:srgbClr val="FF0000"/>
                </a:solidFill>
              </a:rPr>
              <a:t>, 2008)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12A525EC-7079-4C64-A059-2FD41C42CA99}"/>
              </a:ext>
            </a:extLst>
          </p:cNvPr>
          <p:cNvSpPr txBox="1"/>
          <p:nvPr/>
        </p:nvSpPr>
        <p:spPr>
          <a:xfrm>
            <a:off x="6904922" y="4019261"/>
            <a:ext cx="179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</a:rPr>
              <a:t>0,10 – 0,98 </a:t>
            </a:r>
          </a:p>
          <a:p>
            <a:r>
              <a:rPr lang="sv-SE" sz="1600" b="1" dirty="0">
                <a:solidFill>
                  <a:srgbClr val="FF0000"/>
                </a:solidFill>
              </a:rPr>
              <a:t>Resultat av IPS</a:t>
            </a:r>
          </a:p>
        </p:txBody>
      </p:sp>
      <p:cxnSp>
        <p:nvCxnSpPr>
          <p:cNvPr id="63" name="Rak pilkoppling 62">
            <a:extLst>
              <a:ext uri="{FF2B5EF4-FFF2-40B4-BE49-F238E27FC236}">
                <a16:creationId xmlns:a16="http://schemas.microsoft.com/office/drawing/2014/main" id="{40920B95-946E-46D4-9FB5-B3E8D0CB8CA4}"/>
              </a:ext>
            </a:extLst>
          </p:cNvPr>
          <p:cNvCxnSpPr>
            <a:cxnSpLocks/>
          </p:cNvCxnSpPr>
          <p:nvPr/>
        </p:nvCxnSpPr>
        <p:spPr>
          <a:xfrm>
            <a:off x="5753288" y="4301031"/>
            <a:ext cx="606501" cy="922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4" name="textruta 63">
            <a:extLst>
              <a:ext uri="{FF2B5EF4-FFF2-40B4-BE49-F238E27FC236}">
                <a16:creationId xmlns:a16="http://schemas.microsoft.com/office/drawing/2014/main" id="{183C90B6-0896-4BB8-945B-709747A865F8}"/>
              </a:ext>
            </a:extLst>
          </p:cNvPr>
          <p:cNvSpPr txBox="1"/>
          <p:nvPr/>
        </p:nvSpPr>
        <p:spPr>
          <a:xfrm>
            <a:off x="4749050" y="3207583"/>
            <a:ext cx="1791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</a:rPr>
              <a:t>Alternativt </a:t>
            </a:r>
            <a:r>
              <a:rPr lang="sv-SE" sz="1600" b="1" dirty="0" err="1">
                <a:solidFill>
                  <a:srgbClr val="FF0000"/>
                </a:solidFill>
              </a:rPr>
              <a:t>cutoff</a:t>
            </a:r>
            <a:r>
              <a:rPr lang="sv-SE" sz="1600" b="1" dirty="0">
                <a:solidFill>
                  <a:srgbClr val="FF0000"/>
                </a:solidFill>
              </a:rPr>
              <a:t> skulle gjort alla utfallsmått stat. säkerställda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FF926072-876D-49C2-A19D-2C978C8FD100}"/>
              </a:ext>
            </a:extLst>
          </p:cNvPr>
          <p:cNvSpPr txBox="1"/>
          <p:nvPr/>
        </p:nvSpPr>
        <p:spPr>
          <a:xfrm>
            <a:off x="2520828" y="1080751"/>
            <a:ext cx="5664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200" dirty="0"/>
              <a:t>”Standardbehandling” i Sverige innebär en påtaglig överrisk för en rad allvarliga utfallsmått</a:t>
            </a:r>
          </a:p>
        </p:txBody>
      </p:sp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AE3EEB3F-452B-4959-BBD5-B81C76CFA8F9}"/>
              </a:ext>
            </a:extLst>
          </p:cNvPr>
          <p:cNvSpPr/>
          <p:nvPr/>
        </p:nvSpPr>
        <p:spPr>
          <a:xfrm rot="16200000">
            <a:off x="3380570" y="4200780"/>
            <a:ext cx="379357" cy="1621270"/>
          </a:xfrm>
          <a:prstGeom prst="rightBrace">
            <a:avLst>
              <a:gd name="adj1" fmla="val 40486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Höger klammerparentes 33">
            <a:extLst>
              <a:ext uri="{FF2B5EF4-FFF2-40B4-BE49-F238E27FC236}">
                <a16:creationId xmlns:a16="http://schemas.microsoft.com/office/drawing/2014/main" id="{E0FE7342-1EA6-4726-ADA9-83EF86FFD1B9}"/>
              </a:ext>
            </a:extLst>
          </p:cNvPr>
          <p:cNvSpPr/>
          <p:nvPr/>
        </p:nvSpPr>
        <p:spPr>
          <a:xfrm rot="16200000">
            <a:off x="7302942" y="4264610"/>
            <a:ext cx="379357" cy="1473948"/>
          </a:xfrm>
          <a:prstGeom prst="rightBrace">
            <a:avLst>
              <a:gd name="adj1" fmla="val 40486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098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0698B-4703-4AF6-99E9-A66C0345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995" y="406297"/>
            <a:ext cx="6312010" cy="1080000"/>
          </a:xfrm>
        </p:spPr>
        <p:txBody>
          <a:bodyPr>
            <a:normAutofit fontScale="90000"/>
          </a:bodyPr>
          <a:lstStyle/>
          <a:p>
            <a:r>
              <a:rPr lang="sv-SE" dirty="0"/>
              <a:t>Fungerar det i Sverige 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774795-3327-4E11-B2A3-C5B57F04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1735745"/>
            <a:ext cx="8445499" cy="4175958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sv-SE" dirty="0"/>
              <a:t>Det korta svaret – det vet vi inte före det har testats</a:t>
            </a:r>
          </a:p>
          <a:p>
            <a:pPr marL="0" lvl="1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sv-SE" dirty="0"/>
              <a:t>Ett längre svar – teoretiskt rimligt, samma målgrupp, studier av god kvalitet, samstämmiga resultat</a:t>
            </a:r>
          </a:p>
          <a:p>
            <a:pPr marL="0" lvl="1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sv-SE" dirty="0"/>
              <a:t>Kanske inte för alla… (ensamkommande barn, små problem, de som inte vill delta)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sv-SE" dirty="0"/>
              <a:t>Förutsättning - ekonomiskt stöd + erfarna vårdgivare? </a:t>
            </a:r>
          </a:p>
        </p:txBody>
      </p:sp>
      <p:pic>
        <p:nvPicPr>
          <p:cNvPr id="5" name="Picture 5" descr="sweden">
            <a:extLst>
              <a:ext uri="{FF2B5EF4-FFF2-40B4-BE49-F238E27FC236}">
                <a16:creationId xmlns:a16="http://schemas.microsoft.com/office/drawing/2014/main" id="{7CB12B14-2F59-49D6-B9C2-832F46C3D3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895" y="406297"/>
            <a:ext cx="1673801" cy="12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02475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CA9"/>
      </a:accent1>
      <a:accent2>
        <a:srgbClr val="F39200"/>
      </a:accent2>
      <a:accent3>
        <a:srgbClr val="952A86"/>
      </a:accent3>
      <a:accent4>
        <a:srgbClr val="54AA47"/>
      </a:accent4>
      <a:accent5>
        <a:srgbClr val="FFDD00"/>
      </a:accent5>
      <a:accent6>
        <a:srgbClr val="69ACDF"/>
      </a:accent6>
      <a:hlink>
        <a:srgbClr val="0000FF"/>
      </a:hlink>
      <a:folHlink>
        <a:srgbClr val="FF00FF"/>
      </a:folHlink>
    </a:clrScheme>
    <a:fontScheme name="Office-t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CA9"/>
      </a:accent1>
      <a:accent2>
        <a:srgbClr val="F39200"/>
      </a:accent2>
      <a:accent3>
        <a:srgbClr val="952A86"/>
      </a:accent3>
      <a:accent4>
        <a:srgbClr val="54AA47"/>
      </a:accent4>
      <a:accent5>
        <a:srgbClr val="FFDD00"/>
      </a:accent5>
      <a:accent6>
        <a:srgbClr val="69ACDF"/>
      </a:accent6>
      <a:hlink>
        <a:srgbClr val="0000FF"/>
      </a:hlink>
      <a:folHlink>
        <a:srgbClr val="FF00FF"/>
      </a:folHlink>
    </a:clrScheme>
    <a:fontScheme name="Office-t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689</Words>
  <Application>Microsoft Office PowerPoint</Application>
  <PresentationFormat>Bredbild</PresentationFormat>
  <Paragraphs>94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Office-tema</vt:lpstr>
      <vt:lpstr>Stöd till unga som flyttar från social dygnsvård</vt:lpstr>
      <vt:lpstr>Stöd till unga som flyttar från social dygnsvård</vt:lpstr>
      <vt:lpstr>Barn som växer upp i familjehem har i 20-30 års åldern höga överrisker:  </vt:lpstr>
      <vt:lpstr>En förklaring</vt:lpstr>
      <vt:lpstr>Independent living services</vt:lpstr>
      <vt:lpstr>Utvärderingarna</vt:lpstr>
      <vt:lpstr>Fungerar det?</vt:lpstr>
      <vt:lpstr>Jämfört med vad? </vt:lpstr>
      <vt:lpstr>Fungerar det i Sverige ?</vt:lpstr>
      <vt:lpstr>Sammanfattning</vt:lpstr>
      <vt:lpstr>PowerPoint-presentation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Föräldrastöd vid utagerande beteende hos barn: effekter och verksamma komponenter</dc:title>
  <dc:creator>Knut Sundell</dc:creator>
  <cp:lastModifiedBy>Knut Sundell</cp:lastModifiedBy>
  <cp:revision>20</cp:revision>
  <cp:lastPrinted>2020-10-09T11:44:54Z</cp:lastPrinted>
  <dcterms:created xsi:type="dcterms:W3CDTF">2020-10-08T09:49:21Z</dcterms:created>
  <dcterms:modified xsi:type="dcterms:W3CDTF">2020-10-20T07:55:17Z</dcterms:modified>
</cp:coreProperties>
</file>